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340" r:id="rId3"/>
    <p:sldId id="333" r:id="rId4"/>
    <p:sldId id="338" r:id="rId5"/>
    <p:sldId id="317" r:id="rId6"/>
    <p:sldId id="316" r:id="rId7"/>
    <p:sldId id="328" r:id="rId8"/>
    <p:sldId id="321" r:id="rId9"/>
    <p:sldId id="326" r:id="rId10"/>
    <p:sldId id="314" r:id="rId11"/>
    <p:sldId id="329" r:id="rId12"/>
    <p:sldId id="339" r:id="rId13"/>
    <p:sldId id="33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32E"/>
    <a:srgbClr val="334286"/>
    <a:srgbClr val="DA0000"/>
    <a:srgbClr val="FFD365"/>
    <a:srgbClr val="E1D473"/>
    <a:srgbClr val="E1002B"/>
    <a:srgbClr val="0062BA"/>
    <a:srgbClr val="A21630"/>
    <a:srgbClr val="FFA733"/>
    <a:srgbClr val="D000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95" autoAdjust="0"/>
  </p:normalViewPr>
  <p:slideViewPr>
    <p:cSldViewPr snapToGrid="0" snapToObjects="1">
      <p:cViewPr varScale="1">
        <p:scale>
          <a:sx n="48" d="100"/>
          <a:sy n="48" d="100"/>
        </p:scale>
        <p:origin x="-108" y="-738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aseline="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baseline="0" dirty="0" smtClean="0">
                <a:solidFill>
                  <a:schemeClr val="accent1">
                    <a:lumMod val="75000"/>
                  </a:schemeClr>
                </a:solidFill>
              </a:rPr>
              <a:t>Юридические лица</a:t>
            </a:r>
          </a:p>
        </c:rich>
      </c:tx>
      <c:layout>
        <c:manualLayout>
          <c:xMode val="edge"/>
          <c:yMode val="edge"/>
          <c:x val="0.272502263457639"/>
          <c:y val="8.5761806823443521E-3"/>
        </c:manualLayout>
      </c:layout>
    </c:title>
    <c:plotArea>
      <c:layout>
        <c:manualLayout>
          <c:layoutTarget val="inner"/>
          <c:xMode val="edge"/>
          <c:yMode val="edge"/>
          <c:x val="0.12411432062734648"/>
          <c:y val="0.14262210984399229"/>
          <c:w val="0.84963915252839406"/>
          <c:h val="0.7718542355415387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&gt;hblb</c:v>
                </c:pt>
              </c:strCache>
            </c:strRef>
          </c:tx>
          <c:dLbls>
            <c:dLbl>
              <c:idx val="1"/>
              <c:layout>
                <c:manualLayout>
                  <c:x val="-4.7720957898654609E-3"/>
                  <c:y val="-4.5739630305836596E-2"/>
                </c:manualLayout>
              </c:layout>
              <c:showVal val="1"/>
            </c:dLbl>
            <c:dLbl>
              <c:idx val="2"/>
              <c:layout>
                <c:manualLayout>
                  <c:x val="-2.3860478949327291E-3"/>
                  <c:y val="-5.1457084094066088E-2"/>
                </c:manualLayout>
              </c:layout>
              <c:showVal val="1"/>
            </c:dLbl>
            <c:dLbl>
              <c:idx val="3"/>
              <c:layout>
                <c:manualLayout>
                  <c:x val="-1.908838315946184E-2"/>
                  <c:y val="-5.1457084094066088E-2"/>
                </c:manualLayout>
              </c:layout>
              <c:showVal val="1"/>
            </c:dLbl>
            <c:dLbl>
              <c:idx val="4"/>
              <c:layout>
                <c:manualLayout>
                  <c:x val="-1.1930239474663649E-2"/>
                  <c:y val="-6.0033264776410432E-2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c:spPr>
            <c:txPr>
              <a:bodyPr/>
              <a:lstStyle/>
              <a:p>
                <a:pPr>
                  <a:defRPr b="1" i="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29 марта</c:v>
                </c:pt>
                <c:pt idx="1">
                  <c:v>06 апреля </c:v>
                </c:pt>
                <c:pt idx="2">
                  <c:v>13 апреля </c:v>
                </c:pt>
                <c:pt idx="3">
                  <c:v>20 апреля </c:v>
                </c:pt>
                <c:pt idx="4">
                  <c:v>27 апреля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</c:v>
                </c:pt>
                <c:pt idx="1">
                  <c:v>69</c:v>
                </c:pt>
                <c:pt idx="2">
                  <c:v>71</c:v>
                </c:pt>
                <c:pt idx="3">
                  <c:v>72</c:v>
                </c:pt>
                <c:pt idx="4">
                  <c:v>73.5</c:v>
                </c:pt>
              </c:numCache>
            </c:numRef>
          </c:val>
        </c:ser>
        <c:marker val="1"/>
        <c:axId val="83198336"/>
        <c:axId val="83199872"/>
      </c:lineChart>
      <c:catAx>
        <c:axId val="83198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83199872"/>
        <c:crosses val="autoZero"/>
        <c:auto val="1"/>
        <c:lblAlgn val="ctr"/>
        <c:lblOffset val="100"/>
      </c:catAx>
      <c:valAx>
        <c:axId val="83199872"/>
        <c:scaling>
          <c:orientation val="minMax"/>
          <c:max val="100"/>
          <c:min val="30"/>
        </c:scaling>
        <c:axPos val="l"/>
        <c:majorGridlines/>
        <c:numFmt formatCode="General" sourceLinked="1"/>
        <c:tickLblPos val="nextTo"/>
        <c:crossAx val="83198336"/>
        <c:crosses val="autoZero"/>
        <c:crossBetween val="between"/>
        <c:majorUnit val="10"/>
        <c:minorUnit val="2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472C4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kern="12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Индивидуальные                                             предприниматели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472C4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sz="2160" b="1" i="0" u="none" strike="noStrike" kern="120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33880452236863562"/>
          <c:y val="8.8513997298833222E-4"/>
        </c:manualLayout>
      </c:layout>
    </c:title>
    <c:plotArea>
      <c:layout>
        <c:manualLayout>
          <c:layoutTarget val="inner"/>
          <c:xMode val="edge"/>
          <c:yMode val="edge"/>
          <c:x val="0.12888641641721194"/>
          <c:y val="0.15372497454540576"/>
          <c:w val="0.84963915252839406"/>
          <c:h val="0.7718542355415389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&gt;hblb</c:v>
                </c:pt>
              </c:strCache>
            </c:strRef>
          </c:tx>
          <c:dLbls>
            <c:dLbl>
              <c:idx val="1"/>
              <c:layout>
                <c:manualLayout>
                  <c:x val="-4.7720957898654591E-3"/>
                  <c:y val="-4.5739630305836596E-2"/>
                </c:manualLayout>
              </c:layout>
              <c:showVal val="1"/>
            </c:dLbl>
            <c:dLbl>
              <c:idx val="2"/>
              <c:layout>
                <c:manualLayout>
                  <c:x val="-2.3860478949327287E-3"/>
                  <c:y val="-5.1457084094066088E-2"/>
                </c:manualLayout>
              </c:layout>
              <c:showVal val="1"/>
            </c:dLbl>
            <c:dLbl>
              <c:idx val="3"/>
              <c:layout>
                <c:manualLayout>
                  <c:x val="-1.908838315946184E-2"/>
                  <c:y val="-5.1457084094066088E-2"/>
                </c:manualLayout>
              </c:layout>
              <c:showVal val="1"/>
            </c:dLbl>
            <c:dLbl>
              <c:idx val="4"/>
              <c:layout>
                <c:manualLayout>
                  <c:x val="-7.1581436847981917E-3"/>
                  <c:y val="-4.7971312903066061E-2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c:spPr>
            <c:txPr>
              <a:bodyPr/>
              <a:lstStyle/>
              <a:p>
                <a:pPr>
                  <a:defRPr b="1" i="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29 марта</c:v>
                </c:pt>
                <c:pt idx="1">
                  <c:v>06 апреля </c:v>
                </c:pt>
                <c:pt idx="2">
                  <c:v>13 апреля </c:v>
                </c:pt>
                <c:pt idx="3">
                  <c:v>20 апреля </c:v>
                </c:pt>
                <c:pt idx="4">
                  <c:v>27 апреля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49</c:v>
                </c:pt>
                <c:pt idx="2">
                  <c:v>53</c:v>
                </c:pt>
                <c:pt idx="3">
                  <c:v>55</c:v>
                </c:pt>
                <c:pt idx="4">
                  <c:v>58</c:v>
                </c:pt>
              </c:numCache>
            </c:numRef>
          </c:val>
        </c:ser>
        <c:marker val="1"/>
        <c:axId val="83359232"/>
        <c:axId val="83360768"/>
      </c:lineChart>
      <c:catAx>
        <c:axId val="83359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83360768"/>
        <c:crosses val="autoZero"/>
        <c:auto val="1"/>
        <c:lblAlgn val="ctr"/>
        <c:lblOffset val="100"/>
      </c:catAx>
      <c:valAx>
        <c:axId val="83360768"/>
        <c:scaling>
          <c:orientation val="minMax"/>
          <c:max val="100"/>
          <c:min val="20"/>
        </c:scaling>
        <c:axPos val="l"/>
        <c:majorGridlines/>
        <c:numFmt formatCode="General" sourceLinked="1"/>
        <c:tickLblPos val="nextTo"/>
        <c:crossAx val="83359232"/>
        <c:crosses val="autoZero"/>
        <c:crossBetween val="between"/>
        <c:majorUnit val="10"/>
        <c:minorUnit val="2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B17CD-3333-452C-A9EE-B648721FD5D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380DDC-0576-46AC-A658-6BC78DCEEE7F}">
      <dgm:prSet custT="1"/>
      <dgm:spPr>
        <a:ln>
          <a:noFill/>
        </a:ln>
      </dgm:spPr>
      <dgm:t>
        <a:bodyPr/>
        <a:lstStyle/>
        <a:p>
          <a:pPr rtl="0"/>
          <a:r>
            <a:rPr lang="ru-RU" b="1" smtClean="0">
              <a:solidFill>
                <a:srgbClr val="FFC32E"/>
              </a:solidFill>
            </a:rPr>
            <a:t>РФ</a:t>
          </a:r>
          <a:endParaRPr lang="ru-RU" b="1" dirty="0">
            <a:solidFill>
              <a:srgbClr val="FFC32E"/>
            </a:solidFill>
          </a:endParaRPr>
        </a:p>
      </dgm:t>
    </dgm:pt>
    <dgm:pt modelId="{42DA7093-FD2A-4E3C-A404-FD76A3769D2E}" type="parTrans" cxnId="{1B5F3315-63BB-4BA4-AF80-77F9E555D892}">
      <dgm:prSet/>
      <dgm:spPr/>
      <dgm:t>
        <a:bodyPr/>
        <a:lstStyle/>
        <a:p>
          <a:endParaRPr lang="ru-RU"/>
        </a:p>
      </dgm:t>
    </dgm:pt>
    <dgm:pt modelId="{5D9BBE4E-A804-4DE5-B7EE-BD6D753E91D3}" type="sibTrans" cxnId="{1B5F3315-63BB-4BA4-AF80-77F9E555D892}">
      <dgm:prSet/>
      <dgm:spPr/>
      <dgm:t>
        <a:bodyPr/>
        <a:lstStyle/>
        <a:p>
          <a:endParaRPr lang="ru-RU"/>
        </a:p>
      </dgm:t>
    </dgm:pt>
    <dgm:pt modelId="{B954238B-248C-4D96-8F5F-24DCB464DA3C}">
      <dgm:prSet custT="1"/>
      <dgm:spPr/>
      <dgm:t>
        <a:bodyPr/>
        <a:lstStyle/>
        <a:p>
          <a:pPr rtl="0"/>
          <a:r>
            <a:rPr lang="en-US" sz="2000" b="1" i="0" baseline="0" dirty="0" smtClean="0">
              <a:solidFill>
                <a:schemeClr val="accent1">
                  <a:lumMod val="50000"/>
                </a:schemeClr>
              </a:solidFill>
            </a:rPr>
            <a:t>67</a:t>
          </a:r>
          <a:r>
            <a:rPr lang="ru-RU" sz="2000" b="1" i="0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i="0" baseline="0" dirty="0" smtClean="0">
              <a:solidFill>
                <a:schemeClr val="accent1">
                  <a:lumMod val="50000"/>
                </a:schemeClr>
              </a:solidFill>
            </a:rPr>
            <a:t>МЕСТО ИЗ</a:t>
          </a:r>
          <a:r>
            <a:rPr lang="ru-RU" sz="2000" b="1" i="0" baseline="0" dirty="0" smtClean="0">
              <a:solidFill>
                <a:schemeClr val="accent1">
                  <a:lumMod val="50000"/>
                </a:schemeClr>
              </a:solidFill>
            </a:rPr>
            <a:t> 8</a:t>
          </a:r>
          <a:r>
            <a:rPr lang="en-US" sz="2000" b="1" i="0" baseline="0" dirty="0" smtClean="0">
              <a:solidFill>
                <a:schemeClr val="accent1">
                  <a:lumMod val="50000"/>
                </a:schemeClr>
              </a:solidFill>
            </a:rPr>
            <a:t>2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9149A323-DDD4-41B3-A68E-D6D6E3744E86}" type="parTrans" cxnId="{C14400C7-1689-48DA-885A-8C458DFFC1E6}">
      <dgm:prSet/>
      <dgm:spPr/>
      <dgm:t>
        <a:bodyPr/>
        <a:lstStyle/>
        <a:p>
          <a:endParaRPr lang="ru-RU"/>
        </a:p>
      </dgm:t>
    </dgm:pt>
    <dgm:pt modelId="{90D4ACFA-9EDC-4BB3-A66D-E32516653576}" type="sibTrans" cxnId="{C14400C7-1689-48DA-885A-8C458DFFC1E6}">
      <dgm:prSet/>
      <dgm:spPr/>
      <dgm:t>
        <a:bodyPr/>
        <a:lstStyle/>
        <a:p>
          <a:endParaRPr lang="ru-RU"/>
        </a:p>
      </dgm:t>
    </dgm:pt>
    <dgm:pt modelId="{84E2A1F2-12CF-4057-B744-84497780B261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Индивидуальные предприниматели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6034F54F-C671-4C88-8F88-A39E34BE4E41}" type="parTrans" cxnId="{8BEFA2A8-091E-40DF-8EBC-171512BF7AED}">
      <dgm:prSet/>
      <dgm:spPr/>
      <dgm:t>
        <a:bodyPr/>
        <a:lstStyle/>
        <a:p>
          <a:endParaRPr lang="ru-RU"/>
        </a:p>
      </dgm:t>
    </dgm:pt>
    <dgm:pt modelId="{E7D91171-8E8A-43E6-AEFD-18806FB6FC94}" type="sibTrans" cxnId="{8BEFA2A8-091E-40DF-8EBC-171512BF7AED}">
      <dgm:prSet/>
      <dgm:spPr/>
      <dgm:t>
        <a:bodyPr/>
        <a:lstStyle/>
        <a:p>
          <a:endParaRPr lang="ru-RU"/>
        </a:p>
      </dgm:t>
    </dgm:pt>
    <dgm:pt modelId="{2C36D60B-0784-4F4B-971D-148A7C744B20}" type="pres">
      <dgm:prSet presAssocID="{F03B17CD-3333-452C-A9EE-B648721FD5D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0F8C1D4-96E4-4B61-969A-274736B4C866}" type="pres">
      <dgm:prSet presAssocID="{F03B17CD-3333-452C-A9EE-B648721FD5D0}" presName="pyramid" presStyleLbl="node1" presStyleIdx="0" presStyleCnt="1" custLinFactNeighborX="6720"/>
      <dgm:spPr>
        <a:solidFill>
          <a:schemeClr val="accent1">
            <a:lumMod val="40000"/>
            <a:lumOff val="60000"/>
          </a:schemeClr>
        </a:solidFill>
      </dgm:spPr>
    </dgm:pt>
    <dgm:pt modelId="{244887F7-3ED4-4AB6-9C8F-D9431E4697AE}" type="pres">
      <dgm:prSet presAssocID="{F03B17CD-3333-452C-A9EE-B648721FD5D0}" presName="theList" presStyleCnt="0"/>
      <dgm:spPr/>
    </dgm:pt>
    <dgm:pt modelId="{4D5751BB-75AA-4C08-B749-3EEDDFBF507E}" type="pres">
      <dgm:prSet presAssocID="{84E2A1F2-12CF-4057-B744-84497780B26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3D690-0B1D-4F41-B61D-DFBCBB08BF92}" type="pres">
      <dgm:prSet presAssocID="{84E2A1F2-12CF-4057-B744-84497780B261}" presName="aSpace" presStyleCnt="0"/>
      <dgm:spPr/>
    </dgm:pt>
    <dgm:pt modelId="{CC35B810-7791-4D65-9657-E2D53B6CD18F}" type="pres">
      <dgm:prSet presAssocID="{68380DDC-0576-46AC-A658-6BC78DCEEE7F}" presName="aNode" presStyleLbl="fgAcc1" presStyleIdx="1" presStyleCnt="3" custLinFactNeighborX="-81765" custLinFactNeighborY="-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71D95-B4D2-4AC0-A755-5537BBBE5952}" type="pres">
      <dgm:prSet presAssocID="{68380DDC-0576-46AC-A658-6BC78DCEEE7F}" presName="aSpace" presStyleCnt="0"/>
      <dgm:spPr/>
    </dgm:pt>
    <dgm:pt modelId="{70CE1DCD-999F-46AE-8A4D-3F5825A155E8}" type="pres">
      <dgm:prSet presAssocID="{B954238B-248C-4D96-8F5F-24DCB464DA3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58180-A1FF-4223-832D-EA3A901A5055}" type="pres">
      <dgm:prSet presAssocID="{B954238B-248C-4D96-8F5F-24DCB464DA3C}" presName="aSpace" presStyleCnt="0"/>
      <dgm:spPr/>
    </dgm:pt>
  </dgm:ptLst>
  <dgm:cxnLst>
    <dgm:cxn modelId="{8BEFA2A8-091E-40DF-8EBC-171512BF7AED}" srcId="{F03B17CD-3333-452C-A9EE-B648721FD5D0}" destId="{84E2A1F2-12CF-4057-B744-84497780B261}" srcOrd="0" destOrd="0" parTransId="{6034F54F-C671-4C88-8F88-A39E34BE4E41}" sibTransId="{E7D91171-8E8A-43E6-AEFD-18806FB6FC94}"/>
    <dgm:cxn modelId="{356E3547-42AA-44A9-8349-232F2D046841}" type="presOf" srcId="{B954238B-248C-4D96-8F5F-24DCB464DA3C}" destId="{70CE1DCD-999F-46AE-8A4D-3F5825A155E8}" srcOrd="0" destOrd="0" presId="urn:microsoft.com/office/officeart/2005/8/layout/pyramid2"/>
    <dgm:cxn modelId="{256E3BE9-F50A-49A6-A4B1-E02803333BBA}" type="presOf" srcId="{68380DDC-0576-46AC-A658-6BC78DCEEE7F}" destId="{CC35B810-7791-4D65-9657-E2D53B6CD18F}" srcOrd="0" destOrd="0" presId="urn:microsoft.com/office/officeart/2005/8/layout/pyramid2"/>
    <dgm:cxn modelId="{1C398559-2E52-4D16-ACD4-24B809FBF714}" type="presOf" srcId="{F03B17CD-3333-452C-A9EE-B648721FD5D0}" destId="{2C36D60B-0784-4F4B-971D-148A7C744B20}" srcOrd="0" destOrd="0" presId="urn:microsoft.com/office/officeart/2005/8/layout/pyramid2"/>
    <dgm:cxn modelId="{1B5F3315-63BB-4BA4-AF80-77F9E555D892}" srcId="{F03B17CD-3333-452C-A9EE-B648721FD5D0}" destId="{68380DDC-0576-46AC-A658-6BC78DCEEE7F}" srcOrd="1" destOrd="0" parTransId="{42DA7093-FD2A-4E3C-A404-FD76A3769D2E}" sibTransId="{5D9BBE4E-A804-4DE5-B7EE-BD6D753E91D3}"/>
    <dgm:cxn modelId="{C14400C7-1689-48DA-885A-8C458DFFC1E6}" srcId="{F03B17CD-3333-452C-A9EE-B648721FD5D0}" destId="{B954238B-248C-4D96-8F5F-24DCB464DA3C}" srcOrd="2" destOrd="0" parTransId="{9149A323-DDD4-41B3-A68E-D6D6E3744E86}" sibTransId="{90D4ACFA-9EDC-4BB3-A66D-E32516653576}"/>
    <dgm:cxn modelId="{07AEDBA3-B20D-4C09-976F-39C63A0E1413}" type="presOf" srcId="{84E2A1F2-12CF-4057-B744-84497780B261}" destId="{4D5751BB-75AA-4C08-B749-3EEDDFBF507E}" srcOrd="0" destOrd="0" presId="urn:microsoft.com/office/officeart/2005/8/layout/pyramid2"/>
    <dgm:cxn modelId="{5D264EFC-4C61-4F56-B4EA-1F50D8D05F02}" type="presParOf" srcId="{2C36D60B-0784-4F4B-971D-148A7C744B20}" destId="{10F8C1D4-96E4-4B61-969A-274736B4C866}" srcOrd="0" destOrd="0" presId="urn:microsoft.com/office/officeart/2005/8/layout/pyramid2"/>
    <dgm:cxn modelId="{BB441F7C-FFBD-457D-AEF9-9DEA04FBC31D}" type="presParOf" srcId="{2C36D60B-0784-4F4B-971D-148A7C744B20}" destId="{244887F7-3ED4-4AB6-9C8F-D9431E4697AE}" srcOrd="1" destOrd="0" presId="urn:microsoft.com/office/officeart/2005/8/layout/pyramid2"/>
    <dgm:cxn modelId="{8A7D24B9-634A-434E-892A-06EFDB24EAD6}" type="presParOf" srcId="{244887F7-3ED4-4AB6-9C8F-D9431E4697AE}" destId="{4D5751BB-75AA-4C08-B749-3EEDDFBF507E}" srcOrd="0" destOrd="0" presId="urn:microsoft.com/office/officeart/2005/8/layout/pyramid2"/>
    <dgm:cxn modelId="{31C712EB-DD7B-4966-B539-FEA7E9D26516}" type="presParOf" srcId="{244887F7-3ED4-4AB6-9C8F-D9431E4697AE}" destId="{DA23D690-0B1D-4F41-B61D-DFBCBB08BF92}" srcOrd="1" destOrd="0" presId="urn:microsoft.com/office/officeart/2005/8/layout/pyramid2"/>
    <dgm:cxn modelId="{3690B5FD-DB8C-4532-9DC3-31D591552146}" type="presParOf" srcId="{244887F7-3ED4-4AB6-9C8F-D9431E4697AE}" destId="{CC35B810-7791-4D65-9657-E2D53B6CD18F}" srcOrd="2" destOrd="0" presId="urn:microsoft.com/office/officeart/2005/8/layout/pyramid2"/>
    <dgm:cxn modelId="{3A8B7319-8A53-4D5E-9F4C-A13B0DBC4E20}" type="presParOf" srcId="{244887F7-3ED4-4AB6-9C8F-D9431E4697AE}" destId="{43571D95-B4D2-4AC0-A755-5537BBBE5952}" srcOrd="3" destOrd="0" presId="urn:microsoft.com/office/officeart/2005/8/layout/pyramid2"/>
    <dgm:cxn modelId="{14E62950-F96F-4D3F-B2CD-AF5054059809}" type="presParOf" srcId="{244887F7-3ED4-4AB6-9C8F-D9431E4697AE}" destId="{70CE1DCD-999F-46AE-8A4D-3F5825A155E8}" srcOrd="4" destOrd="0" presId="urn:microsoft.com/office/officeart/2005/8/layout/pyramid2"/>
    <dgm:cxn modelId="{738EEA91-433C-4724-912D-F259067B6119}" type="presParOf" srcId="{244887F7-3ED4-4AB6-9C8F-D9431E4697AE}" destId="{54E58180-A1FF-4223-832D-EA3A901A505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3B17CD-3333-452C-A9EE-B648721FD5D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380DDC-0576-46AC-A658-6BC78DCEEE7F}">
      <dgm:prSet custT="1"/>
      <dgm:spPr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rgbClr val="FFC32E"/>
              </a:solidFill>
            </a:rPr>
            <a:t>РФ</a:t>
          </a:r>
          <a:endParaRPr lang="ru-RU" b="1" dirty="0">
            <a:solidFill>
              <a:srgbClr val="FFC32E"/>
            </a:solidFill>
          </a:endParaRPr>
        </a:p>
      </dgm:t>
    </dgm:pt>
    <dgm:pt modelId="{42DA7093-FD2A-4E3C-A404-FD76A3769D2E}" type="parTrans" cxnId="{1B5F3315-63BB-4BA4-AF80-77F9E555D892}">
      <dgm:prSet/>
      <dgm:spPr/>
      <dgm:t>
        <a:bodyPr/>
        <a:lstStyle/>
        <a:p>
          <a:endParaRPr lang="ru-RU"/>
        </a:p>
      </dgm:t>
    </dgm:pt>
    <dgm:pt modelId="{5D9BBE4E-A804-4DE5-B7EE-BD6D753E91D3}" type="sibTrans" cxnId="{1B5F3315-63BB-4BA4-AF80-77F9E555D892}">
      <dgm:prSet/>
      <dgm:spPr/>
      <dgm:t>
        <a:bodyPr/>
        <a:lstStyle/>
        <a:p>
          <a:endParaRPr lang="ru-RU"/>
        </a:p>
      </dgm:t>
    </dgm:pt>
    <dgm:pt modelId="{B954238B-248C-4D96-8F5F-24DCB464DA3C}">
      <dgm:prSet custT="1"/>
      <dgm:spPr/>
      <dgm:t>
        <a:bodyPr/>
        <a:lstStyle/>
        <a:p>
          <a:pPr rtl="0"/>
          <a:r>
            <a:rPr lang="ru-RU" sz="2000" b="1" i="0" baseline="0" dirty="0" smtClean="0">
              <a:solidFill>
                <a:schemeClr val="accent1">
                  <a:lumMod val="50000"/>
                </a:schemeClr>
              </a:solidFill>
            </a:rPr>
            <a:t>74 </a:t>
          </a:r>
          <a:r>
            <a:rPr lang="ru-RU" sz="1600" b="1" i="0" baseline="0" dirty="0" smtClean="0">
              <a:solidFill>
                <a:schemeClr val="accent1">
                  <a:lumMod val="50000"/>
                </a:schemeClr>
              </a:solidFill>
            </a:rPr>
            <a:t>МЕСТО ИЗ </a:t>
          </a:r>
          <a:r>
            <a:rPr lang="ru-RU" sz="2000" b="1" i="0" baseline="0" dirty="0" smtClean="0">
              <a:solidFill>
                <a:schemeClr val="accent1">
                  <a:lumMod val="50000"/>
                </a:schemeClr>
              </a:solidFill>
            </a:rPr>
            <a:t>8</a:t>
          </a:r>
          <a:r>
            <a:rPr lang="en-US" sz="2000" b="1" i="0" baseline="0" dirty="0" smtClean="0">
              <a:solidFill>
                <a:schemeClr val="accent1">
                  <a:lumMod val="50000"/>
                </a:schemeClr>
              </a:solidFill>
            </a:rPr>
            <a:t>2</a:t>
          </a:r>
          <a:endParaRPr lang="ru-RU" sz="2000" b="1" i="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9149A323-DDD4-41B3-A68E-D6D6E3744E86}" type="parTrans" cxnId="{C14400C7-1689-48DA-885A-8C458DFFC1E6}">
      <dgm:prSet/>
      <dgm:spPr/>
      <dgm:t>
        <a:bodyPr/>
        <a:lstStyle/>
        <a:p>
          <a:endParaRPr lang="ru-RU"/>
        </a:p>
      </dgm:t>
    </dgm:pt>
    <dgm:pt modelId="{90D4ACFA-9EDC-4BB3-A66D-E32516653576}" type="sibTrans" cxnId="{C14400C7-1689-48DA-885A-8C458DFFC1E6}">
      <dgm:prSet/>
      <dgm:spPr/>
      <dgm:t>
        <a:bodyPr/>
        <a:lstStyle/>
        <a:p>
          <a:endParaRPr lang="ru-RU"/>
        </a:p>
      </dgm:t>
    </dgm:pt>
    <dgm:pt modelId="{84E2A1F2-12CF-4057-B744-84497780B261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Юридические лица 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6034F54F-C671-4C88-8F88-A39E34BE4E41}" type="parTrans" cxnId="{8BEFA2A8-091E-40DF-8EBC-171512BF7AED}">
      <dgm:prSet/>
      <dgm:spPr/>
      <dgm:t>
        <a:bodyPr/>
        <a:lstStyle/>
        <a:p>
          <a:endParaRPr lang="ru-RU"/>
        </a:p>
      </dgm:t>
    </dgm:pt>
    <dgm:pt modelId="{E7D91171-8E8A-43E6-AEFD-18806FB6FC94}" type="sibTrans" cxnId="{8BEFA2A8-091E-40DF-8EBC-171512BF7AED}">
      <dgm:prSet/>
      <dgm:spPr/>
      <dgm:t>
        <a:bodyPr/>
        <a:lstStyle/>
        <a:p>
          <a:endParaRPr lang="ru-RU"/>
        </a:p>
      </dgm:t>
    </dgm:pt>
    <dgm:pt modelId="{2C36D60B-0784-4F4B-971D-148A7C744B20}" type="pres">
      <dgm:prSet presAssocID="{F03B17CD-3333-452C-A9EE-B648721FD5D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0F8C1D4-96E4-4B61-969A-274736B4C866}" type="pres">
      <dgm:prSet presAssocID="{F03B17CD-3333-452C-A9EE-B648721FD5D0}" presName="pyramid" presStyleLbl="node1" presStyleIdx="0" presStyleCnt="1" custLinFactNeighborX="5498"/>
      <dgm:spPr>
        <a:solidFill>
          <a:schemeClr val="accent1">
            <a:lumMod val="40000"/>
            <a:lumOff val="60000"/>
          </a:schemeClr>
        </a:solidFill>
      </dgm:spPr>
    </dgm:pt>
    <dgm:pt modelId="{244887F7-3ED4-4AB6-9C8F-D9431E4697AE}" type="pres">
      <dgm:prSet presAssocID="{F03B17CD-3333-452C-A9EE-B648721FD5D0}" presName="theList" presStyleCnt="0"/>
      <dgm:spPr/>
    </dgm:pt>
    <dgm:pt modelId="{4D5751BB-75AA-4C08-B749-3EEDDFBF507E}" type="pres">
      <dgm:prSet presAssocID="{84E2A1F2-12CF-4057-B744-84497780B26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3D690-0B1D-4F41-B61D-DFBCBB08BF92}" type="pres">
      <dgm:prSet presAssocID="{84E2A1F2-12CF-4057-B744-84497780B261}" presName="aSpace" presStyleCnt="0"/>
      <dgm:spPr/>
    </dgm:pt>
    <dgm:pt modelId="{CC35B810-7791-4D65-9657-E2D53B6CD18F}" type="pres">
      <dgm:prSet presAssocID="{68380DDC-0576-46AC-A658-6BC78DCEEE7F}" presName="aNode" presStyleLbl="fgAcc1" presStyleIdx="1" presStyleCnt="3" custLinFactNeighborX="-81295" custLinFactNeighborY="-60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71D95-B4D2-4AC0-A755-5537BBBE5952}" type="pres">
      <dgm:prSet presAssocID="{68380DDC-0576-46AC-A658-6BC78DCEEE7F}" presName="aSpace" presStyleCnt="0"/>
      <dgm:spPr/>
    </dgm:pt>
    <dgm:pt modelId="{70CE1DCD-999F-46AE-8A4D-3F5825A155E8}" type="pres">
      <dgm:prSet presAssocID="{B954238B-248C-4D96-8F5F-24DCB464DA3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58180-A1FF-4223-832D-EA3A901A5055}" type="pres">
      <dgm:prSet presAssocID="{B954238B-248C-4D96-8F5F-24DCB464DA3C}" presName="aSpace" presStyleCnt="0"/>
      <dgm:spPr/>
    </dgm:pt>
  </dgm:ptLst>
  <dgm:cxnLst>
    <dgm:cxn modelId="{8BEFA2A8-091E-40DF-8EBC-171512BF7AED}" srcId="{F03B17CD-3333-452C-A9EE-B648721FD5D0}" destId="{84E2A1F2-12CF-4057-B744-84497780B261}" srcOrd="0" destOrd="0" parTransId="{6034F54F-C671-4C88-8F88-A39E34BE4E41}" sibTransId="{E7D91171-8E8A-43E6-AEFD-18806FB6FC94}"/>
    <dgm:cxn modelId="{AA66B251-5A52-4122-8126-F3F5B02EC458}" type="presOf" srcId="{B954238B-248C-4D96-8F5F-24DCB464DA3C}" destId="{70CE1DCD-999F-46AE-8A4D-3F5825A155E8}" srcOrd="0" destOrd="0" presId="urn:microsoft.com/office/officeart/2005/8/layout/pyramid2"/>
    <dgm:cxn modelId="{628F8615-A0A5-441D-8521-492BC02BA239}" type="presOf" srcId="{84E2A1F2-12CF-4057-B744-84497780B261}" destId="{4D5751BB-75AA-4C08-B749-3EEDDFBF507E}" srcOrd="0" destOrd="0" presId="urn:microsoft.com/office/officeart/2005/8/layout/pyramid2"/>
    <dgm:cxn modelId="{1B5F3315-63BB-4BA4-AF80-77F9E555D892}" srcId="{F03B17CD-3333-452C-A9EE-B648721FD5D0}" destId="{68380DDC-0576-46AC-A658-6BC78DCEEE7F}" srcOrd="1" destOrd="0" parTransId="{42DA7093-FD2A-4E3C-A404-FD76A3769D2E}" sibTransId="{5D9BBE4E-A804-4DE5-B7EE-BD6D753E91D3}"/>
    <dgm:cxn modelId="{E8D75D18-F0F8-4E17-BD1E-F5B1FE2E2DA2}" type="presOf" srcId="{F03B17CD-3333-452C-A9EE-B648721FD5D0}" destId="{2C36D60B-0784-4F4B-971D-148A7C744B20}" srcOrd="0" destOrd="0" presId="urn:microsoft.com/office/officeart/2005/8/layout/pyramid2"/>
    <dgm:cxn modelId="{C14400C7-1689-48DA-885A-8C458DFFC1E6}" srcId="{F03B17CD-3333-452C-A9EE-B648721FD5D0}" destId="{B954238B-248C-4D96-8F5F-24DCB464DA3C}" srcOrd="2" destOrd="0" parTransId="{9149A323-DDD4-41B3-A68E-D6D6E3744E86}" sibTransId="{90D4ACFA-9EDC-4BB3-A66D-E32516653576}"/>
    <dgm:cxn modelId="{6DF240A0-DC9E-4A9A-A41A-8B37F51C639F}" type="presOf" srcId="{68380DDC-0576-46AC-A658-6BC78DCEEE7F}" destId="{CC35B810-7791-4D65-9657-E2D53B6CD18F}" srcOrd="0" destOrd="0" presId="urn:microsoft.com/office/officeart/2005/8/layout/pyramid2"/>
    <dgm:cxn modelId="{49F0D525-26F7-42E6-93A1-3140D28BD63B}" type="presParOf" srcId="{2C36D60B-0784-4F4B-971D-148A7C744B20}" destId="{10F8C1D4-96E4-4B61-969A-274736B4C866}" srcOrd="0" destOrd="0" presId="urn:microsoft.com/office/officeart/2005/8/layout/pyramid2"/>
    <dgm:cxn modelId="{266C0E9B-EAA3-47D6-AD76-D53A3CBDD91B}" type="presParOf" srcId="{2C36D60B-0784-4F4B-971D-148A7C744B20}" destId="{244887F7-3ED4-4AB6-9C8F-D9431E4697AE}" srcOrd="1" destOrd="0" presId="urn:microsoft.com/office/officeart/2005/8/layout/pyramid2"/>
    <dgm:cxn modelId="{226CA5F4-5297-4B35-B960-183CC5B64CCB}" type="presParOf" srcId="{244887F7-3ED4-4AB6-9C8F-D9431E4697AE}" destId="{4D5751BB-75AA-4C08-B749-3EEDDFBF507E}" srcOrd="0" destOrd="0" presId="urn:microsoft.com/office/officeart/2005/8/layout/pyramid2"/>
    <dgm:cxn modelId="{08178615-3087-4527-80C8-DD16848CD0CC}" type="presParOf" srcId="{244887F7-3ED4-4AB6-9C8F-D9431E4697AE}" destId="{DA23D690-0B1D-4F41-B61D-DFBCBB08BF92}" srcOrd="1" destOrd="0" presId="urn:microsoft.com/office/officeart/2005/8/layout/pyramid2"/>
    <dgm:cxn modelId="{0DF90127-9276-4F35-9B7A-CCBCA93C9FFD}" type="presParOf" srcId="{244887F7-3ED4-4AB6-9C8F-D9431E4697AE}" destId="{CC35B810-7791-4D65-9657-E2D53B6CD18F}" srcOrd="2" destOrd="0" presId="urn:microsoft.com/office/officeart/2005/8/layout/pyramid2"/>
    <dgm:cxn modelId="{90544EAC-5DCE-4234-80F1-E2FCEB742B11}" type="presParOf" srcId="{244887F7-3ED4-4AB6-9C8F-D9431E4697AE}" destId="{43571D95-B4D2-4AC0-A755-5537BBBE5952}" srcOrd="3" destOrd="0" presId="urn:microsoft.com/office/officeart/2005/8/layout/pyramid2"/>
    <dgm:cxn modelId="{A11DF13F-D013-47AF-B0EF-F6EF7898DB77}" type="presParOf" srcId="{244887F7-3ED4-4AB6-9C8F-D9431E4697AE}" destId="{70CE1DCD-999F-46AE-8A4D-3F5825A155E8}" srcOrd="4" destOrd="0" presId="urn:microsoft.com/office/officeart/2005/8/layout/pyramid2"/>
    <dgm:cxn modelId="{DCE60FCF-AAD2-4930-B5D2-965070B495C4}" type="presParOf" srcId="{244887F7-3ED4-4AB6-9C8F-D9431E4697AE}" destId="{54E58180-A1FF-4223-832D-EA3A901A505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3B17CD-3333-452C-A9EE-B648721FD5D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380DDC-0576-46AC-A658-6BC78DCEEE7F}">
      <dgm:prSet custT="1"/>
      <dgm:spPr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rgbClr val="FFC32E"/>
              </a:solidFill>
            </a:rPr>
            <a:t>СФО</a:t>
          </a:r>
          <a:endParaRPr lang="ru-RU" b="1" dirty="0">
            <a:solidFill>
              <a:srgbClr val="FFC32E"/>
            </a:solidFill>
          </a:endParaRPr>
        </a:p>
      </dgm:t>
    </dgm:pt>
    <dgm:pt modelId="{42DA7093-FD2A-4E3C-A404-FD76A3769D2E}" type="parTrans" cxnId="{1B5F3315-63BB-4BA4-AF80-77F9E555D892}">
      <dgm:prSet/>
      <dgm:spPr/>
      <dgm:t>
        <a:bodyPr/>
        <a:lstStyle/>
        <a:p>
          <a:endParaRPr lang="ru-RU"/>
        </a:p>
      </dgm:t>
    </dgm:pt>
    <dgm:pt modelId="{5D9BBE4E-A804-4DE5-B7EE-BD6D753E91D3}" type="sibTrans" cxnId="{1B5F3315-63BB-4BA4-AF80-77F9E555D892}">
      <dgm:prSet/>
      <dgm:spPr/>
      <dgm:t>
        <a:bodyPr/>
        <a:lstStyle/>
        <a:p>
          <a:endParaRPr lang="ru-RU"/>
        </a:p>
      </dgm:t>
    </dgm:pt>
    <dgm:pt modelId="{B954238B-248C-4D96-8F5F-24DCB464DA3C}">
      <dgm:prSet custT="1"/>
      <dgm:spPr/>
      <dgm:t>
        <a:bodyPr/>
        <a:lstStyle/>
        <a:p>
          <a:pPr rtl="0"/>
          <a:r>
            <a:rPr lang="ru-RU" sz="2000" b="1" i="0" baseline="0" dirty="0" smtClean="0">
              <a:solidFill>
                <a:schemeClr val="accent1">
                  <a:lumMod val="50000"/>
                </a:schemeClr>
              </a:solidFill>
            </a:rPr>
            <a:t>10 </a:t>
          </a:r>
          <a:r>
            <a:rPr lang="ru-RU" sz="1600" b="1" i="0" baseline="0" dirty="0" smtClean="0">
              <a:solidFill>
                <a:schemeClr val="accent1">
                  <a:lumMod val="50000"/>
                </a:schemeClr>
              </a:solidFill>
            </a:rPr>
            <a:t>МЕСТО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9149A323-DDD4-41B3-A68E-D6D6E3744E86}" type="parTrans" cxnId="{C14400C7-1689-48DA-885A-8C458DFFC1E6}">
      <dgm:prSet/>
      <dgm:spPr/>
      <dgm:t>
        <a:bodyPr/>
        <a:lstStyle/>
        <a:p>
          <a:endParaRPr lang="ru-RU"/>
        </a:p>
      </dgm:t>
    </dgm:pt>
    <dgm:pt modelId="{90D4ACFA-9EDC-4BB3-A66D-E32516653576}" type="sibTrans" cxnId="{C14400C7-1689-48DA-885A-8C458DFFC1E6}">
      <dgm:prSet/>
      <dgm:spPr/>
      <dgm:t>
        <a:bodyPr/>
        <a:lstStyle/>
        <a:p>
          <a:endParaRPr lang="ru-RU"/>
        </a:p>
      </dgm:t>
    </dgm:pt>
    <dgm:pt modelId="{84E2A1F2-12CF-4057-B744-84497780B261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Индивидуальные предприниматели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6034F54F-C671-4C88-8F88-A39E34BE4E41}" type="parTrans" cxnId="{8BEFA2A8-091E-40DF-8EBC-171512BF7AED}">
      <dgm:prSet/>
      <dgm:spPr/>
      <dgm:t>
        <a:bodyPr/>
        <a:lstStyle/>
        <a:p>
          <a:endParaRPr lang="ru-RU"/>
        </a:p>
      </dgm:t>
    </dgm:pt>
    <dgm:pt modelId="{E7D91171-8E8A-43E6-AEFD-18806FB6FC94}" type="sibTrans" cxnId="{8BEFA2A8-091E-40DF-8EBC-171512BF7AED}">
      <dgm:prSet/>
      <dgm:spPr/>
      <dgm:t>
        <a:bodyPr/>
        <a:lstStyle/>
        <a:p>
          <a:endParaRPr lang="ru-RU"/>
        </a:p>
      </dgm:t>
    </dgm:pt>
    <dgm:pt modelId="{2C36D60B-0784-4F4B-971D-148A7C744B20}" type="pres">
      <dgm:prSet presAssocID="{F03B17CD-3333-452C-A9EE-B648721FD5D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0F8C1D4-96E4-4B61-969A-274736B4C866}" type="pres">
      <dgm:prSet presAssocID="{F03B17CD-3333-452C-A9EE-B648721FD5D0}" presName="pyramid" presStyleLbl="node1" presStyleIdx="0" presStyleCnt="1" custLinFactNeighborX="5498"/>
      <dgm:spPr>
        <a:solidFill>
          <a:schemeClr val="accent1">
            <a:lumMod val="40000"/>
            <a:lumOff val="60000"/>
          </a:schemeClr>
        </a:solidFill>
      </dgm:spPr>
    </dgm:pt>
    <dgm:pt modelId="{244887F7-3ED4-4AB6-9C8F-D9431E4697AE}" type="pres">
      <dgm:prSet presAssocID="{F03B17CD-3333-452C-A9EE-B648721FD5D0}" presName="theList" presStyleCnt="0"/>
      <dgm:spPr/>
    </dgm:pt>
    <dgm:pt modelId="{4D5751BB-75AA-4C08-B749-3EEDDFBF507E}" type="pres">
      <dgm:prSet presAssocID="{84E2A1F2-12CF-4057-B744-84497780B26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3D690-0B1D-4F41-B61D-DFBCBB08BF92}" type="pres">
      <dgm:prSet presAssocID="{84E2A1F2-12CF-4057-B744-84497780B261}" presName="aSpace" presStyleCnt="0"/>
      <dgm:spPr/>
    </dgm:pt>
    <dgm:pt modelId="{CC35B810-7791-4D65-9657-E2D53B6CD18F}" type="pres">
      <dgm:prSet presAssocID="{68380DDC-0576-46AC-A658-6BC78DCEEE7F}" presName="aNode" presStyleLbl="fgAcc1" presStyleIdx="1" presStyleCnt="3" custLinFactNeighborX="-81765" custLinFactNeighborY="-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71D95-B4D2-4AC0-A755-5537BBBE5952}" type="pres">
      <dgm:prSet presAssocID="{68380DDC-0576-46AC-A658-6BC78DCEEE7F}" presName="aSpace" presStyleCnt="0"/>
      <dgm:spPr/>
    </dgm:pt>
    <dgm:pt modelId="{70CE1DCD-999F-46AE-8A4D-3F5825A155E8}" type="pres">
      <dgm:prSet presAssocID="{B954238B-248C-4D96-8F5F-24DCB464DA3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58180-A1FF-4223-832D-EA3A901A5055}" type="pres">
      <dgm:prSet presAssocID="{B954238B-248C-4D96-8F5F-24DCB464DA3C}" presName="aSpace" presStyleCnt="0"/>
      <dgm:spPr/>
    </dgm:pt>
  </dgm:ptLst>
  <dgm:cxnLst>
    <dgm:cxn modelId="{546563FC-8D32-4E5F-A753-F6FD3505A73E}" type="presOf" srcId="{B954238B-248C-4D96-8F5F-24DCB464DA3C}" destId="{70CE1DCD-999F-46AE-8A4D-3F5825A155E8}" srcOrd="0" destOrd="0" presId="urn:microsoft.com/office/officeart/2005/8/layout/pyramid2"/>
    <dgm:cxn modelId="{BA53C1E7-017C-4C33-9FB2-7EEA19D7FB83}" type="presOf" srcId="{68380DDC-0576-46AC-A658-6BC78DCEEE7F}" destId="{CC35B810-7791-4D65-9657-E2D53B6CD18F}" srcOrd="0" destOrd="0" presId="urn:microsoft.com/office/officeart/2005/8/layout/pyramid2"/>
    <dgm:cxn modelId="{8BEFA2A8-091E-40DF-8EBC-171512BF7AED}" srcId="{F03B17CD-3333-452C-A9EE-B648721FD5D0}" destId="{84E2A1F2-12CF-4057-B744-84497780B261}" srcOrd="0" destOrd="0" parTransId="{6034F54F-C671-4C88-8F88-A39E34BE4E41}" sibTransId="{E7D91171-8E8A-43E6-AEFD-18806FB6FC94}"/>
    <dgm:cxn modelId="{260B6C1D-22F5-4368-AC37-6AE5D5AAA38C}" type="presOf" srcId="{F03B17CD-3333-452C-A9EE-B648721FD5D0}" destId="{2C36D60B-0784-4F4B-971D-148A7C744B20}" srcOrd="0" destOrd="0" presId="urn:microsoft.com/office/officeart/2005/8/layout/pyramid2"/>
    <dgm:cxn modelId="{8B2C7D26-6478-4899-844D-F82E0B62334C}" type="presOf" srcId="{84E2A1F2-12CF-4057-B744-84497780B261}" destId="{4D5751BB-75AA-4C08-B749-3EEDDFBF507E}" srcOrd="0" destOrd="0" presId="urn:microsoft.com/office/officeart/2005/8/layout/pyramid2"/>
    <dgm:cxn modelId="{1B5F3315-63BB-4BA4-AF80-77F9E555D892}" srcId="{F03B17CD-3333-452C-A9EE-B648721FD5D0}" destId="{68380DDC-0576-46AC-A658-6BC78DCEEE7F}" srcOrd="1" destOrd="0" parTransId="{42DA7093-FD2A-4E3C-A404-FD76A3769D2E}" sibTransId="{5D9BBE4E-A804-4DE5-B7EE-BD6D753E91D3}"/>
    <dgm:cxn modelId="{C14400C7-1689-48DA-885A-8C458DFFC1E6}" srcId="{F03B17CD-3333-452C-A9EE-B648721FD5D0}" destId="{B954238B-248C-4D96-8F5F-24DCB464DA3C}" srcOrd="2" destOrd="0" parTransId="{9149A323-DDD4-41B3-A68E-D6D6E3744E86}" sibTransId="{90D4ACFA-9EDC-4BB3-A66D-E32516653576}"/>
    <dgm:cxn modelId="{92C27A6E-4C57-44B0-9D59-E66B3153D37D}" type="presParOf" srcId="{2C36D60B-0784-4F4B-971D-148A7C744B20}" destId="{10F8C1D4-96E4-4B61-969A-274736B4C866}" srcOrd="0" destOrd="0" presId="urn:microsoft.com/office/officeart/2005/8/layout/pyramid2"/>
    <dgm:cxn modelId="{376438BC-2F8A-4316-B65E-219A634D43EC}" type="presParOf" srcId="{2C36D60B-0784-4F4B-971D-148A7C744B20}" destId="{244887F7-3ED4-4AB6-9C8F-D9431E4697AE}" srcOrd="1" destOrd="0" presId="urn:microsoft.com/office/officeart/2005/8/layout/pyramid2"/>
    <dgm:cxn modelId="{FCD52C71-2ADE-43A2-95F7-BC1DC780248F}" type="presParOf" srcId="{244887F7-3ED4-4AB6-9C8F-D9431E4697AE}" destId="{4D5751BB-75AA-4C08-B749-3EEDDFBF507E}" srcOrd="0" destOrd="0" presId="urn:microsoft.com/office/officeart/2005/8/layout/pyramid2"/>
    <dgm:cxn modelId="{3F28E972-FEBF-476B-8B4A-81895676A39E}" type="presParOf" srcId="{244887F7-3ED4-4AB6-9C8F-D9431E4697AE}" destId="{DA23D690-0B1D-4F41-B61D-DFBCBB08BF92}" srcOrd="1" destOrd="0" presId="urn:microsoft.com/office/officeart/2005/8/layout/pyramid2"/>
    <dgm:cxn modelId="{C6C5C660-07FA-4D9B-BC0F-FD3B8FC4E42E}" type="presParOf" srcId="{244887F7-3ED4-4AB6-9C8F-D9431E4697AE}" destId="{CC35B810-7791-4D65-9657-E2D53B6CD18F}" srcOrd="2" destOrd="0" presId="urn:microsoft.com/office/officeart/2005/8/layout/pyramid2"/>
    <dgm:cxn modelId="{F9427AB6-6CFA-4CAC-B10C-AF0117D396A4}" type="presParOf" srcId="{244887F7-3ED4-4AB6-9C8F-D9431E4697AE}" destId="{43571D95-B4D2-4AC0-A755-5537BBBE5952}" srcOrd="3" destOrd="0" presId="urn:microsoft.com/office/officeart/2005/8/layout/pyramid2"/>
    <dgm:cxn modelId="{20100267-D6E6-44D8-A309-1F9CF2B933F0}" type="presParOf" srcId="{244887F7-3ED4-4AB6-9C8F-D9431E4697AE}" destId="{70CE1DCD-999F-46AE-8A4D-3F5825A155E8}" srcOrd="4" destOrd="0" presId="urn:microsoft.com/office/officeart/2005/8/layout/pyramid2"/>
    <dgm:cxn modelId="{9CE1075D-3DD6-45B4-8E97-D3276A435AE4}" type="presParOf" srcId="{244887F7-3ED4-4AB6-9C8F-D9431E4697AE}" destId="{54E58180-A1FF-4223-832D-EA3A901A505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3B17CD-3333-452C-A9EE-B648721FD5D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380DDC-0576-46AC-A658-6BC78DCEEE7F}">
      <dgm:prSet custT="1"/>
      <dgm:spPr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rgbClr val="FFC32E"/>
              </a:solidFill>
            </a:rPr>
            <a:t>СФО</a:t>
          </a:r>
          <a:endParaRPr lang="ru-RU" b="1" dirty="0">
            <a:solidFill>
              <a:srgbClr val="FFC32E"/>
            </a:solidFill>
          </a:endParaRPr>
        </a:p>
      </dgm:t>
    </dgm:pt>
    <dgm:pt modelId="{42DA7093-FD2A-4E3C-A404-FD76A3769D2E}" type="parTrans" cxnId="{1B5F3315-63BB-4BA4-AF80-77F9E555D892}">
      <dgm:prSet/>
      <dgm:spPr/>
      <dgm:t>
        <a:bodyPr/>
        <a:lstStyle/>
        <a:p>
          <a:endParaRPr lang="ru-RU"/>
        </a:p>
      </dgm:t>
    </dgm:pt>
    <dgm:pt modelId="{5D9BBE4E-A804-4DE5-B7EE-BD6D753E91D3}" type="sibTrans" cxnId="{1B5F3315-63BB-4BA4-AF80-77F9E555D892}">
      <dgm:prSet/>
      <dgm:spPr/>
      <dgm:t>
        <a:bodyPr/>
        <a:lstStyle/>
        <a:p>
          <a:endParaRPr lang="ru-RU"/>
        </a:p>
      </dgm:t>
    </dgm:pt>
    <dgm:pt modelId="{B954238B-248C-4D96-8F5F-24DCB464DA3C}">
      <dgm:prSet custT="1"/>
      <dgm:spPr/>
      <dgm:t>
        <a:bodyPr/>
        <a:lstStyle/>
        <a:p>
          <a:pPr rtl="0"/>
          <a:r>
            <a:rPr lang="ru-RU" sz="2000" b="1" i="0" baseline="0" dirty="0" smtClean="0">
              <a:solidFill>
                <a:schemeClr val="accent1">
                  <a:lumMod val="50000"/>
                </a:schemeClr>
              </a:solidFill>
            </a:rPr>
            <a:t>10 </a:t>
          </a:r>
          <a:r>
            <a:rPr lang="ru-RU" sz="1600" b="1" i="0" baseline="0" dirty="0" smtClean="0">
              <a:solidFill>
                <a:schemeClr val="accent1">
                  <a:lumMod val="50000"/>
                </a:schemeClr>
              </a:solidFill>
            </a:rPr>
            <a:t>МЕСТО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9149A323-DDD4-41B3-A68E-D6D6E3744E86}" type="parTrans" cxnId="{C14400C7-1689-48DA-885A-8C458DFFC1E6}">
      <dgm:prSet/>
      <dgm:spPr/>
      <dgm:t>
        <a:bodyPr/>
        <a:lstStyle/>
        <a:p>
          <a:endParaRPr lang="ru-RU"/>
        </a:p>
      </dgm:t>
    </dgm:pt>
    <dgm:pt modelId="{90D4ACFA-9EDC-4BB3-A66D-E32516653576}" type="sibTrans" cxnId="{C14400C7-1689-48DA-885A-8C458DFFC1E6}">
      <dgm:prSet/>
      <dgm:spPr/>
      <dgm:t>
        <a:bodyPr/>
        <a:lstStyle/>
        <a:p>
          <a:endParaRPr lang="ru-RU"/>
        </a:p>
      </dgm:t>
    </dgm:pt>
    <dgm:pt modelId="{5172F79F-AB9D-4055-B036-3FD404A77AAB}">
      <dgm:prSet/>
      <dgm:spPr/>
      <dgm:t>
        <a:bodyPr/>
        <a:lstStyle/>
        <a:p>
          <a:pPr rtl="0"/>
          <a:r>
            <a:rPr lang="ru-RU" b="1" smtClean="0">
              <a:solidFill>
                <a:schemeClr val="accent1">
                  <a:lumMod val="50000"/>
                </a:schemeClr>
              </a:solidFill>
            </a:rPr>
            <a:t>Юридические лица 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5B3C818C-C7BF-4BBF-AC89-87F45B291561}" type="parTrans" cxnId="{26053D84-CDFE-4C2F-BF36-4B6F223B29E8}">
      <dgm:prSet/>
      <dgm:spPr/>
      <dgm:t>
        <a:bodyPr/>
        <a:lstStyle/>
        <a:p>
          <a:endParaRPr lang="ru-RU"/>
        </a:p>
      </dgm:t>
    </dgm:pt>
    <dgm:pt modelId="{9D0BEC95-1373-4A82-9575-A96B6381EC9C}" type="sibTrans" cxnId="{26053D84-CDFE-4C2F-BF36-4B6F223B29E8}">
      <dgm:prSet/>
      <dgm:spPr/>
      <dgm:t>
        <a:bodyPr/>
        <a:lstStyle/>
        <a:p>
          <a:endParaRPr lang="ru-RU"/>
        </a:p>
      </dgm:t>
    </dgm:pt>
    <dgm:pt modelId="{2C36D60B-0784-4F4B-971D-148A7C744B20}" type="pres">
      <dgm:prSet presAssocID="{F03B17CD-3333-452C-A9EE-B648721FD5D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0F8C1D4-96E4-4B61-969A-274736B4C866}" type="pres">
      <dgm:prSet presAssocID="{F03B17CD-3333-452C-A9EE-B648721FD5D0}" presName="pyramid" presStyleLbl="node1" presStyleIdx="0" presStyleCnt="1" custLinFactNeighborX="5498"/>
      <dgm:spPr>
        <a:solidFill>
          <a:schemeClr val="accent1">
            <a:lumMod val="40000"/>
            <a:lumOff val="60000"/>
          </a:schemeClr>
        </a:solidFill>
      </dgm:spPr>
    </dgm:pt>
    <dgm:pt modelId="{244887F7-3ED4-4AB6-9C8F-D9431E4697AE}" type="pres">
      <dgm:prSet presAssocID="{F03B17CD-3333-452C-A9EE-B648721FD5D0}" presName="theList" presStyleCnt="0"/>
      <dgm:spPr/>
    </dgm:pt>
    <dgm:pt modelId="{92E7D3AE-D695-4D1E-A7C1-77ABB9E2FB64}" type="pres">
      <dgm:prSet presAssocID="{5172F79F-AB9D-4055-B036-3FD404A77AA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5FD51-936C-4CAF-BF0F-22B3A7E68AA0}" type="pres">
      <dgm:prSet presAssocID="{5172F79F-AB9D-4055-B036-3FD404A77AAB}" presName="aSpace" presStyleCnt="0"/>
      <dgm:spPr/>
    </dgm:pt>
    <dgm:pt modelId="{CC35B810-7791-4D65-9657-E2D53B6CD18F}" type="pres">
      <dgm:prSet presAssocID="{68380DDC-0576-46AC-A658-6BC78DCEEE7F}" presName="aNode" presStyleLbl="fgAcc1" presStyleIdx="1" presStyleCnt="3" custLinFactNeighborX="-81765" custLinFactNeighborY="-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71D95-B4D2-4AC0-A755-5537BBBE5952}" type="pres">
      <dgm:prSet presAssocID="{68380DDC-0576-46AC-A658-6BC78DCEEE7F}" presName="aSpace" presStyleCnt="0"/>
      <dgm:spPr/>
    </dgm:pt>
    <dgm:pt modelId="{70CE1DCD-999F-46AE-8A4D-3F5825A155E8}" type="pres">
      <dgm:prSet presAssocID="{B954238B-248C-4D96-8F5F-24DCB464DA3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58180-A1FF-4223-832D-EA3A901A5055}" type="pres">
      <dgm:prSet presAssocID="{B954238B-248C-4D96-8F5F-24DCB464DA3C}" presName="aSpace" presStyleCnt="0"/>
      <dgm:spPr/>
    </dgm:pt>
  </dgm:ptLst>
  <dgm:cxnLst>
    <dgm:cxn modelId="{F83EC6CB-D2A9-48AC-84C1-DC04F13140D0}" type="presOf" srcId="{F03B17CD-3333-452C-A9EE-B648721FD5D0}" destId="{2C36D60B-0784-4F4B-971D-148A7C744B20}" srcOrd="0" destOrd="0" presId="urn:microsoft.com/office/officeart/2005/8/layout/pyramid2"/>
    <dgm:cxn modelId="{26053D84-CDFE-4C2F-BF36-4B6F223B29E8}" srcId="{F03B17CD-3333-452C-A9EE-B648721FD5D0}" destId="{5172F79F-AB9D-4055-B036-3FD404A77AAB}" srcOrd="0" destOrd="0" parTransId="{5B3C818C-C7BF-4BBF-AC89-87F45B291561}" sibTransId="{9D0BEC95-1373-4A82-9575-A96B6381EC9C}"/>
    <dgm:cxn modelId="{1B5F3315-63BB-4BA4-AF80-77F9E555D892}" srcId="{F03B17CD-3333-452C-A9EE-B648721FD5D0}" destId="{68380DDC-0576-46AC-A658-6BC78DCEEE7F}" srcOrd="1" destOrd="0" parTransId="{42DA7093-FD2A-4E3C-A404-FD76A3769D2E}" sibTransId="{5D9BBE4E-A804-4DE5-B7EE-BD6D753E91D3}"/>
    <dgm:cxn modelId="{A158111A-436B-4B3D-9898-34BA6E567918}" type="presOf" srcId="{B954238B-248C-4D96-8F5F-24DCB464DA3C}" destId="{70CE1DCD-999F-46AE-8A4D-3F5825A155E8}" srcOrd="0" destOrd="0" presId="urn:microsoft.com/office/officeart/2005/8/layout/pyramid2"/>
    <dgm:cxn modelId="{8EE224CF-C697-4C1B-BF96-7770C5A696FB}" type="presOf" srcId="{68380DDC-0576-46AC-A658-6BC78DCEEE7F}" destId="{CC35B810-7791-4D65-9657-E2D53B6CD18F}" srcOrd="0" destOrd="0" presId="urn:microsoft.com/office/officeart/2005/8/layout/pyramid2"/>
    <dgm:cxn modelId="{C14400C7-1689-48DA-885A-8C458DFFC1E6}" srcId="{F03B17CD-3333-452C-A9EE-B648721FD5D0}" destId="{B954238B-248C-4D96-8F5F-24DCB464DA3C}" srcOrd="2" destOrd="0" parTransId="{9149A323-DDD4-41B3-A68E-D6D6E3744E86}" sibTransId="{90D4ACFA-9EDC-4BB3-A66D-E32516653576}"/>
    <dgm:cxn modelId="{7D8D0591-B359-4C9F-AF65-8F1B43618ABD}" type="presOf" srcId="{5172F79F-AB9D-4055-B036-3FD404A77AAB}" destId="{92E7D3AE-D695-4D1E-A7C1-77ABB9E2FB64}" srcOrd="0" destOrd="0" presId="urn:microsoft.com/office/officeart/2005/8/layout/pyramid2"/>
    <dgm:cxn modelId="{06891EA9-477F-4C8A-9873-681A2DDF1E37}" type="presParOf" srcId="{2C36D60B-0784-4F4B-971D-148A7C744B20}" destId="{10F8C1D4-96E4-4B61-969A-274736B4C866}" srcOrd="0" destOrd="0" presId="urn:microsoft.com/office/officeart/2005/8/layout/pyramid2"/>
    <dgm:cxn modelId="{1B2CEC8B-C944-4222-A37B-0D3D53AF1D5A}" type="presParOf" srcId="{2C36D60B-0784-4F4B-971D-148A7C744B20}" destId="{244887F7-3ED4-4AB6-9C8F-D9431E4697AE}" srcOrd="1" destOrd="0" presId="urn:microsoft.com/office/officeart/2005/8/layout/pyramid2"/>
    <dgm:cxn modelId="{BD779C5F-173D-492E-A8FB-1239528551CE}" type="presParOf" srcId="{244887F7-3ED4-4AB6-9C8F-D9431E4697AE}" destId="{92E7D3AE-D695-4D1E-A7C1-77ABB9E2FB64}" srcOrd="0" destOrd="0" presId="urn:microsoft.com/office/officeart/2005/8/layout/pyramid2"/>
    <dgm:cxn modelId="{81EBCEC8-611A-4DD0-B131-1792278F03E5}" type="presParOf" srcId="{244887F7-3ED4-4AB6-9C8F-D9431E4697AE}" destId="{C585FD51-936C-4CAF-BF0F-22B3A7E68AA0}" srcOrd="1" destOrd="0" presId="urn:microsoft.com/office/officeart/2005/8/layout/pyramid2"/>
    <dgm:cxn modelId="{6997C3D9-8392-4EA2-A6B3-6797D17E01BE}" type="presParOf" srcId="{244887F7-3ED4-4AB6-9C8F-D9431E4697AE}" destId="{CC35B810-7791-4D65-9657-E2D53B6CD18F}" srcOrd="2" destOrd="0" presId="urn:microsoft.com/office/officeart/2005/8/layout/pyramid2"/>
    <dgm:cxn modelId="{6E7873ED-0634-4E87-9BE9-3470CDAB3D09}" type="presParOf" srcId="{244887F7-3ED4-4AB6-9C8F-D9431E4697AE}" destId="{43571D95-B4D2-4AC0-A755-5537BBBE5952}" srcOrd="3" destOrd="0" presId="urn:microsoft.com/office/officeart/2005/8/layout/pyramid2"/>
    <dgm:cxn modelId="{25AE2714-D0B1-4E9D-B016-36270EF17140}" type="presParOf" srcId="{244887F7-3ED4-4AB6-9C8F-D9431E4697AE}" destId="{70CE1DCD-999F-46AE-8A4D-3F5825A155E8}" srcOrd="4" destOrd="0" presId="urn:microsoft.com/office/officeart/2005/8/layout/pyramid2"/>
    <dgm:cxn modelId="{5126D924-FAAB-4629-B146-069E42C234F1}" type="presParOf" srcId="{244887F7-3ED4-4AB6-9C8F-D9431E4697AE}" destId="{54E58180-A1FF-4223-832D-EA3A901A505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F8C1D4-96E4-4B61-969A-274736B4C866}">
      <dsp:nvSpPr>
        <dsp:cNvPr id="0" name=""/>
        <dsp:cNvSpPr/>
      </dsp:nvSpPr>
      <dsp:spPr>
        <a:xfrm>
          <a:off x="186272" y="0"/>
          <a:ext cx="2771913" cy="2855648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751BB-75AA-4C08-B749-3EEDDFBF507E}">
      <dsp:nvSpPr>
        <dsp:cNvPr id="0" name=""/>
        <dsp:cNvSpPr/>
      </dsp:nvSpPr>
      <dsp:spPr>
        <a:xfrm>
          <a:off x="1385956" y="287098"/>
          <a:ext cx="1801743" cy="6759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</a:rPr>
            <a:t>Индивидуальные предприниматели</a:t>
          </a:r>
          <a:endParaRPr lang="ru-RU" sz="1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85956" y="287098"/>
        <a:ext cx="1801743" cy="675985"/>
      </dsp:txXfrm>
    </dsp:sp>
    <dsp:sp modelId="{CC35B810-7791-4D65-9657-E2D53B6CD18F}">
      <dsp:nvSpPr>
        <dsp:cNvPr id="0" name=""/>
        <dsp:cNvSpPr/>
      </dsp:nvSpPr>
      <dsp:spPr>
        <a:xfrm>
          <a:off x="0" y="1047488"/>
          <a:ext cx="1801743" cy="6759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solidFill>
                <a:srgbClr val="FFC32E"/>
              </a:solidFill>
            </a:rPr>
            <a:t>РФ</a:t>
          </a:r>
          <a:endParaRPr lang="ru-RU" sz="3600" b="1" kern="1200" dirty="0">
            <a:solidFill>
              <a:srgbClr val="FFC32E"/>
            </a:solidFill>
          </a:endParaRPr>
        </a:p>
      </dsp:txBody>
      <dsp:txXfrm>
        <a:off x="0" y="1047488"/>
        <a:ext cx="1801743" cy="675985"/>
      </dsp:txXfrm>
    </dsp:sp>
    <dsp:sp modelId="{70CE1DCD-999F-46AE-8A4D-3F5825A155E8}">
      <dsp:nvSpPr>
        <dsp:cNvPr id="0" name=""/>
        <dsp:cNvSpPr/>
      </dsp:nvSpPr>
      <dsp:spPr>
        <a:xfrm>
          <a:off x="1385956" y="1808065"/>
          <a:ext cx="1801743" cy="6759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baseline="0" dirty="0" smtClean="0">
              <a:solidFill>
                <a:schemeClr val="accent1">
                  <a:lumMod val="50000"/>
                </a:schemeClr>
              </a:solidFill>
            </a:rPr>
            <a:t>67</a:t>
          </a:r>
          <a:r>
            <a:rPr lang="ru-RU" sz="2000" b="1" i="0" kern="1200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i="0" kern="1200" baseline="0" dirty="0" smtClean="0">
              <a:solidFill>
                <a:schemeClr val="accent1">
                  <a:lumMod val="50000"/>
                </a:schemeClr>
              </a:solidFill>
            </a:rPr>
            <a:t>МЕСТО ИЗ</a:t>
          </a:r>
          <a:r>
            <a:rPr lang="ru-RU" sz="2000" b="1" i="0" kern="1200" baseline="0" dirty="0" smtClean="0">
              <a:solidFill>
                <a:schemeClr val="accent1">
                  <a:lumMod val="50000"/>
                </a:schemeClr>
              </a:solidFill>
            </a:rPr>
            <a:t> 8</a:t>
          </a:r>
          <a:r>
            <a:rPr lang="en-US" sz="2000" b="1" i="0" kern="1200" baseline="0" dirty="0" smtClean="0">
              <a:solidFill>
                <a:schemeClr val="accent1">
                  <a:lumMod val="50000"/>
                </a:schemeClr>
              </a:solidFill>
            </a:rPr>
            <a:t>2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85956" y="1808065"/>
        <a:ext cx="1801743" cy="6759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F8C1D4-96E4-4B61-969A-274736B4C866}">
      <dsp:nvSpPr>
        <dsp:cNvPr id="0" name=""/>
        <dsp:cNvSpPr/>
      </dsp:nvSpPr>
      <dsp:spPr>
        <a:xfrm>
          <a:off x="152399" y="0"/>
          <a:ext cx="2771913" cy="2855648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751BB-75AA-4C08-B749-3EEDDFBF507E}">
      <dsp:nvSpPr>
        <dsp:cNvPr id="0" name=""/>
        <dsp:cNvSpPr/>
      </dsp:nvSpPr>
      <dsp:spPr>
        <a:xfrm>
          <a:off x="1385956" y="287098"/>
          <a:ext cx="1801743" cy="6759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50000"/>
                </a:schemeClr>
              </a:solidFill>
            </a:rPr>
            <a:t>Юридические лица </a:t>
          </a:r>
          <a:endParaRPr lang="ru-RU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85956" y="287098"/>
        <a:ext cx="1801743" cy="675985"/>
      </dsp:txXfrm>
    </dsp:sp>
    <dsp:sp modelId="{CC35B810-7791-4D65-9657-E2D53B6CD18F}">
      <dsp:nvSpPr>
        <dsp:cNvPr id="0" name=""/>
        <dsp:cNvSpPr/>
      </dsp:nvSpPr>
      <dsp:spPr>
        <a:xfrm>
          <a:off x="0" y="996782"/>
          <a:ext cx="1801743" cy="6759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C32E"/>
              </a:solidFill>
            </a:rPr>
            <a:t>РФ</a:t>
          </a:r>
          <a:endParaRPr lang="ru-RU" sz="3600" b="1" kern="1200" dirty="0">
            <a:solidFill>
              <a:srgbClr val="FFC32E"/>
            </a:solidFill>
          </a:endParaRPr>
        </a:p>
      </dsp:txBody>
      <dsp:txXfrm>
        <a:off x="0" y="996782"/>
        <a:ext cx="1801743" cy="675985"/>
      </dsp:txXfrm>
    </dsp:sp>
    <dsp:sp modelId="{70CE1DCD-999F-46AE-8A4D-3F5825A155E8}">
      <dsp:nvSpPr>
        <dsp:cNvPr id="0" name=""/>
        <dsp:cNvSpPr/>
      </dsp:nvSpPr>
      <dsp:spPr>
        <a:xfrm>
          <a:off x="1385956" y="1808065"/>
          <a:ext cx="1801743" cy="6759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chemeClr val="accent1">
                  <a:lumMod val="50000"/>
                </a:schemeClr>
              </a:solidFill>
            </a:rPr>
            <a:t>74 </a:t>
          </a:r>
          <a:r>
            <a:rPr lang="ru-RU" sz="1600" b="1" i="0" kern="1200" baseline="0" dirty="0" smtClean="0">
              <a:solidFill>
                <a:schemeClr val="accent1">
                  <a:lumMod val="50000"/>
                </a:schemeClr>
              </a:solidFill>
            </a:rPr>
            <a:t>МЕСТО ИЗ </a:t>
          </a:r>
          <a:r>
            <a:rPr lang="ru-RU" sz="2000" b="1" i="0" kern="1200" baseline="0" dirty="0" smtClean="0">
              <a:solidFill>
                <a:schemeClr val="accent1">
                  <a:lumMod val="50000"/>
                </a:schemeClr>
              </a:solidFill>
            </a:rPr>
            <a:t>8</a:t>
          </a:r>
          <a:r>
            <a:rPr lang="en-US" sz="2000" b="1" i="0" kern="1200" baseline="0" dirty="0" smtClean="0">
              <a:solidFill>
                <a:schemeClr val="accent1">
                  <a:lumMod val="50000"/>
                </a:schemeClr>
              </a:solidFill>
            </a:rPr>
            <a:t>2</a:t>
          </a:r>
          <a:endParaRPr lang="ru-RU" sz="2000" b="1" i="0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1385956" y="1808065"/>
        <a:ext cx="1801743" cy="6759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F8C1D4-96E4-4B61-969A-274736B4C866}">
      <dsp:nvSpPr>
        <dsp:cNvPr id="0" name=""/>
        <dsp:cNvSpPr/>
      </dsp:nvSpPr>
      <dsp:spPr>
        <a:xfrm>
          <a:off x="152399" y="0"/>
          <a:ext cx="2771913" cy="2855648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751BB-75AA-4C08-B749-3EEDDFBF507E}">
      <dsp:nvSpPr>
        <dsp:cNvPr id="0" name=""/>
        <dsp:cNvSpPr/>
      </dsp:nvSpPr>
      <dsp:spPr>
        <a:xfrm>
          <a:off x="1385956" y="287098"/>
          <a:ext cx="1801743" cy="6759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</a:rPr>
            <a:t>Индивидуальные предприниматели</a:t>
          </a:r>
          <a:endParaRPr lang="ru-RU" sz="1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85956" y="287098"/>
        <a:ext cx="1801743" cy="675985"/>
      </dsp:txXfrm>
    </dsp:sp>
    <dsp:sp modelId="{CC35B810-7791-4D65-9657-E2D53B6CD18F}">
      <dsp:nvSpPr>
        <dsp:cNvPr id="0" name=""/>
        <dsp:cNvSpPr/>
      </dsp:nvSpPr>
      <dsp:spPr>
        <a:xfrm>
          <a:off x="0" y="1047488"/>
          <a:ext cx="1801743" cy="6759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C32E"/>
              </a:solidFill>
            </a:rPr>
            <a:t>СФО</a:t>
          </a:r>
          <a:endParaRPr lang="ru-RU" sz="3600" b="1" kern="1200" dirty="0">
            <a:solidFill>
              <a:srgbClr val="FFC32E"/>
            </a:solidFill>
          </a:endParaRPr>
        </a:p>
      </dsp:txBody>
      <dsp:txXfrm>
        <a:off x="0" y="1047488"/>
        <a:ext cx="1801743" cy="675985"/>
      </dsp:txXfrm>
    </dsp:sp>
    <dsp:sp modelId="{70CE1DCD-999F-46AE-8A4D-3F5825A155E8}">
      <dsp:nvSpPr>
        <dsp:cNvPr id="0" name=""/>
        <dsp:cNvSpPr/>
      </dsp:nvSpPr>
      <dsp:spPr>
        <a:xfrm>
          <a:off x="1385956" y="1808065"/>
          <a:ext cx="1801743" cy="6759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chemeClr val="accent1">
                  <a:lumMod val="50000"/>
                </a:schemeClr>
              </a:solidFill>
            </a:rPr>
            <a:t>10 </a:t>
          </a:r>
          <a:r>
            <a:rPr lang="ru-RU" sz="1600" b="1" i="0" kern="1200" baseline="0" dirty="0" smtClean="0">
              <a:solidFill>
                <a:schemeClr val="accent1">
                  <a:lumMod val="50000"/>
                </a:schemeClr>
              </a:solidFill>
            </a:rPr>
            <a:t>МЕСТО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85956" y="1808065"/>
        <a:ext cx="1801743" cy="6759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F8C1D4-96E4-4B61-969A-274736B4C866}">
      <dsp:nvSpPr>
        <dsp:cNvPr id="0" name=""/>
        <dsp:cNvSpPr/>
      </dsp:nvSpPr>
      <dsp:spPr>
        <a:xfrm>
          <a:off x="152399" y="0"/>
          <a:ext cx="2771913" cy="2855648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7D3AE-D695-4D1E-A7C1-77ABB9E2FB64}">
      <dsp:nvSpPr>
        <dsp:cNvPr id="0" name=""/>
        <dsp:cNvSpPr/>
      </dsp:nvSpPr>
      <dsp:spPr>
        <a:xfrm>
          <a:off x="1385956" y="287098"/>
          <a:ext cx="1801743" cy="6759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accent1">
                  <a:lumMod val="50000"/>
                </a:schemeClr>
              </a:solidFill>
            </a:rPr>
            <a:t>Юридические лица </a:t>
          </a:r>
          <a:endParaRPr lang="ru-RU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85956" y="287098"/>
        <a:ext cx="1801743" cy="675985"/>
      </dsp:txXfrm>
    </dsp:sp>
    <dsp:sp modelId="{CC35B810-7791-4D65-9657-E2D53B6CD18F}">
      <dsp:nvSpPr>
        <dsp:cNvPr id="0" name=""/>
        <dsp:cNvSpPr/>
      </dsp:nvSpPr>
      <dsp:spPr>
        <a:xfrm>
          <a:off x="0" y="1047488"/>
          <a:ext cx="1801743" cy="6759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C32E"/>
              </a:solidFill>
            </a:rPr>
            <a:t>СФО</a:t>
          </a:r>
          <a:endParaRPr lang="ru-RU" sz="3600" b="1" kern="1200" dirty="0">
            <a:solidFill>
              <a:srgbClr val="FFC32E"/>
            </a:solidFill>
          </a:endParaRPr>
        </a:p>
      </dsp:txBody>
      <dsp:txXfrm>
        <a:off x="0" y="1047488"/>
        <a:ext cx="1801743" cy="675985"/>
      </dsp:txXfrm>
    </dsp:sp>
    <dsp:sp modelId="{70CE1DCD-999F-46AE-8A4D-3F5825A155E8}">
      <dsp:nvSpPr>
        <dsp:cNvPr id="0" name=""/>
        <dsp:cNvSpPr/>
      </dsp:nvSpPr>
      <dsp:spPr>
        <a:xfrm>
          <a:off x="1385956" y="1808065"/>
          <a:ext cx="1801743" cy="6759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chemeClr val="accent1">
                  <a:lumMod val="50000"/>
                </a:schemeClr>
              </a:solidFill>
            </a:rPr>
            <a:t>10 </a:t>
          </a:r>
          <a:r>
            <a:rPr lang="ru-RU" sz="1600" b="1" i="0" kern="1200" baseline="0" dirty="0" smtClean="0">
              <a:solidFill>
                <a:schemeClr val="accent1">
                  <a:lumMod val="50000"/>
                </a:schemeClr>
              </a:solidFill>
            </a:rPr>
            <a:t>МЕСТО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85956" y="1808065"/>
        <a:ext cx="1801743" cy="675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28.04.2021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236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om@stat.irtel.ru" TargetMode="External"/><Relationship Id="rId2" Type="http://schemas.openxmlformats.org/officeDocument/2006/relationships/hyperlink" Target="mailto:prom@stat.irte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misp@stat.irtel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3219" y="3439460"/>
            <a:ext cx="6219713" cy="2564805"/>
          </a:xfrm>
        </p:spPr>
        <p:txBody>
          <a:bodyPr/>
          <a:lstStyle/>
          <a:p>
            <a:r>
              <a:rPr lang="ru-RU" sz="2400" dirty="0"/>
              <a:t>Сплошное наблюдение за  деятельностью субъектов малого </a:t>
            </a:r>
            <a:r>
              <a:rPr lang="en-US" sz="2400" dirty="0"/>
              <a:t>                   </a:t>
            </a:r>
            <a:r>
              <a:rPr lang="ru-RU" sz="2400" dirty="0"/>
              <a:t>и среднего предпринимательства   </a:t>
            </a:r>
            <a:r>
              <a:rPr lang="en-US" sz="2400" dirty="0"/>
              <a:t>                    </a:t>
            </a:r>
            <a:r>
              <a:rPr lang="ru-RU" sz="2400" dirty="0"/>
              <a:t>за 2020 год </a:t>
            </a:r>
          </a:p>
          <a:p>
            <a:pPr algn="r"/>
            <a:endParaRPr lang="ru-RU" sz="3200" dirty="0">
              <a:solidFill>
                <a:srgbClr val="DA0000"/>
              </a:solidFill>
            </a:endParaRPr>
          </a:p>
          <a:p>
            <a:endParaRPr lang="ru-RU" sz="3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400670"/>
            <a:ext cx="11535713" cy="962463"/>
          </a:xfrm>
        </p:spPr>
        <p:txBody>
          <a:bodyPr/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Информационно-разъяснительная работа о проведении сплошного наблюдения в апреле: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813857" y="1363133"/>
            <a:ext cx="10650009" cy="5088467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34286"/>
                </a:solidFill>
                <a:cs typeface="Times New Roman" pitchFamily="18" charset="0"/>
              </a:rPr>
              <a:t> Обращение к руководителям торговых центров</a:t>
            </a:r>
            <a:r>
              <a:rPr lang="en-US" sz="2000" b="1" dirty="0" smtClean="0">
                <a:solidFill>
                  <a:srgbClr val="334286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34286"/>
                </a:solidFill>
                <a:cs typeface="Times New Roman" pitchFamily="18" charset="0"/>
              </a:rPr>
              <a:t> об  информировании предпринимателей  по громкой связи путем запуска </a:t>
            </a:r>
            <a:r>
              <a:rPr lang="ru-RU" sz="2000" b="1" dirty="0" err="1" smtClean="0">
                <a:solidFill>
                  <a:srgbClr val="334286"/>
                </a:solidFill>
                <a:cs typeface="Times New Roman" pitchFamily="18" charset="0"/>
              </a:rPr>
              <a:t>аудиоролика</a:t>
            </a:r>
            <a:r>
              <a:rPr lang="ru-RU" sz="2000" b="1" dirty="0" smtClean="0">
                <a:solidFill>
                  <a:srgbClr val="334286"/>
                </a:solidFill>
                <a:cs typeface="Times New Roman" pitchFamily="18" charset="0"/>
              </a:rPr>
              <a:t>;  </a:t>
            </a:r>
            <a:endParaRPr lang="ru-RU" sz="2000" b="1" dirty="0">
              <a:solidFill>
                <a:srgbClr val="334286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34286"/>
                </a:solidFill>
                <a:cs typeface="Times New Roman" pitchFamily="18" charset="0"/>
              </a:rPr>
              <a:t> Проведение </a:t>
            </a:r>
            <a:r>
              <a:rPr lang="ru-RU" sz="2000" b="1" dirty="0">
                <a:solidFill>
                  <a:srgbClr val="334286"/>
                </a:solidFill>
                <a:cs typeface="Times New Roman" pitchFamily="18" charset="0"/>
              </a:rPr>
              <a:t>в </a:t>
            </a:r>
            <a:r>
              <a:rPr lang="en-US" sz="2000" b="1" dirty="0" err="1" smtClean="0">
                <a:solidFill>
                  <a:srgbClr val="334286"/>
                </a:solidFill>
                <a:cs typeface="Times New Roman" pitchFamily="18" charset="0"/>
              </a:rPr>
              <a:t>Instagram</a:t>
            </a:r>
            <a:r>
              <a:rPr lang="ru-RU" sz="2000" b="1" dirty="0" smtClean="0">
                <a:solidFill>
                  <a:srgbClr val="334286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334286"/>
                </a:solidFill>
                <a:cs typeface="Times New Roman" pitchFamily="18" charset="0"/>
              </a:rPr>
              <a:t>прямого эфира</a:t>
            </a:r>
            <a:r>
              <a:rPr lang="en-US" sz="2000" b="1" dirty="0">
                <a:solidFill>
                  <a:srgbClr val="334286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334286"/>
                </a:solidFill>
                <a:cs typeface="Times New Roman" pitchFamily="18" charset="0"/>
              </a:rPr>
              <a:t>для предпринимателей области;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34286"/>
                </a:solidFill>
                <a:cs typeface="Times New Roman" pitchFamily="18" charset="0"/>
              </a:rPr>
              <a:t> Рассылка </a:t>
            </a:r>
            <a:r>
              <a:rPr lang="ru-RU" sz="2000" b="1" dirty="0">
                <a:solidFill>
                  <a:srgbClr val="334286"/>
                </a:solidFill>
                <a:cs typeface="Times New Roman" pitchFamily="18" charset="0"/>
              </a:rPr>
              <a:t>обращения к предпринимателям о проведении экономической переписи в группах   мессенджеров </a:t>
            </a:r>
            <a:r>
              <a:rPr lang="en-US" sz="2000" b="1" dirty="0">
                <a:solidFill>
                  <a:srgbClr val="334286"/>
                </a:solidFill>
                <a:cs typeface="Times New Roman" pitchFamily="18" charset="0"/>
              </a:rPr>
              <a:t>Viber</a:t>
            </a:r>
            <a:r>
              <a:rPr lang="ru-RU" sz="2000" b="1" dirty="0">
                <a:solidFill>
                  <a:srgbClr val="334286"/>
                </a:solidFill>
                <a:cs typeface="Times New Roman" pitchFamily="18" charset="0"/>
              </a:rPr>
              <a:t> и </a:t>
            </a:r>
            <a:r>
              <a:rPr lang="en-US" sz="2000" b="1" dirty="0">
                <a:solidFill>
                  <a:srgbClr val="334286"/>
                </a:solidFill>
                <a:cs typeface="Times New Roman" pitchFamily="18" charset="0"/>
              </a:rPr>
              <a:t>WhatsApp</a:t>
            </a:r>
            <a:r>
              <a:rPr lang="ru-RU" sz="2000" b="1" dirty="0">
                <a:solidFill>
                  <a:srgbClr val="334286"/>
                </a:solidFill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34286"/>
                </a:solidFill>
                <a:cs typeface="Times New Roman" pitchFamily="18" charset="0"/>
              </a:rPr>
              <a:t> Рассылка </a:t>
            </a:r>
            <a:r>
              <a:rPr lang="ru-RU" sz="2000" b="1" dirty="0">
                <a:solidFill>
                  <a:srgbClr val="334286"/>
                </a:solidFill>
                <a:cs typeface="Times New Roman" pitchFamily="18" charset="0"/>
              </a:rPr>
              <a:t>уведомлений респондентам об обязательном участии в переписи через организации-операторы электронного документооборота;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34286"/>
                </a:solidFill>
                <a:cs typeface="Times New Roman" pitchFamily="18" charset="0"/>
              </a:rPr>
              <a:t> Телефонное </a:t>
            </a:r>
            <a:r>
              <a:rPr lang="ru-RU" sz="2000" b="1" dirty="0">
                <a:solidFill>
                  <a:srgbClr val="334286"/>
                </a:solidFill>
                <a:cs typeface="Times New Roman" pitchFamily="18" charset="0"/>
              </a:rPr>
              <a:t>информирование среди не отчитавшихся респондентов об обязательном участии в экономической переписи (по  малым предприятиям –               5 тысяч  абонентских телефонов, по индивидуальным предпринимателям – около 9 тысяч);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334286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334286"/>
                </a:solidFill>
                <a:cs typeface="Times New Roman" pitchFamily="18" charset="0"/>
              </a:rPr>
              <a:t>Проведена  работа с управляющими компаниями г.Иркутска по расклейке  листовок на подъездах домов;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334286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34286"/>
                </a:solidFill>
                <a:cs typeface="Times New Roman" pitchFamily="18" charset="0"/>
              </a:rPr>
              <a:t>Направление мэрам </a:t>
            </a:r>
            <a:r>
              <a:rPr lang="ru-RU" sz="2000" b="1" dirty="0">
                <a:solidFill>
                  <a:srgbClr val="334286"/>
                </a:solidFill>
                <a:cs typeface="Times New Roman" pitchFamily="18" charset="0"/>
              </a:rPr>
              <a:t>муниципальных образований списков респондентов, с отсутствующими контактными данными для оказания помощи в информировании предпринимателей о необходимости предоставить отчет.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5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99742" y="248270"/>
            <a:ext cx="11535713" cy="454463"/>
          </a:xfrm>
        </p:spPr>
        <p:txBody>
          <a:bodyPr/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Количество </a:t>
            </a:r>
            <a:r>
              <a:rPr lang="ru-RU" b="1" u="sng" dirty="0" err="1" smtClean="0">
                <a:solidFill>
                  <a:schemeClr val="accent1">
                    <a:lumMod val="50000"/>
                  </a:schemeClr>
                </a:solidFill>
              </a:rPr>
              <a:t>неотчитавшихся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 предпринимателей на 27.04.2021: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6933240"/>
              </p:ext>
            </p:extLst>
          </p:nvPr>
        </p:nvGraphicFramePr>
        <p:xfrm>
          <a:off x="248888" y="937862"/>
          <a:ext cx="5820833" cy="588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6333"/>
                <a:gridCol w="1258179"/>
                <a:gridCol w="880533"/>
                <a:gridCol w="845788"/>
              </a:tblGrid>
              <a:tr h="990691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городских округов, сельских и городских  поселений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ЮЛ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ИП</a:t>
                      </a: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Иркутск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5358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7456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35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Ангарское городское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685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2382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города Братска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2084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Зиминское городское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224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Саянск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346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Тулун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258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813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города Усолье-Сибирское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581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Усть-Илимск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133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678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Черемховское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364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Свирское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Балаганский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города Бодайбо и района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288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Братский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Заларинский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159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Зиминское районное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Иркутское районное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519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2211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Казачинско-Ленский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176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Катангский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9947870"/>
              </p:ext>
            </p:extLst>
          </p:nvPr>
        </p:nvGraphicFramePr>
        <p:xfrm>
          <a:off x="6374790" y="937862"/>
          <a:ext cx="5564168" cy="582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810"/>
                <a:gridCol w="1209615"/>
                <a:gridCol w="813918"/>
                <a:gridCol w="669825"/>
              </a:tblGrid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Качугский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Киренский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125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183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Мамско-Чуйского района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Нижнеилимский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369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Нижнеудинский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339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Ольхонское районное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Слюдянский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223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Тайшетский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393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Тулунский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898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Усольское районное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237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Усть-Илимский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Усть-Кутское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147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644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Усть-Удинский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Черемховское районное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178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Чунское районное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Шелеховское МО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208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755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Аларский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Баяндаевский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Боханский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172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Нукутский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Осинский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181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Эхирит-Булагатский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217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452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400670"/>
            <a:ext cx="11535713" cy="1677512"/>
          </a:xfrm>
        </p:spPr>
        <p:txBody>
          <a:bodyPr/>
          <a:lstStyle/>
          <a:p>
            <a:r>
              <a:rPr lang="ru-RU" dirty="0" smtClean="0"/>
              <a:t>Предложение</a:t>
            </a:r>
          </a:p>
          <a:p>
            <a:r>
              <a:rPr lang="ru-RU" dirty="0" smtClean="0"/>
              <a:t> Администрациям городских округов, муниципальных районов, городских и сельских поселений: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77983" y="1363133"/>
            <a:ext cx="10985884" cy="5088467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334286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just"/>
            <a:endParaRPr lang="ru-RU" sz="2000" b="1" dirty="0" smtClean="0">
              <a:solidFill>
                <a:srgbClr val="334286"/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rgbClr val="33428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92220" y="2078182"/>
            <a:ext cx="11419872" cy="1873957"/>
          </a:xfrm>
          <a:prstGeom prst="wedgeRoundRectCallout">
            <a:avLst>
              <a:gd name="adj1" fmla="val -38369"/>
              <a:gd name="adj2" fmla="val 719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/>
              <a:t>В кратчайшие сроки оказать содействие </a:t>
            </a:r>
            <a:r>
              <a:rPr lang="ru-RU" b="1" dirty="0" err="1" smtClean="0"/>
              <a:t>Иркутскстату</a:t>
            </a:r>
            <a:r>
              <a:rPr lang="ru-RU" b="1" dirty="0" smtClean="0"/>
              <a:t> в </a:t>
            </a:r>
            <a:r>
              <a:rPr lang="ru-RU" b="1" dirty="0"/>
              <a:t>адресном информировании участников экономической переписи (</a:t>
            </a:r>
            <a:r>
              <a:rPr lang="ru-RU" b="1" dirty="0" smtClean="0"/>
              <a:t>организации </a:t>
            </a:r>
            <a:r>
              <a:rPr lang="ru-RU" b="1" dirty="0"/>
              <a:t>рабочих встреч,  </a:t>
            </a:r>
            <a:r>
              <a:rPr lang="ru-RU" b="1" dirty="0" smtClean="0"/>
              <a:t>выездов </a:t>
            </a:r>
            <a:r>
              <a:rPr lang="ru-RU" b="1" dirty="0"/>
              <a:t>или </a:t>
            </a:r>
            <a:r>
              <a:rPr lang="ru-RU" b="1" dirty="0" smtClean="0"/>
              <a:t>курьерской доставки </a:t>
            </a:r>
            <a:r>
              <a:rPr lang="ru-RU" b="1" dirty="0"/>
              <a:t>обращений к респондентам и т.д.). 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сборе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статотчетности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по сплошному наблюдению за деятельностью субъектов малого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 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47967" y="4233333"/>
            <a:ext cx="11264126" cy="1952978"/>
          </a:xfrm>
          <a:prstGeom prst="wedgeRectCallout">
            <a:avLst>
              <a:gd name="adj1" fmla="val -205"/>
              <a:gd name="adj2" fmla="val 75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Довести </a:t>
            </a:r>
            <a:r>
              <a:rPr lang="ru-RU" b="1" dirty="0"/>
              <a:t>до каждого не отчитавшегося респондента  информацию, что ст.13.19 КоАП РФ предусмотрена ответственность за </a:t>
            </a:r>
            <a:r>
              <a:rPr lang="ru-RU" b="1" dirty="0" err="1"/>
              <a:t>непредоставление</a:t>
            </a:r>
            <a:r>
              <a:rPr lang="ru-RU" b="1" dirty="0"/>
              <a:t> первичных статистических данных: для  юридических лиц - от 20 до70 </a:t>
            </a:r>
            <a:r>
              <a:rPr lang="ru-RU" b="1" dirty="0" err="1"/>
              <a:t>тыс.руб</a:t>
            </a:r>
            <a:r>
              <a:rPr lang="ru-RU" b="1" dirty="0"/>
              <a:t>., для должностных от 30-50 </a:t>
            </a:r>
            <a:r>
              <a:rPr lang="ru-RU" b="1" dirty="0" err="1"/>
              <a:t>тыс.руб</a:t>
            </a:r>
            <a:r>
              <a:rPr lang="ru-RU" b="1" dirty="0"/>
              <a:t> ( ИП  без образования ЮЛ несут ответственность , как должностные лица). После </a:t>
            </a:r>
            <a:r>
              <a:rPr lang="ru-RU" b="1" dirty="0" smtClean="0"/>
              <a:t>1</a:t>
            </a:r>
            <a:r>
              <a:rPr lang="en-US" b="1" dirty="0" smtClean="0"/>
              <a:t>0</a:t>
            </a:r>
            <a:r>
              <a:rPr lang="ru-RU" b="1" dirty="0" smtClean="0"/>
              <a:t> </a:t>
            </a:r>
            <a:r>
              <a:rPr lang="ru-RU" b="1" dirty="0"/>
              <a:t>мая Иркутскстат начинает применять меры административного воздействия к нарушителям порядка представления </a:t>
            </a:r>
            <a:r>
              <a:rPr lang="ru-RU" b="1" dirty="0" err="1"/>
              <a:t>статотчетности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4747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813857" y="1483912"/>
            <a:ext cx="10650009" cy="4967688"/>
          </a:xfrm>
        </p:spPr>
        <p:txBody>
          <a:bodyPr/>
          <a:lstStyle/>
          <a:p>
            <a:pPr algn="ctr"/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Электронная почта:</a:t>
            </a:r>
          </a:p>
          <a:p>
            <a:pPr algn="ctr"/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prom@stat.irtel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.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ru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hlinkClick r:id="rId4"/>
              </a:rPr>
              <a:t>misp@stat.irtel.ru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33428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334286"/>
                </a:solidFill>
              </a:rPr>
              <a:t>Телефон:  8 (3952) 34 29 24</a:t>
            </a:r>
            <a:endParaRPr lang="ru-RU" sz="24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74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338251" y="629270"/>
            <a:ext cx="7550332" cy="48486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ЭКОНОМИЧЕСКАЯ ПЕРЕПИСЬ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       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ПРОВОДИТСЯ 1 РАЗ В 5 ЛЕТ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(ст.5 Федерального закона «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О развитии малого и среднего предпринимательства в Российской Федерации» от 24.07.2007 №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209-ФЗ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)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62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9"/>
            <a:ext cx="7157735" cy="936897"/>
          </a:xfrm>
        </p:spPr>
        <p:txBody>
          <a:bodyPr/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Цель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сплошного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наблюдения МСП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63841" y="1473036"/>
            <a:ext cx="9162657" cy="4226587"/>
          </a:xfrm>
        </p:spPr>
        <p:txBody>
          <a:bodyPr/>
          <a:lstStyle/>
          <a:p>
            <a:pPr marL="182563" indent="-169863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формирование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информационных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ресурсов, содержащих объективную комплексную характеристику деятельности МСП в муниципальных образованиях, регионе и в стране в целом.</a:t>
            </a:r>
          </a:p>
          <a:p>
            <a:pPr marL="182563" indent="-169863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повышение качества прогнозирования и выработки мер по повышению эффективности функционирования экономики в целом и отдельных секторов в географическом распределении</a:t>
            </a:r>
          </a:p>
          <a:p>
            <a:pPr marL="182563" indent="-169863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успешная реализация государственной политики по развитию МСП и выполнения задач, обозначенных Президентом РФ по повышению роли малого и среднего бизнеса в экономике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России</a:t>
            </a:r>
          </a:p>
          <a:p>
            <a:pPr marL="182563" indent="-169863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2" y="5699624"/>
            <a:ext cx="494108" cy="499100"/>
            <a:chOff x="9699205" y="5186438"/>
            <a:chExt cx="440055" cy="44450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15645" y="6351124"/>
            <a:ext cx="368965" cy="400050"/>
            <a:chOff x="472103" y="6408274"/>
            <a:chExt cx="446447" cy="400050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66996" y="6297065"/>
            <a:ext cx="4238229" cy="587782"/>
            <a:chOff x="1229045" y="2877590"/>
            <a:chExt cx="4238230" cy="58778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1439590" y="205622"/>
            <a:ext cx="10403788" cy="261367"/>
            <a:chOff x="1439587" y="3481958"/>
            <a:chExt cx="10403788" cy="261367"/>
          </a:xfrm>
        </p:grpSpPr>
        <p:sp>
          <p:nvSpPr>
            <p:cNvPr id="5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985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76403" y="269084"/>
            <a:ext cx="8611148" cy="498668"/>
          </a:xfrm>
        </p:spPr>
        <p:txBody>
          <a:bodyPr/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Публикация итогов сплошного наблюдения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59" t="11447" r="5330" b="4276"/>
          <a:stretch/>
        </p:blipFill>
        <p:spPr bwMode="auto">
          <a:xfrm>
            <a:off x="2560319" y="2090057"/>
            <a:ext cx="8981823" cy="461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614160" y="1048886"/>
            <a:ext cx="10942919" cy="7762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предварительные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— декабрь 2021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окончательные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— июнь 2022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г.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81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319869" y="2539997"/>
            <a:ext cx="25569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34146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720930"/>
              </p:ext>
            </p:extLst>
          </p:nvPr>
        </p:nvGraphicFramePr>
        <p:xfrm>
          <a:off x="1769534" y="508000"/>
          <a:ext cx="8128000" cy="173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8212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Подлежат</a:t>
                      </a:r>
                      <a:r>
                        <a:rPr lang="ru-RU" sz="2800" baseline="0" dirty="0" smtClean="0"/>
                        <a:t> обследованию: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619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Юридические лица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(малые и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микропредприятия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)  </a:t>
                      </a: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Индивидуальные предприниматели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6931775" y="2539997"/>
            <a:ext cx="25569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54528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1317016"/>
              </p:ext>
            </p:extLst>
          </p:nvPr>
        </p:nvGraphicFramePr>
        <p:xfrm>
          <a:off x="1905002" y="3818467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5063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Отчиталось по состоянию на 2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.04.2021г: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2429936" y="4741332"/>
            <a:ext cx="25569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24347</a:t>
            </a:r>
            <a:endParaRPr lang="ru-RU" sz="4000" dirty="0"/>
          </a:p>
        </p:txBody>
      </p:sp>
      <p:sp>
        <p:nvSpPr>
          <p:cNvPr id="9" name="Овал 8"/>
          <p:cNvSpPr/>
          <p:nvPr/>
        </p:nvSpPr>
        <p:spPr>
          <a:xfrm>
            <a:off x="7078136" y="4766731"/>
            <a:ext cx="25569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31543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1319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73667" y="251217"/>
            <a:ext cx="10888133" cy="468449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Динамика поступления отчетов в апреле 2021 года </a:t>
            </a:r>
            <a:r>
              <a:rPr lang="ru-RU" sz="2400" b="1" dirty="0" smtClean="0"/>
              <a:t>(процентов)</a:t>
            </a:r>
            <a:endParaRPr lang="ru-RU" sz="24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688293611"/>
              </p:ext>
            </p:extLst>
          </p:nvPr>
        </p:nvGraphicFramePr>
        <p:xfrm>
          <a:off x="527858" y="1516610"/>
          <a:ext cx="5322609" cy="444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320345854"/>
              </p:ext>
            </p:extLst>
          </p:nvPr>
        </p:nvGraphicFramePr>
        <p:xfrm>
          <a:off x="6649602" y="1227665"/>
          <a:ext cx="5322609" cy="476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71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63137B3-C8F5-424D-B359-BCC6653AC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0E1F79-83AD-4012-9CC7-7278D35770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5199" y="361711"/>
            <a:ext cx="10499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Иркутской области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.04.2021г.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3379037740"/>
              </p:ext>
            </p:extLst>
          </p:nvPr>
        </p:nvGraphicFramePr>
        <p:xfrm>
          <a:off x="304800" y="1060350"/>
          <a:ext cx="3187700" cy="285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2406959356"/>
              </p:ext>
            </p:extLst>
          </p:nvPr>
        </p:nvGraphicFramePr>
        <p:xfrm>
          <a:off x="2963332" y="3546072"/>
          <a:ext cx="3187700" cy="285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="" xmlns:p14="http://schemas.microsoft.com/office/powerpoint/2010/main" val="3390326112"/>
              </p:ext>
            </p:extLst>
          </p:nvPr>
        </p:nvGraphicFramePr>
        <p:xfrm>
          <a:off x="6355882" y="1081317"/>
          <a:ext cx="3187700" cy="285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2726560451"/>
              </p:ext>
            </p:extLst>
          </p:nvPr>
        </p:nvGraphicFramePr>
        <p:xfrm>
          <a:off x="8652933" y="3761216"/>
          <a:ext cx="3187700" cy="285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="" xmlns:p14="http://schemas.microsoft.com/office/powerpoint/2010/main" val="40800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40857" y="1348445"/>
            <a:ext cx="8310783" cy="4668570"/>
          </a:xfrm>
        </p:spPr>
        <p:txBody>
          <a:bodyPr/>
          <a:lstStyle/>
          <a:p>
            <a:endParaRPr lang="ru-RU" dirty="0"/>
          </a:p>
          <a:p>
            <a:r>
              <a:rPr lang="ru-RU" dirty="0" smtClean="0"/>
              <a:t>                                            </a:t>
            </a:r>
            <a:endParaRPr lang="ru-RU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813857" y="1483912"/>
            <a:ext cx="10650009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396999" y="87404"/>
            <a:ext cx="8857344" cy="93689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Мониторинг поступления отчетов по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МО  (в %):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ЮРИДИЧЕСКИЕ ЛИЦА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1229546"/>
              </p:ext>
            </p:extLst>
          </p:nvPr>
        </p:nvGraphicFramePr>
        <p:xfrm>
          <a:off x="1025523" y="1263779"/>
          <a:ext cx="4131734" cy="5444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9246"/>
                <a:gridCol w="672488"/>
              </a:tblGrid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Аларский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Катангский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Тайшетский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Слюдянский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Нижнеудинский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Эхирит-Булагатский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Усть-Илимск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Баяндаевский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Казачинско-Ленский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Нукутский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Черемховское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Ольхонское районное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Свирское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города Братска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Ангарское городское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Балаганский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города Усолье-Сибирское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7184" marR="7184" marT="7184" marB="0" anchor="b"/>
                </a:tc>
              </a:tr>
              <a:tr h="233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Зиминское городское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</a:tr>
              <a:tr h="4239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Иркутское районное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3247900"/>
              </p:ext>
            </p:extLst>
          </p:nvPr>
        </p:nvGraphicFramePr>
        <p:xfrm>
          <a:off x="6401328" y="1205451"/>
          <a:ext cx="4419599" cy="5264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6366"/>
                <a:gridCol w="703233"/>
              </a:tblGrid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Иркутск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Усть-Илимский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Тулунский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Усольское районное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Тулун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Шелеховское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Осинский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Чунское районное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города Бодайбо и района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Нижнеилимский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Заларинский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Усть-Удинский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Киренский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" marR="6858" marT="6858" marB="0" anchor="b"/>
                </a:tc>
              </a:tr>
              <a:tr h="2250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Братский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Саянск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Черемховское районное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Усть-Кутское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Качугский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Зиминское районное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Боханский </a:t>
                      </a: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Мамско-Чуйского района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" marR="6858" marT="685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167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63137B3-C8F5-424D-B359-BCC6653AC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0E1F79-83AD-4012-9CC7-7278D35770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7066" y="231800"/>
            <a:ext cx="8734214" cy="102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поступления отчетов по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 (в %):</a:t>
            </a:r>
          </a:p>
          <a:p>
            <a:pPr algn="ctr">
              <a:spcBef>
                <a:spcPts val="1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ПРЕДПРИНИМАТЕЛИ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4820989"/>
              </p:ext>
            </p:extLst>
          </p:nvPr>
        </p:nvGraphicFramePr>
        <p:xfrm>
          <a:off x="1168400" y="1335202"/>
          <a:ext cx="4724399" cy="5271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4540"/>
                <a:gridCol w="649859"/>
              </a:tblGrid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Нукутский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Слюдянский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Баяндаевский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Тулунский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Жигаловский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Тулун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Аларский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Чунское районное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Эхирит-Булагатский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Качугский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Усольское районное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Нижнеудинский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Тайшетский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Заларинский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Усть-Илимск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города Усолье-Сибирское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Киренский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Зиминское городское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Ольхонское районное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84" marR="7184" marT="718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7184" marR="7184" marT="7184" marB="0" anchor="b"/>
                </a:tc>
              </a:tr>
              <a:tr h="2155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города Братска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6858" marR="6858" marT="6858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0587496"/>
              </p:ext>
            </p:extLst>
          </p:nvPr>
        </p:nvGraphicFramePr>
        <p:xfrm>
          <a:off x="6849533" y="1216033"/>
          <a:ext cx="4555067" cy="5264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4971"/>
                <a:gridCol w="630096"/>
              </a:tblGrid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Усть-Илимский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Свирское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Иркутск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Казачинско-Ленский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Боханский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Осинский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Ангарское городское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Нижнеилимский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Иркутское районное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Черемховское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Черемховское районное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Зиминское районное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Саянск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Братский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Шелеховское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Усть-Кутское МО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города Бодайбо и района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Усть-Удинский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Катангский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Мамско-Чуйского района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" marR="6858" marT="6858" marB="0" anchor="b"/>
                </a:tc>
              </a:tr>
              <a:tr h="2057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Балаганский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" marR="6858" marT="685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596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7476</TotalTime>
  <Words>964</Words>
  <Application>Microsoft Office PowerPoint</Application>
  <PresentationFormat>Произвольный</PresentationFormat>
  <Paragraphs>429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p38_SigachevaEG</cp:lastModifiedBy>
  <cp:revision>292</cp:revision>
  <dcterms:created xsi:type="dcterms:W3CDTF">2020-03-31T09:31:17Z</dcterms:created>
  <dcterms:modified xsi:type="dcterms:W3CDTF">2021-04-28T00:44:39Z</dcterms:modified>
</cp:coreProperties>
</file>