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69" r:id="rId5"/>
  </p:sldMasterIdLst>
  <p:notesMasterIdLst>
    <p:notesMasterId r:id="rId14"/>
  </p:notesMasterIdLst>
  <p:handoutMasterIdLst>
    <p:handoutMasterId r:id="rId15"/>
  </p:handoutMasterIdLst>
  <p:sldIdLst>
    <p:sldId id="447" r:id="rId6"/>
    <p:sldId id="450" r:id="rId7"/>
    <p:sldId id="452" r:id="rId8"/>
    <p:sldId id="453" r:id="rId9"/>
    <p:sldId id="458" r:id="rId10"/>
    <p:sldId id="455" r:id="rId11"/>
    <p:sldId id="457" r:id="rId12"/>
    <p:sldId id="448" r:id="rId13"/>
  </p:sldIdLst>
  <p:sldSz cx="12192000" cy="6858000"/>
  <p:notesSz cx="9939338" cy="680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5AF56B-F3CF-4704-A35A-01D7EE3FF389}">
          <p14:sldIdLst>
            <p14:sldId id="447"/>
            <p14:sldId id="450"/>
            <p14:sldId id="452"/>
            <p14:sldId id="453"/>
            <p14:sldId id="458"/>
            <p14:sldId id="455"/>
            <p14:sldId id="457"/>
            <p14:sldId id="44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44CC"/>
    <a:srgbClr val="0066FF"/>
    <a:srgbClr val="00569B"/>
    <a:srgbClr val="0099FF"/>
    <a:srgbClr val="EAA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Экотропы</c:v>
                </c:pt>
                <c:pt idx="1">
                  <c:v>Инклюзивная среда</c:v>
                </c:pt>
                <c:pt idx="2">
                  <c:v>Организация проведения культ., спорт. и образоват. мероприятий </c:v>
                </c:pt>
                <c:pt idx="3">
                  <c:v>Устройство уличного освещения </c:v>
                </c:pt>
                <c:pt idx="4">
                  <c:v>Создание инфраструктуры для организации и проведения культ.-массовых и 
спорт. мероприятий </c:v>
                </c:pt>
                <c:pt idx="5">
                  <c:v>Текущий ремонт объектов муниципальной собственности</c:v>
                </c:pt>
                <c:pt idx="6">
                  <c:v>Ремонт автомобильных дорог</c:v>
                </c:pt>
                <c:pt idx="7">
                  <c:v>Организация детских и спортивных площадок</c:v>
                </c:pt>
                <c:pt idx="8">
                  <c:v>Материально-техническое обеспечение учреждений соцсферы
</c:v>
                </c:pt>
                <c:pt idx="9">
                  <c:v>Благоустройство территорий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11</c:v>
                </c:pt>
                <c:pt idx="3">
                  <c:v>15</c:v>
                </c:pt>
                <c:pt idx="4">
                  <c:v>26</c:v>
                </c:pt>
                <c:pt idx="5">
                  <c:v>28</c:v>
                </c:pt>
                <c:pt idx="6">
                  <c:v>52</c:v>
                </c:pt>
                <c:pt idx="7">
                  <c:v>73</c:v>
                </c:pt>
                <c:pt idx="8">
                  <c:v>89</c:v>
                </c:pt>
                <c:pt idx="9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68-419F-BB16-743EDD064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6831184"/>
        <c:axId val="186831968"/>
      </c:barChart>
      <c:catAx>
        <c:axId val="18683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831968"/>
        <c:crosses val="autoZero"/>
        <c:auto val="1"/>
        <c:lblAlgn val="ctr"/>
        <c:lblOffset val="100"/>
        <c:noMultiLvlLbl val="0"/>
      </c:catAx>
      <c:valAx>
        <c:axId val="186831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83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7047" cy="341542"/>
          </a:xfrm>
          <a:prstGeom prst="rect">
            <a:avLst/>
          </a:prstGeom>
        </p:spPr>
        <p:txBody>
          <a:bodyPr vert="horz" lIns="91382" tIns="45692" rIns="91382" bIns="456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7" cy="341542"/>
          </a:xfrm>
          <a:prstGeom prst="rect">
            <a:avLst/>
          </a:prstGeom>
        </p:spPr>
        <p:txBody>
          <a:bodyPr vert="horz" lIns="91382" tIns="45692" rIns="91382" bIns="45692" rtlCol="0"/>
          <a:lstStyle>
            <a:lvl1pPr algn="r">
              <a:defRPr sz="1200"/>
            </a:lvl1pPr>
          </a:lstStyle>
          <a:p>
            <a:fld id="{10A37748-2C14-447E-BFB9-63A7009C388B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65661"/>
            <a:ext cx="4307047" cy="341542"/>
          </a:xfrm>
          <a:prstGeom prst="rect">
            <a:avLst/>
          </a:prstGeom>
        </p:spPr>
        <p:txBody>
          <a:bodyPr vert="horz" lIns="91382" tIns="45692" rIns="91382" bIns="456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992" y="6465661"/>
            <a:ext cx="4307047" cy="341542"/>
          </a:xfrm>
          <a:prstGeom prst="rect">
            <a:avLst/>
          </a:prstGeom>
        </p:spPr>
        <p:txBody>
          <a:bodyPr vert="horz" lIns="91382" tIns="45692" rIns="91382" bIns="45692" rtlCol="0" anchor="b"/>
          <a:lstStyle>
            <a:lvl1pPr algn="r">
              <a:defRPr sz="1200"/>
            </a:lvl1pPr>
          </a:lstStyle>
          <a:p>
            <a:fld id="{0F07AD0B-4177-4A33-A51C-336F7D2E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4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6887" cy="341314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276" y="1"/>
            <a:ext cx="4308475" cy="341314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fld id="{81599061-1015-4471-B942-59EEEABB0CB6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87812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699"/>
          </a:xfrm>
          <a:prstGeom prst="rect">
            <a:avLst/>
          </a:prstGeom>
        </p:spPr>
        <p:txBody>
          <a:bodyPr vert="horz" lIns="91419" tIns="45709" rIns="91419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65889"/>
            <a:ext cx="4306887" cy="341313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276" y="6465889"/>
            <a:ext cx="4308475" cy="341313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0B1B2A33-694B-4D71-AF75-519117279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2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388AE0-DCB3-4BA6-AFEE-6678C042746D}" type="slidenum">
              <a:rPr lang="ru-RU" altLang="ru-RU" sz="1200" b="0" smtClean="0"/>
              <a:pPr/>
              <a:t>0</a:t>
            </a:fld>
            <a:endParaRPr lang="ru-RU" altLang="ru-RU" sz="1200" b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5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1938" algn="just">
              <a:lnSpc>
                <a:spcPct val="114000"/>
              </a:lnSpc>
              <a:spcBef>
                <a:spcPts val="600"/>
              </a:spcBef>
            </a:pPr>
            <a:r>
              <a:rPr lang="ru-RU" altLang="ru-RU" smtClean="0">
                <a:latin typeface="Arial" panose="020B0604020202020204" pitchFamily="34" charset="0"/>
              </a:rPr>
              <a:t>В 2015 году в перечень проектов включены 1188 мероприятий, в том числе: 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77 МО ремонт автомобильных дорог; 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приобретение 29 ед. спецтехники (мусоровозы, водовозные машины, машины для уборки улиц, навесное оборудование);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128 нас. п. благоустройство территорий, ремонт и устройство уличного освещения;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155 МО ремонт и благоустройство Домов культуры, досуговых центров и библиотек, приобретение светозвукового оборудования, сценической одежды и мебели для клубов;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131 нас. п. ремонт водонапорных башен, колодцев, летних водопроводов, бурение скважин, приобретение оборудования в котельные;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83 МО оборудование детских игровых и спортивных площадок;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в 100 МО обеспечение первичной пожарной безопасности и предупреждение ЧС;</a:t>
            </a:r>
          </a:p>
          <a:p>
            <a:pPr indent="261938" algn="just">
              <a:lnSpc>
                <a:spcPct val="114000"/>
              </a:lnSpc>
            </a:pPr>
            <a:r>
              <a:rPr lang="ru-RU" altLang="ru-RU" smtClean="0">
                <a:latin typeface="Arial" panose="020B0604020202020204" pitchFamily="34" charset="0"/>
              </a:rPr>
              <a:t>- 10 мероприятий по ремонту, оснащению школ и детских садов (только в городских округах).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4BDD35-3E97-4F30-B40B-6A2E9F264C51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020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21113" y="9421813"/>
            <a:ext cx="29241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20" tIns="45560" rIns="91120" bIns="45560" anchor="b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890A98B-695B-42E6-B127-3988F8145493}" type="slidenum">
              <a:rPr lang="ru-RU" altLang="ru-RU" sz="1200" b="0">
                <a:solidFill>
                  <a:srgbClr val="000000"/>
                </a:solidFill>
              </a:rPr>
              <a:pPr algn="r"/>
              <a:t>5</a:t>
            </a:fld>
            <a:endParaRPr lang="ru-RU" altLang="ru-RU" sz="1200" b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" y="366713"/>
            <a:ext cx="6613525" cy="3721100"/>
          </a:xfrm>
          <a:ln/>
        </p:spPr>
      </p:sp>
      <p:sp>
        <p:nvSpPr>
          <p:cNvPr id="12292" name="Заметки 4"/>
          <p:cNvSpPr>
            <a:spLocks noGrp="1"/>
          </p:cNvSpPr>
          <p:nvPr/>
        </p:nvSpPr>
        <p:spPr bwMode="auto">
          <a:xfrm>
            <a:off x="674688" y="4711700"/>
            <a:ext cx="53975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20" tIns="45560" rIns="91120" bIns="45560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endParaRPr lang="ru-RU" altLang="ru-RU" sz="1200" b="0">
              <a:solidFill>
                <a:srgbClr val="000000"/>
              </a:solidFill>
            </a:endParaRPr>
          </a:p>
        </p:txBody>
      </p:sp>
      <p:sp>
        <p:nvSpPr>
          <p:cNvPr id="12293" name="Заметки 4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7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6038" y="9439275"/>
            <a:ext cx="29495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7" tIns="45819" rIns="91637" bIns="45819" anchor="b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E114452-F831-4903-B9FF-095D8B017E7E}" type="slidenum">
              <a:rPr lang="ru-RU" altLang="ru-RU" sz="1200" b="0"/>
              <a:pPr algn="r" eaLnBrk="1" hangingPunct="1"/>
              <a:t>7</a:t>
            </a:fld>
            <a:endParaRPr lang="ru-RU" altLang="ru-RU" sz="1200" b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538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7013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7013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338" indent="-227013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8" indent="-22701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9738" indent="-22701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938" indent="-22701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4138" indent="-227013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C7818A-27CF-4B6C-8997-6DCF864562FA}" type="slidenum">
              <a:rPr lang="ru-RU" altLang="ru-RU" sz="1200" b="0" smtClean="0"/>
              <a:pPr/>
              <a:t>7</a:t>
            </a:fld>
            <a:endParaRPr lang="ru-RU" altLang="ru-RU" sz="1200" b="0" smtClean="0"/>
          </a:p>
        </p:txBody>
      </p:sp>
    </p:spTree>
    <p:extLst>
      <p:ext uri="{BB962C8B-B14F-4D97-AF65-F5344CB8AC3E}">
        <p14:creationId xmlns:p14="http://schemas.microsoft.com/office/powerpoint/2010/main" val="389951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8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1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6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3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3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7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4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7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3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3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850" y="1844675"/>
            <a:ext cx="8496300" cy="302418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dirty="0">
                <a:solidFill>
                  <a:srgbClr val="5175E9"/>
                </a:solidFill>
              </a:rPr>
              <a:t/>
            </a:r>
            <a:br>
              <a:rPr lang="ru-RU" altLang="ru-RU" sz="3600" b="1" dirty="0">
                <a:solidFill>
                  <a:srgbClr val="5175E9"/>
                </a:solidFill>
              </a:rPr>
            </a:br>
            <a:r>
              <a:rPr lang="ru-RU" altLang="ru-RU" sz="3600" b="1" dirty="0">
                <a:solidFill>
                  <a:srgbClr val="5175E9"/>
                </a:solidFill>
              </a:rPr>
              <a:t/>
            </a:r>
            <a:br>
              <a:rPr lang="ru-RU" altLang="ru-RU" sz="3600" b="1" dirty="0">
                <a:solidFill>
                  <a:srgbClr val="5175E9"/>
                </a:solidFill>
              </a:rPr>
            </a:br>
            <a:r>
              <a:rPr lang="ru-RU" altLang="ru-RU" sz="3600" b="1" dirty="0">
                <a:solidFill>
                  <a:srgbClr val="5175E9"/>
                </a:solidFill>
              </a:rPr>
              <a:t> </a:t>
            </a:r>
            <a:endParaRPr lang="ru-RU" altLang="ru-RU" sz="3200" b="1" dirty="0">
              <a:solidFill>
                <a:srgbClr val="5175E9"/>
              </a:solidFill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143251" y="260351"/>
            <a:ext cx="56165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i="1"/>
          </a:p>
        </p:txBody>
      </p:sp>
      <p:pic>
        <p:nvPicPr>
          <p:cNvPr id="3076" name="Picture 12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476250"/>
            <a:ext cx="1152525" cy="865188"/>
          </a:xfrm>
          <a:prstGeom prst="rect">
            <a:avLst/>
          </a:prstGeom>
          <a:noFill/>
          <a:ln w="3175">
            <a:solidFill>
              <a:srgbClr val="00006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4"/>
          <p:cNvSpPr txBox="1">
            <a:spLocks/>
          </p:cNvSpPr>
          <p:nvPr/>
        </p:nvSpPr>
        <p:spPr>
          <a:xfrm>
            <a:off x="97102" y="2092449"/>
            <a:ext cx="11976365" cy="25286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 smtClean="0">
              <a:solidFill>
                <a:srgbClr val="0044CC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44CC"/>
                </a:solidFill>
              </a:rPr>
              <a:t>О СТАРТЕ КОНКУРСА ИНИЦИАТИВНЫХ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44CC"/>
                </a:solidFill>
              </a:rPr>
              <a:t>ПРОЕКТОВ ГРАЖДАН НА 2024 ГОД  </a:t>
            </a:r>
            <a:endParaRPr lang="ru-RU" sz="4400" dirty="0">
              <a:solidFill>
                <a:srgbClr val="0044CC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58800" y="5132297"/>
            <a:ext cx="11268605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Докладчик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министр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экономического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промышлености Иркутской области </a:t>
            </a: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Н.Г. Гершун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39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6"/>
          <p:cNvSpPr txBox="1">
            <a:spLocks/>
          </p:cNvSpPr>
          <p:nvPr/>
        </p:nvSpPr>
        <p:spPr bwMode="auto">
          <a:xfrm>
            <a:off x="11913514" y="6549950"/>
            <a:ext cx="382794" cy="3739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47549">
              <a:defRPr/>
            </a:pPr>
            <a:r>
              <a:rPr lang="ru-RU" sz="1270" dirty="0" smtClean="0">
                <a:solidFill>
                  <a:prstClr val="black"/>
                </a:solidFill>
              </a:rPr>
              <a:t>1</a:t>
            </a:r>
            <a:endParaRPr lang="ru-RU" sz="1270" dirty="0">
              <a:solidFill>
                <a:prstClr val="black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092614" y="1189398"/>
            <a:ext cx="29865" cy="544745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4887" y="697963"/>
            <a:ext cx="1116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Montserrat" panose="00000500000000000000" pitchFamily="2" charset="-52"/>
              </a:rPr>
              <a:t>ИТОГИ КОНКУРСНОГО ОТБОРА ПРОЕКТОВ ЗА 2022 ГОД </a:t>
            </a:r>
            <a:endParaRPr lang="ru-RU" sz="2400" b="1" dirty="0">
              <a:solidFill>
                <a:srgbClr val="0070C0"/>
              </a:solidFill>
              <a:latin typeface="Montserrat" panose="00000500000000000000" pitchFamily="2" charset="-52"/>
            </a:endParaRPr>
          </a:p>
        </p:txBody>
      </p:sp>
      <p:sp>
        <p:nvSpPr>
          <p:cNvPr id="18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6537371" y="1200429"/>
            <a:ext cx="5198533" cy="371206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Н А П Р А В Л Е Н И Я    ПРОЕКТОВ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79621088"/>
              </p:ext>
            </p:extLst>
          </p:nvPr>
        </p:nvGraphicFramePr>
        <p:xfrm>
          <a:off x="6536267" y="1777226"/>
          <a:ext cx="5313004" cy="466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314887" y="1901164"/>
            <a:ext cx="2113600" cy="2315487"/>
          </a:xfrm>
          <a:prstGeom prst="round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99FF"/>
                </a:solidFill>
              </a:rPr>
              <a:t>499,4</a:t>
            </a:r>
            <a:r>
              <a:rPr lang="ru-RU" sz="4400" b="1" dirty="0" smtClean="0"/>
              <a:t> </a:t>
            </a:r>
          </a:p>
          <a:p>
            <a:pPr algn="ctr"/>
            <a:r>
              <a:rPr lang="ru-RU" sz="1600" dirty="0" smtClean="0">
                <a:solidFill>
                  <a:srgbClr val="0099FF"/>
                </a:solidFill>
              </a:rPr>
              <a:t>млн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99FF"/>
                </a:solidFill>
              </a:rPr>
              <a:t>рублей</a:t>
            </a:r>
          </a:p>
          <a:p>
            <a:pPr algn="ctr"/>
            <a:r>
              <a:rPr lang="ru-RU" sz="4400" b="1" dirty="0" smtClean="0">
                <a:solidFill>
                  <a:srgbClr val="0099FF"/>
                </a:solidFill>
              </a:rPr>
              <a:t>406</a:t>
            </a:r>
            <a:endParaRPr lang="ru-RU" sz="4400" b="1" dirty="0">
              <a:solidFill>
                <a:srgbClr val="0099FF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99FF"/>
                </a:solidFill>
              </a:rPr>
              <a:t>проектов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0099FF"/>
                </a:solidFill>
              </a:rPr>
              <a:t>–победителей </a:t>
            </a:r>
          </a:p>
          <a:p>
            <a:pPr algn="ctr"/>
            <a:r>
              <a:rPr lang="ru-RU" sz="1600" b="1" dirty="0" smtClean="0">
                <a:solidFill>
                  <a:srgbClr val="0099FF"/>
                </a:solidFill>
              </a:rPr>
              <a:t>2002 г.</a:t>
            </a:r>
            <a:endParaRPr lang="ru-RU" sz="1600" dirty="0">
              <a:solidFill>
                <a:srgbClr val="0099FF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1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2236718" y="1681614"/>
            <a:ext cx="993145" cy="46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sz="1200" b="1" dirty="0" smtClean="0"/>
              <a:t>городские округа</a:t>
            </a:r>
            <a:endParaRPr lang="ru-RU" altLang="ru-RU" sz="1200" b="1" dirty="0"/>
          </a:p>
        </p:txBody>
      </p:sp>
      <p:sp>
        <p:nvSpPr>
          <p:cNvPr id="22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4383407" y="1660167"/>
            <a:ext cx="934703" cy="27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>
              <a:defRPr/>
            </a:pPr>
            <a:r>
              <a:rPr lang="ru-RU" altLang="ru-RU" sz="1200" b="1" dirty="0" smtClean="0"/>
              <a:t>поселения</a:t>
            </a:r>
            <a:endParaRPr lang="ru-RU" altLang="ru-RU" sz="1200" b="1" dirty="0"/>
          </a:p>
        </p:txBody>
      </p:sp>
      <p:sp>
        <p:nvSpPr>
          <p:cNvPr id="23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3169087" y="1670300"/>
            <a:ext cx="1333418" cy="46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sz="1200" b="1" dirty="0" smtClean="0"/>
              <a:t>муниципальные</a:t>
            </a:r>
            <a:r>
              <a:rPr lang="ru-RU" altLang="ru-RU" sz="1200" b="1" dirty="0" smtClean="0">
                <a:solidFill>
                  <a:schemeClr val="lt1"/>
                </a:solidFill>
              </a:rPr>
              <a:t> </a:t>
            </a:r>
            <a:r>
              <a:rPr lang="ru-RU" altLang="ru-RU" sz="1200" b="1" dirty="0" smtClean="0"/>
              <a:t>районы</a:t>
            </a:r>
            <a:endParaRPr lang="ru-RU" altLang="ru-RU" sz="1200" b="1" dirty="0"/>
          </a:p>
        </p:txBody>
      </p:sp>
      <p:sp>
        <p:nvSpPr>
          <p:cNvPr id="24" name="Скругленный прямоугольник 19"/>
          <p:cNvSpPr>
            <a:spLocks noChangeArrowheads="1"/>
          </p:cNvSpPr>
          <p:nvPr/>
        </p:nvSpPr>
        <p:spPr bwMode="auto">
          <a:xfrm>
            <a:off x="2428487" y="2108039"/>
            <a:ext cx="801376" cy="659972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  <a:ln w="19050">
            <a:solidFill>
              <a:srgbClr val="002060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157,6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19"/>
          <p:cNvSpPr>
            <a:spLocks noChangeArrowheads="1"/>
          </p:cNvSpPr>
          <p:nvPr/>
        </p:nvSpPr>
        <p:spPr bwMode="auto">
          <a:xfrm>
            <a:off x="3475796" y="2109719"/>
            <a:ext cx="720000" cy="659971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  <a:ln w="19050">
            <a:solidFill>
              <a:srgbClr val="002060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65,5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19"/>
          <p:cNvSpPr>
            <a:spLocks noChangeArrowheads="1"/>
          </p:cNvSpPr>
          <p:nvPr/>
        </p:nvSpPr>
        <p:spPr bwMode="auto">
          <a:xfrm>
            <a:off x="4490758" y="2109718"/>
            <a:ext cx="786251" cy="659972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  <a:ln w="19050">
            <a:solidFill>
              <a:srgbClr val="002060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276,3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19"/>
          <p:cNvSpPr>
            <a:spLocks noChangeArrowheads="1"/>
          </p:cNvSpPr>
          <p:nvPr/>
        </p:nvSpPr>
        <p:spPr bwMode="auto">
          <a:xfrm>
            <a:off x="2465840" y="3254733"/>
            <a:ext cx="720000" cy="484276"/>
          </a:xfrm>
          <a:prstGeom prst="roundRect">
            <a:avLst>
              <a:gd name="adj" fmla="val 16667"/>
            </a:avLst>
          </a:prstGeom>
          <a:solidFill>
            <a:srgbClr val="FFFFFF">
              <a:alpha val="80000"/>
            </a:srgbClr>
          </a:solidFill>
          <a:ln w="19050">
            <a:solidFill>
              <a:srgbClr val="0044CC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107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19"/>
          <p:cNvSpPr>
            <a:spLocks noChangeArrowheads="1"/>
          </p:cNvSpPr>
          <p:nvPr/>
        </p:nvSpPr>
        <p:spPr bwMode="auto">
          <a:xfrm>
            <a:off x="3475796" y="3263998"/>
            <a:ext cx="720000" cy="484277"/>
          </a:xfrm>
          <a:prstGeom prst="roundRect">
            <a:avLst>
              <a:gd name="adj" fmla="val 16667"/>
            </a:avLst>
          </a:prstGeom>
          <a:solidFill>
            <a:srgbClr val="FFFFFF">
              <a:alpha val="80000"/>
            </a:srgbClr>
          </a:solidFill>
          <a:ln w="19050">
            <a:solidFill>
              <a:srgbClr val="0044CC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56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19"/>
          <p:cNvSpPr>
            <a:spLocks noChangeArrowheads="1"/>
          </p:cNvSpPr>
          <p:nvPr/>
        </p:nvSpPr>
        <p:spPr bwMode="auto">
          <a:xfrm>
            <a:off x="4539294" y="3254733"/>
            <a:ext cx="720000" cy="484736"/>
          </a:xfrm>
          <a:prstGeom prst="roundRect">
            <a:avLst>
              <a:gd name="adj" fmla="val 16667"/>
            </a:avLst>
          </a:prstGeom>
          <a:solidFill>
            <a:srgbClr val="FFFFFF">
              <a:alpha val="80000"/>
            </a:srgbClr>
          </a:solidFill>
          <a:ln w="19050">
            <a:solidFill>
              <a:srgbClr val="0044CC"/>
            </a:solidFill>
            <a:prstDash val="solid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243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Шеврон 1"/>
          <p:cNvSpPr/>
          <p:nvPr/>
        </p:nvSpPr>
        <p:spPr>
          <a:xfrm>
            <a:off x="2041445" y="2170019"/>
            <a:ext cx="291157" cy="4647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Шеврон 85"/>
          <p:cNvSpPr/>
          <p:nvPr/>
        </p:nvSpPr>
        <p:spPr>
          <a:xfrm>
            <a:off x="2061363" y="3283491"/>
            <a:ext cx="291157" cy="4647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687187" y="1185524"/>
            <a:ext cx="5198533" cy="371206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И Н И Ц И А Т И В Н Ы Е ПРОЕКТЫ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6" name="Диаграмма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741030"/>
              </p:ext>
            </p:extLst>
          </p:nvPr>
        </p:nvGraphicFramePr>
        <p:xfrm>
          <a:off x="687187" y="4126485"/>
          <a:ext cx="5359400" cy="2731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Лист" r:id="rId5" imgW="5438859" imgH="3000503" progId="Excel.Sheet.8">
                  <p:embed/>
                </p:oleObj>
              </mc:Choice>
              <mc:Fallback>
                <p:oleObj name="Лист" r:id="rId5" imgW="5438859" imgH="300050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187" y="4126485"/>
                        <a:ext cx="5359400" cy="2731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0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6"/>
          <p:cNvSpPr txBox="1">
            <a:spLocks/>
          </p:cNvSpPr>
          <p:nvPr/>
        </p:nvSpPr>
        <p:spPr bwMode="auto">
          <a:xfrm>
            <a:off x="11913514" y="6549950"/>
            <a:ext cx="382794" cy="3739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47549">
              <a:defRPr/>
            </a:pPr>
            <a:r>
              <a:rPr lang="ru-RU" sz="1270" dirty="0" smtClean="0">
                <a:solidFill>
                  <a:prstClr val="black"/>
                </a:solidFill>
              </a:rPr>
              <a:t>2</a:t>
            </a:r>
            <a:endParaRPr lang="ru-RU" sz="1270" dirty="0">
              <a:solidFill>
                <a:prstClr val="black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092614" y="1189398"/>
            <a:ext cx="29865" cy="544745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sp>
        <p:nvSpPr>
          <p:cNvPr id="49" name="Freeform 45"/>
          <p:cNvSpPr>
            <a:spLocks noEditPoints="1"/>
          </p:cNvSpPr>
          <p:nvPr/>
        </p:nvSpPr>
        <p:spPr bwMode="auto">
          <a:xfrm>
            <a:off x="148465" y="1888141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33578" y="1757164"/>
            <a:ext cx="5129331" cy="109717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800953" y="1795060"/>
            <a:ext cx="50963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Закон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Об отдельных вопросах реализации на территории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Иркутской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области инициативных проектов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» от  06.05.2022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г. № 33-оз</a:t>
            </a:r>
          </a:p>
          <a:p>
            <a:pPr algn="ctr"/>
            <a:r>
              <a:rPr lang="ru-RU" sz="1400" b="1" i="1" dirty="0" smtClean="0">
                <a:solidFill>
                  <a:srgbClr val="FF0000"/>
                </a:solidFill>
              </a:rPr>
              <a:t>(</a:t>
            </a:r>
            <a:r>
              <a:rPr lang="ru-RU" sz="1400" b="1" i="1" dirty="0">
                <a:solidFill>
                  <a:srgbClr val="FF0000"/>
                </a:solidFill>
              </a:rPr>
              <a:t>в ред. от 05.07.2023 г. </a:t>
            </a:r>
            <a:r>
              <a:rPr lang="ru-RU" sz="1400" b="1" i="1" dirty="0" smtClean="0">
                <a:solidFill>
                  <a:srgbClr val="FF0000"/>
                </a:solidFill>
              </a:rPr>
              <a:t>№ </a:t>
            </a:r>
            <a:r>
              <a:rPr lang="ru-RU" sz="1400" b="1" i="1" dirty="0">
                <a:solidFill>
                  <a:srgbClr val="FF0000"/>
                </a:solidFill>
              </a:rPr>
              <a:t>92-оз)</a:t>
            </a:r>
            <a:endParaRPr lang="ru-RU" sz="1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68018" y="2994625"/>
            <a:ext cx="5094891" cy="114241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812798" y="2964409"/>
            <a:ext cx="497088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Порядок проведения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конкурсного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отбора инициативных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проектов, утв.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постановлением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Правительства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31.08.2022 г.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№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679-пп</a:t>
            </a:r>
          </a:p>
          <a:p>
            <a:pPr algn="ctr">
              <a:lnSpc>
                <a:spcPct val="90000"/>
              </a:lnSpc>
              <a:defRPr/>
            </a:pPr>
            <a:r>
              <a:rPr lang="ru-RU" altLang="ru-RU" sz="1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(проект постановления Правительства ИО по внесению изменений в НПА проходит процедуру согласование)</a:t>
            </a:r>
            <a:endParaRPr lang="ru-RU" altLang="ru-RU" sz="1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6" name="Freeform 45"/>
          <p:cNvSpPr>
            <a:spLocks noEditPoints="1"/>
          </p:cNvSpPr>
          <p:nvPr/>
        </p:nvSpPr>
        <p:spPr bwMode="auto">
          <a:xfrm>
            <a:off x="169334" y="3077845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7" name="Freeform 45"/>
          <p:cNvSpPr>
            <a:spLocks noEditPoints="1"/>
          </p:cNvSpPr>
          <p:nvPr/>
        </p:nvSpPr>
        <p:spPr bwMode="auto">
          <a:xfrm>
            <a:off x="169334" y="4247756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5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853854" y="1285694"/>
            <a:ext cx="5101518" cy="371206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lt1"/>
                </a:solidFill>
              </a:rPr>
              <a:t>П Р А В О В А Я ОСНОВА</a:t>
            </a:r>
            <a:endParaRPr lang="ru-RU" altLang="ru-RU" b="1" dirty="0">
              <a:solidFill>
                <a:schemeClr val="lt1"/>
              </a:solidFill>
            </a:endParaRPr>
          </a:p>
        </p:txBody>
      </p:sp>
      <p:sp>
        <p:nvSpPr>
          <p:cNvPr id="18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6536267" y="1221786"/>
            <a:ext cx="5198533" cy="371206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И Н И Ц И А Т О Р Ы    ПРОЕКТОВ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887" y="697963"/>
            <a:ext cx="11168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Montserrat" panose="00000500000000000000" pitchFamily="2" charset="-52"/>
              </a:rPr>
              <a:t>ОСОБЕННОСТИ КОНКУРСНОГО ОТБОРА ПРОЕКТОВ НА 2024 ГОД </a:t>
            </a:r>
            <a:endParaRPr lang="ru-RU" sz="2400" b="1" dirty="0">
              <a:solidFill>
                <a:srgbClr val="0070C0"/>
              </a:solidFill>
              <a:latin typeface="Montserrat" panose="00000500000000000000" pitchFamily="2" charset="-5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3578" y="4250525"/>
            <a:ext cx="5094891" cy="114241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75343" y="4247756"/>
            <a:ext cx="4970889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Порядок предоставления 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распределения</a:t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из областного бюджета местным бюджетам на поддержку,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уст.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постановлением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Правительства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от 05.10.2022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г.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№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766-пп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400" b="1" i="1" dirty="0">
                <a:solidFill>
                  <a:srgbClr val="FF0000"/>
                </a:solidFill>
              </a:rPr>
              <a:t>(в ред. от 26.06.2023 г. № 539-пп)</a:t>
            </a:r>
          </a:p>
          <a:p>
            <a:pPr algn="ctr">
              <a:lnSpc>
                <a:spcPct val="90000"/>
              </a:lnSpc>
              <a:defRPr/>
            </a:pPr>
            <a:endParaRPr lang="ru-RU" altLang="ru-RU" sz="1600" b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84485" y="5491420"/>
            <a:ext cx="5094891" cy="978729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30018" y="5491420"/>
            <a:ext cx="497088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Распоряжение Правительства Иркутской области от 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09.08.2022 г. № 444-рп «О комиссиях по проведению конкурсного отбора инициативных проектов на территории Иркутской области»</a:t>
            </a:r>
            <a:endParaRPr lang="ru-RU" altLang="ru-RU" sz="16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Freeform 45"/>
          <p:cNvSpPr>
            <a:spLocks noEditPoints="1"/>
          </p:cNvSpPr>
          <p:nvPr/>
        </p:nvSpPr>
        <p:spPr bwMode="auto">
          <a:xfrm>
            <a:off x="193061" y="5496440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538659" y="1807330"/>
            <a:ext cx="163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группа граждан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 (не менее 10 чел.)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34" y="2479833"/>
            <a:ext cx="720000" cy="553242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7461759" y="2536583"/>
            <a:ext cx="163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органы ТОС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10239942" y="1671250"/>
            <a:ext cx="117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ts val="0"/>
              </a:spcAft>
              <a:defRPr/>
            </a:pPr>
            <a:r>
              <a:rPr lang="ru-RU" sz="1200" b="0" dirty="0" smtClean="0"/>
              <a:t>староста сельского населенного пункта</a:t>
            </a:r>
            <a:endParaRPr lang="ru-RU" sz="1050" b="0" dirty="0">
              <a:solidFill>
                <a:srgbClr val="000000"/>
              </a:solidFill>
              <a:latin typeface="Spectral Medium"/>
              <a:ea typeface="Calibri" panose="020F0502020204030204" pitchFamily="34" charset="0"/>
              <a:cs typeface="Spectral Medium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9981858" y="2501450"/>
            <a:ext cx="150184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иные </a:t>
            </a:r>
            <a:r>
              <a:rPr lang="ru-RU" altLang="ru-RU" sz="1200" dirty="0" smtClean="0"/>
              <a:t>лица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i="1" dirty="0" smtClean="0"/>
              <a:t>(по решению представительного органа МО) </a:t>
            </a:r>
            <a:endParaRPr lang="ru-RU" altLang="ru-RU" sz="1000" i="1" dirty="0">
              <a:solidFill>
                <a:srgbClr val="000000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67" y="2479833"/>
            <a:ext cx="720000" cy="579609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34" y="1806939"/>
            <a:ext cx="720000" cy="623595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40" name="Picture 30" descr="D:\катя\рисунки\Рисуночки\m482878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7769" y="1840311"/>
            <a:ext cx="770681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32">
            <a:extLst/>
          </p:cNvPr>
          <p:cNvSpPr txBox="1">
            <a:spLocks noChangeArrowheads="1"/>
          </p:cNvSpPr>
          <p:nvPr/>
        </p:nvSpPr>
        <p:spPr bwMode="auto">
          <a:xfrm>
            <a:off x="6574517" y="3274031"/>
            <a:ext cx="5198533" cy="371206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</p:spPr>
        <p:txBody>
          <a:bodyPr wrap="square" lIns="93296" tIns="46648" rIns="93296" bIns="46648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bg1"/>
                </a:solidFill>
              </a:rPr>
              <a:t>И С Т О Ч Н И К И ФИНАНСИРОВАНИЯ    ПРОЕКТОВ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14704" y="6010613"/>
            <a:ext cx="47539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 dirty="0">
                <a:cs typeface="Times New Roman" panose="02020603050405020304" pitchFamily="18" charset="0"/>
              </a:rPr>
              <a:t>СПРАВОЧНО:</a:t>
            </a:r>
            <a:r>
              <a:rPr lang="ru-RU" altLang="ru-RU" sz="1400" b="1" dirty="0">
                <a:cs typeface="Times New Roman" panose="02020603050405020304" pitchFamily="18" charset="0"/>
              </a:rPr>
              <a:t> </a:t>
            </a:r>
            <a:r>
              <a:rPr lang="ru-RU" alt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при предельном уровне из </a:t>
            </a:r>
            <a:r>
              <a:rPr lang="ru-RU" altLang="ru-RU" sz="1400" b="1" i="1" dirty="0">
                <a:solidFill>
                  <a:schemeClr val="accent2">
                    <a:lumMod val="75000"/>
                  </a:schemeClr>
                </a:solidFill>
              </a:rPr>
              <a:t>МБ &lt; 10</a:t>
            </a:r>
            <a:r>
              <a:rPr lang="ru-RU" alt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%, финансирование проекта </a:t>
            </a:r>
            <a:r>
              <a:rPr lang="ru-RU" altLang="ru-RU" sz="1400" b="1" i="1" dirty="0">
                <a:solidFill>
                  <a:schemeClr val="accent2">
                    <a:lumMod val="75000"/>
                  </a:schemeClr>
                </a:solidFill>
              </a:rPr>
              <a:t>из МБ </a:t>
            </a:r>
            <a:r>
              <a:rPr lang="ru-RU" alt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можно осуществлять только </a:t>
            </a:r>
            <a:r>
              <a:rPr lang="ru-RU" altLang="ru-RU" sz="1400" b="1" i="1" dirty="0">
                <a:solidFill>
                  <a:schemeClr val="accent2">
                    <a:lumMod val="75000"/>
                  </a:schemeClr>
                </a:solidFill>
              </a:rPr>
              <a:t>за счет </a:t>
            </a:r>
            <a:r>
              <a:rPr lang="ru-RU" altLang="ru-RU" sz="1400" b="1" i="1" dirty="0" smtClean="0">
                <a:solidFill>
                  <a:schemeClr val="accent2">
                    <a:lumMod val="75000"/>
                  </a:schemeClr>
                </a:solidFill>
              </a:rPr>
              <a:t>инициативных платежей</a:t>
            </a:r>
            <a:endParaRPr lang="ru-RU" altLang="ru-RU" sz="1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6731512" y="4474646"/>
            <a:ext cx="5137094" cy="1520903"/>
            <a:chOff x="202675" y="446831"/>
            <a:chExt cx="3087076" cy="1137661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32950" y="499875"/>
              <a:ext cx="2856801" cy="1084617"/>
            </a:xfrm>
            <a:prstGeom prst="rect">
              <a:avLst/>
            </a:prstGeom>
            <a:noFill/>
            <a:ln>
              <a:solidFill>
                <a:srgbClr val="5B9BD5"/>
              </a:solidFill>
              <a:prstDash val="lg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Прямоугольник 44"/>
            <p:cNvSpPr/>
            <p:nvPr/>
          </p:nvSpPr>
          <p:spPr>
            <a:xfrm>
              <a:off x="202675" y="446831"/>
              <a:ext cx="3013923" cy="1081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8190" tIns="27940" rIns="27940" bIns="27940" numCol="1" spcCol="1270" anchor="ctr" anchorCtr="0">
              <a:noAutofit/>
            </a:bodyPr>
            <a:lstStyle/>
            <a:p>
              <a:pPr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altLang="ru-RU" sz="1500" b="1" dirty="0" smtClean="0">
                <a:solidFill>
                  <a:schemeClr val="tx1"/>
                </a:solidFill>
                <a:cs typeface="Times New Roman" panose="02020603050405020304" pitchFamily="18" charset="0"/>
              </a:endParaRPr>
            </a:p>
            <a:p>
              <a:pPr algn="just" defTabSz="466725">
                <a:lnSpc>
                  <a:spcPct val="90000"/>
                </a:lnSpc>
                <a:spcBef>
                  <a:spcPct val="0"/>
                </a:spcBef>
              </a:pPr>
              <a:r>
                <a:rPr lang="ru-RU" altLang="ru-RU" sz="15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средства областного и местного бюджета – исходя из размера  предельного уровня, утвержденного распоряжением </a:t>
              </a:r>
              <a:r>
                <a:rPr lang="ru-RU" altLang="ru-RU" sz="15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Правительства </a:t>
              </a:r>
              <a:r>
                <a:rPr lang="ru-RU" altLang="ru-RU" sz="15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ИО</a:t>
              </a:r>
            </a:p>
            <a:p>
              <a:pPr marL="216000" indent="-285750">
                <a:spcBef>
                  <a:spcPct val="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500" b="1" dirty="0" smtClean="0">
                  <a:solidFill>
                    <a:srgbClr val="002060"/>
                  </a:solidFill>
                </a:rPr>
                <a:t>max</a:t>
              </a:r>
              <a:r>
                <a:rPr lang="ru-RU" sz="15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500" b="1" dirty="0">
                  <a:solidFill>
                    <a:srgbClr val="002060"/>
                  </a:solidFill>
                </a:rPr>
                <a:t>размер субсидии на </a:t>
              </a:r>
              <a:r>
                <a:rPr lang="ru-RU" sz="1500" b="1" dirty="0" smtClean="0">
                  <a:solidFill>
                    <a:srgbClr val="002060"/>
                  </a:solidFill>
                </a:rPr>
                <a:t>1 проект:</a:t>
              </a:r>
              <a:r>
                <a:rPr lang="ru-RU" sz="1500" b="1" dirty="0" smtClean="0"/>
                <a:t> </a:t>
              </a:r>
              <a:r>
                <a:rPr lang="ru-RU" sz="1500" b="1" dirty="0" smtClean="0">
                  <a:solidFill>
                    <a:srgbClr val="0066FF"/>
                  </a:solidFill>
                </a:rPr>
                <a:t>2 </a:t>
              </a:r>
              <a:r>
                <a:rPr lang="ru-RU" sz="1500" b="1" dirty="0">
                  <a:solidFill>
                    <a:srgbClr val="0066FF"/>
                  </a:solidFill>
                </a:rPr>
                <a:t>млн </a:t>
              </a:r>
              <a:r>
                <a:rPr lang="ru-RU" sz="1500" b="1" dirty="0" smtClean="0">
                  <a:solidFill>
                    <a:srgbClr val="0066FF"/>
                  </a:solidFill>
                </a:rPr>
                <a:t>рублей</a:t>
              </a:r>
            </a:p>
            <a:p>
              <a:pPr marL="216000" indent="-285750">
                <a:spcBef>
                  <a:spcPct val="0"/>
                </a:spcBef>
                <a:buFont typeface="Wingdings" panose="05000000000000000000" pitchFamily="2" charset="2"/>
                <a:buChar char="§"/>
                <a:defRPr/>
              </a:pPr>
              <a:r>
                <a:rPr lang="en-US" sz="1500" b="1" dirty="0">
                  <a:solidFill>
                    <a:srgbClr val="002060"/>
                  </a:solidFill>
                </a:rPr>
                <a:t>min </a:t>
              </a:r>
              <a:r>
                <a:rPr lang="ru-RU" sz="1500" b="1" dirty="0">
                  <a:solidFill>
                    <a:srgbClr val="002060"/>
                  </a:solidFill>
                </a:rPr>
                <a:t>объем средств из местного бюджета (включая инициативные платежи</a:t>
              </a:r>
              <a:r>
                <a:rPr lang="ru-RU" sz="1500" b="1" dirty="0" smtClean="0">
                  <a:solidFill>
                    <a:srgbClr val="002060"/>
                  </a:solidFill>
                </a:rPr>
                <a:t>): </a:t>
              </a:r>
              <a:r>
                <a:rPr lang="ru-RU" sz="1500" b="1" dirty="0">
                  <a:solidFill>
                    <a:srgbClr val="0066FF"/>
                  </a:solidFill>
                </a:rPr>
                <a:t>не менее 10%</a:t>
              </a:r>
            </a:p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500" b="1" dirty="0" smtClean="0">
                  <a:solidFill>
                    <a:schemeClr val="tx1"/>
                  </a:solidFill>
                  <a:cs typeface="Times New Roman" panose="02020603050405020304" pitchFamily="18" charset="0"/>
                </a:rPr>
                <a:t> </a:t>
              </a:r>
              <a:endParaRPr lang="ru-RU" sz="15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541993" y="4664198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6555220" y="2221092"/>
            <a:ext cx="5264526" cy="2177873"/>
            <a:chOff x="260621" y="271908"/>
            <a:chExt cx="3163654" cy="1729959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67474" y="1507415"/>
              <a:ext cx="2856801" cy="494452"/>
            </a:xfrm>
            <a:prstGeom prst="rect">
              <a:avLst/>
            </a:prstGeom>
            <a:noFill/>
            <a:ln>
              <a:solidFill>
                <a:srgbClr val="5B9BD5"/>
              </a:solidFill>
              <a:prstDash val="lg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Прямоугольник 51"/>
            <p:cNvSpPr/>
            <p:nvPr/>
          </p:nvSpPr>
          <p:spPr>
            <a:xfrm>
              <a:off x="260621" y="271908"/>
              <a:ext cx="3036909" cy="59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18190" tIns="27940" rIns="27940" bIns="27940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денежный вклад граждан и (или) </a:t>
              </a:r>
              <a:r>
                <a:rPr lang="ru-RU" sz="1400" dirty="0" smtClean="0"/>
                <a:t>би10%н </a:t>
              </a:r>
              <a:r>
                <a:rPr lang="ru-RU" sz="1400" dirty="0"/>
                <a:t>от общей стоимости проекта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Freeform 45"/>
          <p:cNvSpPr>
            <a:spLocks noEditPoints="1"/>
          </p:cNvSpPr>
          <p:nvPr/>
        </p:nvSpPr>
        <p:spPr bwMode="auto">
          <a:xfrm>
            <a:off x="6563393" y="3839027"/>
            <a:ext cx="459351" cy="354401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63567" y="3802571"/>
            <a:ext cx="46561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cs typeface="Times New Roman" panose="02020603050405020304" pitchFamily="18" charset="0"/>
              </a:rPr>
              <a:t>денежный вклад граждан и (или) бизнеса </a:t>
            </a:r>
            <a:r>
              <a:rPr lang="ru-RU" sz="1500" b="1" dirty="0" smtClean="0">
                <a:cs typeface="Times New Roman" panose="02020603050405020304" pitchFamily="18" charset="0"/>
              </a:rPr>
              <a:t>– </a:t>
            </a:r>
            <a:br>
              <a:rPr lang="ru-RU" sz="1500" b="1" dirty="0" smtClean="0">
                <a:cs typeface="Times New Roman" panose="02020603050405020304" pitchFamily="18" charset="0"/>
              </a:rPr>
            </a:br>
            <a:r>
              <a:rPr lang="ru-RU" sz="1500" b="1" dirty="0" smtClean="0">
                <a:cs typeface="Times New Roman" panose="02020603050405020304" pitchFamily="18" charset="0"/>
              </a:rPr>
              <a:t>не  менее 10</a:t>
            </a:r>
            <a:r>
              <a:rPr lang="ru-RU" sz="1500" b="1" dirty="0">
                <a:cs typeface="Times New Roman" panose="02020603050405020304" pitchFamily="18" charset="0"/>
              </a:rPr>
              <a:t>% от общей стоимости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1791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826879" y="6306324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/>
              <a:t>3</a:t>
            </a:r>
            <a:endParaRPr lang="ru-RU" altLang="ru-RU" sz="1400" dirty="0"/>
          </a:p>
        </p:txBody>
      </p:sp>
      <p:sp>
        <p:nvSpPr>
          <p:cNvPr id="21511" name="AutoShape 255"/>
          <p:cNvSpPr>
            <a:spLocks noChangeArrowheads="1"/>
          </p:cNvSpPr>
          <p:nvPr/>
        </p:nvSpPr>
        <p:spPr bwMode="auto">
          <a:xfrm>
            <a:off x="9011445" y="183807"/>
            <a:ext cx="457200" cy="912813"/>
          </a:xfrm>
          <a:prstGeom prst="rightArrow">
            <a:avLst>
              <a:gd name="adj1" fmla="val 83176"/>
              <a:gd name="adj2" fmla="val 59954"/>
            </a:avLst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25256E"/>
              </a:gs>
            </a:gsLst>
            <a:lin ang="0" scaled="1"/>
          </a:gradFill>
          <a:ln>
            <a:noFill/>
          </a:ln>
          <a:effectLst>
            <a:outerShdw dist="38100" dir="8100000" algn="tr" rotWithShape="0">
              <a:srgbClr val="00000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pic>
        <p:nvPicPr>
          <p:cNvPr id="21514" name="Picture 10" descr="D:\катя\рисунки\Рисуночки\newspic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60" b="14709"/>
          <a:stretch>
            <a:fillRect/>
          </a:stretch>
        </p:blipFill>
        <p:spPr bwMode="auto">
          <a:xfrm>
            <a:off x="6591794" y="2202413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3" descr="D:\катя\рисунки\Рисуночки\playground (2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309" y="1550439"/>
            <a:ext cx="79216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9" descr="D:\катя\рисунки\Рисуночки\3159a08477a61cad116ae7ebc1fdde8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178" y="3015915"/>
            <a:ext cx="792163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20" descr="D:\катя\рисунки\Рисуночки\ozelenenie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90" y="5360641"/>
            <a:ext cx="79216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Прямоугольник 49"/>
          <p:cNvSpPr>
            <a:spLocks noChangeArrowheads="1"/>
          </p:cNvSpPr>
          <p:nvPr/>
        </p:nvSpPr>
        <p:spPr bwMode="auto">
          <a:xfrm>
            <a:off x="2175687" y="1490678"/>
            <a:ext cx="36825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ремонт автомобильных дорог, </a:t>
            </a:r>
            <a:r>
              <a:rPr lang="ru-RU" altLang="ru-RU" sz="1200" dirty="0" smtClean="0"/>
              <a:t>устройство </a:t>
            </a:r>
            <a:r>
              <a:rPr lang="ru-RU" altLang="ru-RU" sz="1200" dirty="0"/>
              <a:t>тротуаров, пешеходных переходов (дорожек), остановочных пунктов</a:t>
            </a:r>
          </a:p>
        </p:txBody>
      </p:sp>
      <p:sp>
        <p:nvSpPr>
          <p:cNvPr id="21519" name="Прямоугольник 51"/>
          <p:cNvSpPr>
            <a:spLocks noChangeArrowheads="1"/>
          </p:cNvSpPr>
          <p:nvPr/>
        </p:nvSpPr>
        <p:spPr bwMode="auto">
          <a:xfrm>
            <a:off x="7606525" y="4258287"/>
            <a:ext cx="42274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1200" dirty="0"/>
              <a:t>создание инфраструктуры для организации и проведения </a:t>
            </a:r>
            <a:r>
              <a:rPr lang="ru-RU" altLang="ru-RU" sz="1200" dirty="0" smtClean="0"/>
              <a:t>культурно-массовых </a:t>
            </a:r>
            <a:r>
              <a:rPr lang="ru-RU" altLang="ru-RU" sz="1200" dirty="0"/>
              <a:t>и спортивных мероприятий, в том числе ярмарок, выставок, </a:t>
            </a:r>
            <a:r>
              <a:rPr lang="ru-RU" altLang="ru-RU" sz="1200" dirty="0" smtClean="0"/>
              <a:t>концертов,</a:t>
            </a:r>
            <a:r>
              <a:rPr lang="ru-RU" altLang="ru-RU" sz="1200" dirty="0">
                <a:solidFill>
                  <a:srgbClr val="FF0000"/>
                </a:solidFill>
              </a:rPr>
              <a:t> </a:t>
            </a:r>
            <a:r>
              <a:rPr lang="ru-RU" altLang="ru-RU" sz="1200" u="sng" dirty="0">
                <a:solidFill>
                  <a:srgbClr val="FF0000"/>
                </a:solidFill>
              </a:rPr>
              <a:t>мероприятий в сфере </a:t>
            </a:r>
            <a:r>
              <a:rPr lang="ru-RU" altLang="ru-RU" sz="1200" u="sng" dirty="0" smtClean="0">
                <a:solidFill>
                  <a:srgbClr val="FF0000"/>
                </a:solidFill>
              </a:rPr>
              <a:t>молодежной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200" u="sng" dirty="0" smtClean="0">
                <a:solidFill>
                  <a:srgbClr val="FF0000"/>
                </a:solidFill>
              </a:rPr>
              <a:t>политике </a:t>
            </a:r>
            <a:endParaRPr lang="ru-RU" altLang="ru-RU" sz="8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dirty="0"/>
          </a:p>
        </p:txBody>
      </p:sp>
      <p:sp>
        <p:nvSpPr>
          <p:cNvPr id="21520" name="Прямоугольник 52"/>
          <p:cNvSpPr>
            <a:spLocks noChangeArrowheads="1"/>
          </p:cNvSpPr>
          <p:nvPr/>
        </p:nvSpPr>
        <p:spPr bwMode="auto">
          <a:xfrm>
            <a:off x="2215017" y="5408183"/>
            <a:ext cx="34274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благоустройство </a:t>
            </a:r>
            <a:r>
              <a:rPr lang="ru-RU" altLang="ru-RU" sz="1200" dirty="0" smtClean="0"/>
              <a:t>территорий </a:t>
            </a:r>
            <a:endParaRPr lang="ru-RU" altLang="ru-RU" sz="1200" dirty="0"/>
          </a:p>
        </p:txBody>
      </p:sp>
      <p:sp>
        <p:nvSpPr>
          <p:cNvPr id="21521" name="Прямоугольник 53"/>
          <p:cNvSpPr>
            <a:spLocks noChangeArrowheads="1"/>
          </p:cNvSpPr>
          <p:nvPr/>
        </p:nvSpPr>
        <p:spPr bwMode="auto">
          <a:xfrm>
            <a:off x="2094292" y="2277183"/>
            <a:ext cx="39555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проведение текущего ремонта объектов муниципальной собственности</a:t>
            </a:r>
            <a:endParaRPr lang="ru-RU" altLang="ru-RU" sz="1200" dirty="0"/>
          </a:p>
        </p:txBody>
      </p:sp>
      <p:sp>
        <p:nvSpPr>
          <p:cNvPr id="21522" name="Прямоугольник 54"/>
          <p:cNvSpPr>
            <a:spLocks noChangeArrowheads="1"/>
          </p:cNvSpPr>
          <p:nvPr/>
        </p:nvSpPr>
        <p:spPr bwMode="auto">
          <a:xfrm>
            <a:off x="7407797" y="2174286"/>
            <a:ext cx="3878270" cy="68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организация и оснащение проведения культурных, спортивных и образовательных </a:t>
            </a:r>
            <a:r>
              <a:rPr lang="ru-RU" altLang="ru-RU" sz="1200" dirty="0" smtClean="0"/>
              <a:t>мероприятий, </a:t>
            </a:r>
            <a:r>
              <a:rPr lang="ru-RU" altLang="ru-RU" sz="1200" u="sng" dirty="0" smtClean="0">
                <a:solidFill>
                  <a:srgbClr val="FF0000"/>
                </a:solidFill>
              </a:rPr>
              <a:t>мероприятий в сфере молодежной политики </a:t>
            </a:r>
            <a:endParaRPr lang="ru-RU" altLang="ru-RU" sz="8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523" name="Прямоугольник 55"/>
          <p:cNvSpPr>
            <a:spLocks noChangeArrowheads="1"/>
          </p:cNvSpPr>
          <p:nvPr/>
        </p:nvSpPr>
        <p:spPr bwMode="auto">
          <a:xfrm>
            <a:off x="2085199" y="2976957"/>
            <a:ext cx="4015538" cy="135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организация материально-технического обеспечения муниципальных учреждений социальной сферы (образование, культура, физическая культура и </a:t>
            </a:r>
            <a:r>
              <a:rPr lang="ru-RU" altLang="ru-RU" sz="1200" dirty="0" smtClean="0"/>
              <a:t>спорт, </a:t>
            </a:r>
            <a:r>
              <a:rPr lang="ru-RU" altLang="ru-RU" sz="1200" u="sng" dirty="0" smtClean="0">
                <a:solidFill>
                  <a:srgbClr val="FF0000"/>
                </a:solidFill>
              </a:rPr>
              <a:t>молодежная политика</a:t>
            </a:r>
            <a:r>
              <a:rPr lang="ru-RU" altLang="ru-RU" sz="1200" dirty="0" smtClean="0"/>
              <a:t>), </a:t>
            </a:r>
            <a:r>
              <a:rPr lang="ru-RU" altLang="ru-RU" sz="1200" dirty="0"/>
              <a:t>в </a:t>
            </a:r>
            <a:r>
              <a:rPr lang="ru-RU" altLang="ru-RU" sz="1200" dirty="0" smtClean="0"/>
              <a:t>том числе </a:t>
            </a:r>
            <a:r>
              <a:rPr lang="ru-RU" altLang="ru-RU" sz="1200" dirty="0"/>
              <a:t>приобретение нового оборудования, инвентаря, сценических и национальных костюмов, мебели, оргтехники</a:t>
            </a:r>
          </a:p>
        </p:txBody>
      </p:sp>
      <p:sp>
        <p:nvSpPr>
          <p:cNvPr id="21524" name="Прямоугольник 56"/>
          <p:cNvSpPr>
            <a:spLocks noChangeArrowheads="1"/>
          </p:cNvSpPr>
          <p:nvPr/>
        </p:nvSpPr>
        <p:spPr bwMode="auto">
          <a:xfrm>
            <a:off x="7469972" y="1504389"/>
            <a:ext cx="3316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организация детских и спортивных </a:t>
            </a:r>
            <a:r>
              <a:rPr lang="ru-RU" altLang="ru-RU" sz="1200" dirty="0" smtClean="0"/>
              <a:t>площадок, </a:t>
            </a:r>
            <a:r>
              <a:rPr lang="ru-RU" altLang="ru-RU" sz="1200" u="sng" dirty="0" smtClean="0">
                <a:solidFill>
                  <a:srgbClr val="FF0000"/>
                </a:solidFill>
              </a:rPr>
              <a:t>в том числе научных детских площадок</a:t>
            </a:r>
            <a:endParaRPr lang="ru-RU" altLang="ru-RU" sz="1200" u="sng" dirty="0">
              <a:solidFill>
                <a:srgbClr val="FF0000"/>
              </a:solidFill>
            </a:endParaRPr>
          </a:p>
        </p:txBody>
      </p:sp>
      <p:sp>
        <p:nvSpPr>
          <p:cNvPr id="21525" name="Прямоугольник 57"/>
          <p:cNvSpPr>
            <a:spLocks noChangeArrowheads="1"/>
          </p:cNvSpPr>
          <p:nvPr/>
        </p:nvSpPr>
        <p:spPr bwMode="auto">
          <a:xfrm>
            <a:off x="7502908" y="2954938"/>
            <a:ext cx="363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создание и обустройство экологических троп, инфраструктуры туристических маршрутов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077120" y="1195639"/>
            <a:ext cx="15602" cy="491800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746463" y="2932749"/>
            <a:ext cx="10321634" cy="589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535538" y="4258287"/>
            <a:ext cx="10891557" cy="7982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 flipV="1">
            <a:off x="535539" y="5341840"/>
            <a:ext cx="10953728" cy="52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136333" y="1276472"/>
            <a:ext cx="5823" cy="4869062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9" name="Прямоугольник 57"/>
          <p:cNvSpPr>
            <a:spLocks noChangeArrowheads="1"/>
          </p:cNvSpPr>
          <p:nvPr/>
        </p:nvSpPr>
        <p:spPr bwMode="auto">
          <a:xfrm>
            <a:off x="7539612" y="5446976"/>
            <a:ext cx="3939829" cy="2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/>
              <a:t>создание инклюзивной инфраструктуры</a:t>
            </a:r>
          </a:p>
        </p:txBody>
      </p:sp>
      <p:pic>
        <p:nvPicPr>
          <p:cNvPr id="21540" name="Picture 2" descr="https://imperial55.ru/wp-content/uploads/2022/07/construc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67" y="2305780"/>
            <a:ext cx="925736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Picture 14" descr="https://avatars.mds.yandex.net/i?id=64698adbc3306dadaa8fdbbdd301800b_l-3730166-images-thumbs&amp;n=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239" y="5360014"/>
            <a:ext cx="790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Picture 6" descr="https://photocentra.ru/images/main63/632048_mai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098" y="2989793"/>
            <a:ext cx="758171" cy="466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7429019" y="1417540"/>
            <a:ext cx="40953" cy="468471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851586" y="2184264"/>
            <a:ext cx="10321634" cy="1379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10" descr="D:\катя\рисунки\Рисуночки\93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00" t="64925" r="36099" b="19086"/>
          <a:stretch>
            <a:fillRect/>
          </a:stretch>
        </p:blipFill>
        <p:spPr bwMode="auto">
          <a:xfrm>
            <a:off x="1364383" y="1515639"/>
            <a:ext cx="5397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Oval 6">
            <a:extLst>
              <a:ext uri="{FF2B5EF4-FFF2-40B4-BE49-F238E27FC236}"/>
            </a:extLst>
          </p:cNvPr>
          <p:cNvSpPr/>
          <p:nvPr/>
        </p:nvSpPr>
        <p:spPr>
          <a:xfrm>
            <a:off x="820500" y="1609221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/>
              <a:t>1</a:t>
            </a:r>
            <a:endParaRPr lang="ko-KR" altLang="en-US" sz="1200" b="1" dirty="0"/>
          </a:p>
        </p:txBody>
      </p:sp>
      <p:sp>
        <p:nvSpPr>
          <p:cNvPr id="54" name="Oval 6">
            <a:extLst>
              <a:ext uri="{FF2B5EF4-FFF2-40B4-BE49-F238E27FC236}"/>
            </a:extLst>
          </p:cNvPr>
          <p:cNvSpPr/>
          <p:nvPr/>
        </p:nvSpPr>
        <p:spPr>
          <a:xfrm>
            <a:off x="769728" y="2388802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2</a:t>
            </a:r>
            <a:endParaRPr lang="ko-KR" altLang="en-US" sz="1200" b="1" dirty="0"/>
          </a:p>
        </p:txBody>
      </p:sp>
      <p:sp>
        <p:nvSpPr>
          <p:cNvPr id="55" name="Oval 6">
            <a:extLst>
              <a:ext uri="{FF2B5EF4-FFF2-40B4-BE49-F238E27FC236}"/>
            </a:extLst>
          </p:cNvPr>
          <p:cNvSpPr/>
          <p:nvPr/>
        </p:nvSpPr>
        <p:spPr>
          <a:xfrm>
            <a:off x="755530" y="3060636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/>
              <a:t>3</a:t>
            </a:r>
            <a:endParaRPr lang="ko-KR" altLang="en-US" sz="1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91498" y="4515282"/>
            <a:ext cx="25353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panose="020B0604020202020204" pitchFamily="34" charset="0"/>
              </a:rPr>
              <a:t>устройство уличного освещения </a:t>
            </a:r>
          </a:p>
        </p:txBody>
      </p:sp>
      <p:sp>
        <p:nvSpPr>
          <p:cNvPr id="56" name="Oval 6">
            <a:extLst>
              <a:ext uri="{FF2B5EF4-FFF2-40B4-BE49-F238E27FC236}"/>
            </a:extLst>
          </p:cNvPr>
          <p:cNvSpPr/>
          <p:nvPr/>
        </p:nvSpPr>
        <p:spPr>
          <a:xfrm>
            <a:off x="769728" y="4475720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4</a:t>
            </a:r>
            <a:endParaRPr lang="ko-KR" altLang="en-US" sz="12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648" y="4538838"/>
            <a:ext cx="551855" cy="554248"/>
          </a:xfrm>
          <a:prstGeom prst="rect">
            <a:avLst/>
          </a:prstGeom>
        </p:spPr>
      </p:pic>
      <p:sp>
        <p:nvSpPr>
          <p:cNvPr id="57" name="Oval 6">
            <a:extLst>
              <a:ext uri="{FF2B5EF4-FFF2-40B4-BE49-F238E27FC236}"/>
            </a:extLst>
          </p:cNvPr>
          <p:cNvSpPr/>
          <p:nvPr/>
        </p:nvSpPr>
        <p:spPr>
          <a:xfrm>
            <a:off x="730115" y="5436272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5</a:t>
            </a:r>
            <a:endParaRPr lang="ko-KR" altLang="en-US" sz="1200" b="1" dirty="0"/>
          </a:p>
        </p:txBody>
      </p:sp>
      <p:sp>
        <p:nvSpPr>
          <p:cNvPr id="58" name="Oval 6">
            <a:extLst>
              <a:ext uri="{FF2B5EF4-FFF2-40B4-BE49-F238E27FC236}"/>
            </a:extLst>
          </p:cNvPr>
          <p:cNvSpPr/>
          <p:nvPr/>
        </p:nvSpPr>
        <p:spPr>
          <a:xfrm>
            <a:off x="6203619" y="1626907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6</a:t>
            </a:r>
            <a:endParaRPr lang="ko-KR" altLang="en-US" sz="1200" b="1" dirty="0"/>
          </a:p>
        </p:txBody>
      </p:sp>
      <p:sp>
        <p:nvSpPr>
          <p:cNvPr id="59" name="Oval 6">
            <a:extLst>
              <a:ext uri="{FF2B5EF4-FFF2-40B4-BE49-F238E27FC236}"/>
            </a:extLst>
          </p:cNvPr>
          <p:cNvSpPr/>
          <p:nvPr/>
        </p:nvSpPr>
        <p:spPr>
          <a:xfrm>
            <a:off x="6203619" y="2264299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7</a:t>
            </a:r>
            <a:endParaRPr lang="ko-KR" altLang="en-US" sz="1200" b="1" dirty="0"/>
          </a:p>
        </p:txBody>
      </p:sp>
      <p:sp>
        <p:nvSpPr>
          <p:cNvPr id="61" name="Oval 6">
            <a:extLst>
              <a:ext uri="{FF2B5EF4-FFF2-40B4-BE49-F238E27FC236}"/>
            </a:extLst>
          </p:cNvPr>
          <p:cNvSpPr/>
          <p:nvPr/>
        </p:nvSpPr>
        <p:spPr>
          <a:xfrm>
            <a:off x="6193497" y="3014221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8</a:t>
            </a:r>
            <a:endParaRPr lang="ko-KR" altLang="en-US" sz="1200" b="1" dirty="0"/>
          </a:p>
        </p:txBody>
      </p:sp>
      <p:sp>
        <p:nvSpPr>
          <p:cNvPr id="62" name="Oval 6">
            <a:extLst>
              <a:ext uri="{FF2B5EF4-FFF2-40B4-BE49-F238E27FC236}"/>
            </a:extLst>
          </p:cNvPr>
          <p:cNvSpPr/>
          <p:nvPr/>
        </p:nvSpPr>
        <p:spPr>
          <a:xfrm>
            <a:off x="6289682" y="4432309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9</a:t>
            </a:r>
            <a:endParaRPr lang="ko-KR" altLang="en-US" sz="1200" b="1" dirty="0"/>
          </a:p>
        </p:txBody>
      </p:sp>
      <p:sp>
        <p:nvSpPr>
          <p:cNvPr id="63" name="Oval 6">
            <a:extLst>
              <a:ext uri="{FF2B5EF4-FFF2-40B4-BE49-F238E27FC236}"/>
            </a:extLst>
          </p:cNvPr>
          <p:cNvSpPr/>
          <p:nvPr/>
        </p:nvSpPr>
        <p:spPr>
          <a:xfrm>
            <a:off x="6248806" y="5492008"/>
            <a:ext cx="460493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050" b="1" dirty="0" smtClean="0"/>
              <a:t>10</a:t>
            </a:r>
            <a:endParaRPr lang="ko-KR" altLang="en-US" sz="1050" b="1" dirty="0"/>
          </a:p>
        </p:txBody>
      </p:sp>
      <p:pic>
        <p:nvPicPr>
          <p:cNvPr id="65" name="Picture 3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16536" y="4407172"/>
            <a:ext cx="732005" cy="5110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8317719" y="1914162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69" name="Text Box 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730115" y="896301"/>
            <a:ext cx="4412847" cy="405358"/>
          </a:xfrm>
          <a:prstGeom prst="rect">
            <a:avLst/>
          </a:prstGeom>
          <a:solidFill>
            <a:srgbClr val="003399">
              <a:alpha val="4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accent2"/>
              </a:buClr>
              <a:defRPr/>
            </a:pPr>
            <a:r>
              <a:rPr lang="ru-RU" altLang="ru-RU" sz="1600" b="1" dirty="0" smtClean="0">
                <a:solidFill>
                  <a:schemeClr val="bg1"/>
                </a:solidFill>
              </a:rPr>
              <a:t>Приоритетные направления проектов</a:t>
            </a:r>
            <a:endParaRPr lang="ru-RU" altLang="ru-RU" sz="1200" b="1" dirty="0">
              <a:solidFill>
                <a:schemeClr val="bg1"/>
              </a:solidFill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1141405" y="3675437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6509096" y="2622496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8424606" y="5041298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11075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936163" y="6243108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/>
              <a:t>4</a:t>
            </a:r>
            <a:endParaRPr lang="ru-RU" altLang="ru-RU" sz="1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459846" y="1426557"/>
          <a:ext cx="11165944" cy="375338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748505"/>
                <a:gridCol w="10417439"/>
              </a:tblGrid>
              <a:tr h="637654">
                <a:tc>
                  <a:txBody>
                    <a:bodyPr/>
                    <a:lstStyle>
                      <a:lvl1pPr marL="107950" indent="-88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07950" marR="0" lvl="0" indent="-88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быстрореализуемый проект в течение 1 года, в котором предоставляется субсидия </a:t>
                      </a:r>
                      <a:r>
                        <a:rPr lang="ru-RU" altLang="ru-RU" sz="1600" b="1" kern="1200" dirty="0" smtClean="0">
                          <a:solidFill>
                            <a:srgbClr val="0044CC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(до 30 декабря)</a:t>
                      </a:r>
                      <a:r>
                        <a:rPr lang="ru-RU" altLang="ru-RU" sz="1600" b="1" kern="1200" dirty="0" smtClean="0">
                          <a:solidFill>
                            <a:srgbClr val="0044CC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3481" marR="33481" marT="0" marB="0" anchor="ctr" horzOverflow="overflow"/>
                </a:tc>
              </a:tr>
              <a:tr h="490728">
                <a:tc>
                  <a:txBody>
                    <a:bodyPr/>
                    <a:lstStyle>
                      <a:lvl1pPr marL="17463"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463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реализация проекта на объектах, земельных участках, находящихся: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  собственности </a:t>
                      </a:r>
                      <a:r>
                        <a:rPr lang="ru-RU" altLang="ru-RU" sz="1800" b="1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(пользовании) </a:t>
                      </a:r>
                      <a:r>
                        <a:rPr lang="ru-RU" alt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муниципального образования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lang="ru-RU" sz="1800" b="1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либо при вхождении земельного участка, на котором планируется создание нового имущества,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ru-RU" sz="1800" b="1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в состав общего имущества многоквартирного дома </a:t>
                      </a:r>
                      <a:endParaRPr lang="ru-RU" altLang="ru-RU" sz="1800" b="1" strike="no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3481" marR="33481" marT="0" marB="0" anchor="ctr" horzOverflow="overflow"/>
                </a:tc>
              </a:tr>
              <a:tr h="408663">
                <a:tc>
                  <a:txBody>
                    <a:bodyPr/>
                    <a:lstStyle>
                      <a:lvl1pPr marL="17463"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463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соответствие проекта приоритетным направлениям и полномочиям МО</a:t>
                      </a:r>
                    </a:p>
                  </a:txBody>
                  <a:tcPr marL="33481" marR="33481" marT="0" marB="0" anchor="ctr" horzOverflow="overflow"/>
                </a:tc>
              </a:tr>
              <a:tr h="388904">
                <a:tc>
                  <a:txBody>
                    <a:bodyPr/>
                    <a:lstStyle>
                      <a:lvl1pPr marL="17463"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463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отсутствие мероприятий по строительству, реконструкции и капитальному ремонту</a:t>
                      </a:r>
                    </a:p>
                  </a:txBody>
                  <a:tcPr marL="33481" marR="33481" marT="0" marB="0" anchor="ctr" horzOverflow="overflow"/>
                </a:tc>
              </a:tr>
              <a:tr h="403190">
                <a:tc>
                  <a:txBody>
                    <a:bodyPr/>
                    <a:lstStyle>
                      <a:lvl1pPr marL="17463"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463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финансирование проекта не предусмотрено в государственных программах</a:t>
                      </a:r>
                    </a:p>
                  </a:txBody>
                  <a:tcPr marL="33481" marR="33481" marT="0" marB="0" anchor="ctr" horzOverflow="overflow"/>
                </a:tc>
              </a:tr>
              <a:tr h="500704">
                <a:tc>
                  <a:txBody>
                    <a:bodyPr/>
                    <a:lstStyle>
                      <a:lvl1pPr marL="17463" indent="44926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463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3481" marR="33481" marT="0" marB="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оформление проекта по установленной форме</a:t>
                      </a:r>
                    </a:p>
                  </a:txBody>
                  <a:tcPr marL="33481" marR="33481" marT="0" marB="0" anchor="ctr" horzOverflow="overflow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sp>
        <p:nvSpPr>
          <p:cNvPr id="19" name="Text Box 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459846" y="892175"/>
            <a:ext cx="3522662" cy="311150"/>
          </a:xfrm>
          <a:prstGeom prst="rect">
            <a:avLst/>
          </a:prstGeom>
          <a:solidFill>
            <a:srgbClr val="003399">
              <a:alpha val="4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accent2"/>
              </a:buClr>
              <a:defRPr/>
            </a:pPr>
            <a:r>
              <a:rPr lang="ru-RU" altLang="ru-RU" sz="1600" b="1" dirty="0" smtClean="0">
                <a:solidFill>
                  <a:schemeClr val="bg1"/>
                </a:solidFill>
              </a:rPr>
              <a:t>Основные требования в проекту</a:t>
            </a:r>
            <a:endParaRPr lang="ru-RU" altLang="ru-RU" sz="1200" b="1" dirty="0">
              <a:solidFill>
                <a:schemeClr val="bg1"/>
              </a:solidFill>
            </a:endParaRPr>
          </a:p>
        </p:txBody>
      </p:sp>
      <p:sp>
        <p:nvSpPr>
          <p:cNvPr id="23" name="Freeform 45"/>
          <p:cNvSpPr>
            <a:spLocks noEditPoints="1"/>
          </p:cNvSpPr>
          <p:nvPr/>
        </p:nvSpPr>
        <p:spPr bwMode="auto">
          <a:xfrm>
            <a:off x="747349" y="1667744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Freeform 45"/>
          <p:cNvSpPr>
            <a:spLocks noEditPoints="1"/>
          </p:cNvSpPr>
          <p:nvPr/>
        </p:nvSpPr>
        <p:spPr bwMode="auto">
          <a:xfrm>
            <a:off x="747349" y="2062269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Freeform 45"/>
          <p:cNvSpPr>
            <a:spLocks noEditPoints="1"/>
          </p:cNvSpPr>
          <p:nvPr/>
        </p:nvSpPr>
        <p:spPr bwMode="auto">
          <a:xfrm>
            <a:off x="747349" y="3527002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Freeform 45"/>
          <p:cNvSpPr>
            <a:spLocks noEditPoints="1"/>
          </p:cNvSpPr>
          <p:nvPr/>
        </p:nvSpPr>
        <p:spPr bwMode="auto">
          <a:xfrm>
            <a:off x="747349" y="3933402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Freeform 45"/>
          <p:cNvSpPr>
            <a:spLocks noEditPoints="1"/>
          </p:cNvSpPr>
          <p:nvPr/>
        </p:nvSpPr>
        <p:spPr bwMode="auto">
          <a:xfrm>
            <a:off x="747349" y="4350528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9" name="Freeform 45"/>
          <p:cNvSpPr>
            <a:spLocks noEditPoints="1"/>
          </p:cNvSpPr>
          <p:nvPr/>
        </p:nvSpPr>
        <p:spPr bwMode="auto">
          <a:xfrm>
            <a:off x="747349" y="4767654"/>
            <a:ext cx="360000" cy="28264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rgbClr val="0476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8025684" y="2445647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704884" y="3179026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6057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1"/>
          <p:cNvSpPr txBox="1">
            <a:spLocks noGrp="1"/>
          </p:cNvSpPr>
          <p:nvPr/>
        </p:nvSpPr>
        <p:spPr bwMode="auto">
          <a:xfrm>
            <a:off x="10049904" y="634462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3" tIns="46292" rIns="92583" bIns="46292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</a:rPr>
              <a:t>5</a:t>
            </a:r>
            <a:endParaRPr lang="ru-RU" altLang="ru-RU" sz="1400" dirty="0">
              <a:solidFill>
                <a:srgbClr val="0000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2662" y="652182"/>
            <a:ext cx="9799109" cy="46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583" tIns="46292" rIns="92583" bIns="46292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 b="1" dirty="0">
                <a:solidFill>
                  <a:srgbClr val="0070C0"/>
                </a:solidFill>
                <a:latin typeface="Montserrat" panose="00000500000000000000" pitchFamily="2" charset="-52"/>
              </a:rPr>
              <a:t>КОНКУРСНЫЙ ОТБОР ПРОЕКТОВ НА МУНИЦИПАЛЬНОМ ЭТАПЕ</a:t>
            </a:r>
          </a:p>
        </p:txBody>
      </p:sp>
      <p:sp>
        <p:nvSpPr>
          <p:cNvPr id="19" name="Text Box 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0061" y="1146360"/>
            <a:ext cx="4899025" cy="311150"/>
          </a:xfrm>
          <a:prstGeom prst="rect">
            <a:avLst/>
          </a:prstGeom>
          <a:solidFill>
            <a:srgbClr val="003399">
              <a:alpha val="4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accent2"/>
              </a:buClr>
              <a:defRPr/>
            </a:pPr>
            <a:r>
              <a:rPr lang="ru-RU" altLang="ru-RU" sz="1600" b="1" dirty="0">
                <a:solidFill>
                  <a:schemeClr val="bg1"/>
                </a:solidFill>
              </a:rPr>
              <a:t>Пакет документов инициаторов проектов</a:t>
            </a:r>
            <a:endParaRPr lang="ru-RU" altLang="ru-RU" sz="1200" b="1" dirty="0">
              <a:solidFill>
                <a:schemeClr val="bg1"/>
              </a:solidFill>
            </a:endParaRPr>
          </a:p>
        </p:txBody>
      </p:sp>
      <p:sp>
        <p:nvSpPr>
          <p:cNvPr id="11280" name="Rectangle 3"/>
          <p:cNvSpPr>
            <a:spLocks noChangeArrowheads="1"/>
          </p:cNvSpPr>
          <p:nvPr/>
        </p:nvSpPr>
        <p:spPr bwMode="auto">
          <a:xfrm>
            <a:off x="651908" y="6163904"/>
            <a:ext cx="11207391" cy="52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* </a:t>
            </a:r>
            <a:r>
              <a:rPr lang="ru-RU" altLang="ru-RU" sz="1300" b="1" dirty="0"/>
              <a:t>заявки </a:t>
            </a:r>
            <a:r>
              <a:rPr lang="ru-RU" altLang="ru-RU" sz="1300" b="1" dirty="0" smtClean="0"/>
              <a:t>инициаторов проектов должны </a:t>
            </a:r>
            <a:r>
              <a:rPr lang="ru-RU" altLang="ru-RU" sz="1300" b="1" dirty="0"/>
              <a:t>быть зарегистрированы администрациями  муниципальных районов (городских округов) </a:t>
            </a:r>
            <a:r>
              <a:rPr lang="ru-RU" altLang="ru-RU" sz="1300" b="1" dirty="0" smtClean="0"/>
              <a:t/>
            </a:r>
            <a:br>
              <a:rPr lang="ru-RU" altLang="ru-RU" sz="1300" b="1" dirty="0" smtClean="0"/>
            </a:br>
            <a:r>
              <a:rPr lang="ru-RU" altLang="ru-RU" sz="1300" b="1" u="sng" dirty="0" smtClean="0"/>
              <a:t>в </a:t>
            </a:r>
            <a:r>
              <a:rPr lang="ru-RU" altLang="ru-RU" sz="1300" b="1" u="sng" dirty="0"/>
              <a:t>день их поступления с указанием даты и времени</a:t>
            </a:r>
            <a:endParaRPr lang="ru-RU" altLang="ru-RU" sz="1300" b="1" dirty="0"/>
          </a:p>
        </p:txBody>
      </p:sp>
      <p:sp>
        <p:nvSpPr>
          <p:cNvPr id="11281" name="WordArt 15"/>
          <p:cNvSpPr>
            <a:spLocks noChangeArrowheads="1" noChangeShapeType="1" noTextEdit="1"/>
          </p:cNvSpPr>
          <p:nvPr/>
        </p:nvSpPr>
        <p:spPr bwMode="auto">
          <a:xfrm>
            <a:off x="420259" y="6164652"/>
            <a:ext cx="144462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effectLst>
                  <a:prstShdw prst="shdw17" dist="17961" dir="13500000">
                    <a:srgbClr val="990000"/>
                  </a:prstShdw>
                </a:effectLst>
                <a:cs typeface="Arial" panose="020B0604020202020204" pitchFamily="34" charset="0"/>
              </a:rPr>
              <a:t>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10631343" y="3149898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0001771" y="5773664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755875" y="3609036"/>
            <a:ext cx="10970736" cy="9225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926396" y="4884467"/>
            <a:ext cx="11038978" cy="6476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738571" y="2438115"/>
            <a:ext cx="10545399" cy="2775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6">
            <a:extLst>
              <a:ext uri="{FF2B5EF4-FFF2-40B4-BE49-F238E27FC236}"/>
            </a:extLst>
          </p:cNvPr>
          <p:cNvSpPr/>
          <p:nvPr/>
        </p:nvSpPr>
        <p:spPr>
          <a:xfrm>
            <a:off x="276691" y="1569279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/>
              <a:t>1</a:t>
            </a:r>
            <a:endParaRPr lang="ko-KR" altLang="en-US" sz="1200" b="1" dirty="0"/>
          </a:p>
        </p:txBody>
      </p:sp>
      <p:sp>
        <p:nvSpPr>
          <p:cNvPr id="47" name="Oval 6">
            <a:extLst>
              <a:ext uri="{FF2B5EF4-FFF2-40B4-BE49-F238E27FC236}"/>
            </a:extLst>
          </p:cNvPr>
          <p:cNvSpPr/>
          <p:nvPr/>
        </p:nvSpPr>
        <p:spPr>
          <a:xfrm>
            <a:off x="225131" y="2536899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2</a:t>
            </a:r>
            <a:endParaRPr lang="ko-KR" altLang="en-US" sz="1200" b="1" dirty="0"/>
          </a:p>
        </p:txBody>
      </p:sp>
      <p:sp>
        <p:nvSpPr>
          <p:cNvPr id="48" name="Oval 6">
            <a:extLst>
              <a:ext uri="{FF2B5EF4-FFF2-40B4-BE49-F238E27FC236}"/>
            </a:extLst>
          </p:cNvPr>
          <p:cNvSpPr/>
          <p:nvPr/>
        </p:nvSpPr>
        <p:spPr>
          <a:xfrm>
            <a:off x="290061" y="3762490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/>
              <a:t>3</a:t>
            </a:r>
            <a:endParaRPr lang="ko-KR" altLang="en-US" sz="1200" b="1" dirty="0"/>
          </a:p>
        </p:txBody>
      </p:sp>
      <p:sp>
        <p:nvSpPr>
          <p:cNvPr id="50" name="Oval 6">
            <a:extLst>
              <a:ext uri="{FF2B5EF4-FFF2-40B4-BE49-F238E27FC236}"/>
            </a:extLst>
          </p:cNvPr>
          <p:cNvSpPr/>
          <p:nvPr/>
        </p:nvSpPr>
        <p:spPr>
          <a:xfrm>
            <a:off x="290061" y="5049659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4</a:t>
            </a:r>
            <a:endParaRPr lang="ko-KR" altLang="en-US" sz="1200" b="1" dirty="0"/>
          </a:p>
        </p:txBody>
      </p:sp>
      <p:sp>
        <p:nvSpPr>
          <p:cNvPr id="53" name="Oval 6">
            <a:extLst>
              <a:ext uri="{FF2B5EF4-FFF2-40B4-BE49-F238E27FC236}"/>
            </a:extLst>
          </p:cNvPr>
          <p:cNvSpPr/>
          <p:nvPr/>
        </p:nvSpPr>
        <p:spPr>
          <a:xfrm>
            <a:off x="6221864" y="3838912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7</a:t>
            </a:r>
            <a:endParaRPr lang="ko-KR" altLang="en-US" sz="1200" b="1" dirty="0"/>
          </a:p>
        </p:txBody>
      </p:sp>
      <p:sp>
        <p:nvSpPr>
          <p:cNvPr id="54" name="Oval 6">
            <a:extLst>
              <a:ext uri="{FF2B5EF4-FFF2-40B4-BE49-F238E27FC236}"/>
            </a:extLst>
          </p:cNvPr>
          <p:cNvSpPr/>
          <p:nvPr/>
        </p:nvSpPr>
        <p:spPr>
          <a:xfrm>
            <a:off x="6254600" y="5127824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8</a:t>
            </a:r>
            <a:endParaRPr lang="ko-KR" altLang="en-US" sz="1200" b="1" dirty="0"/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8331169" y="4631494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5254361" y="4982733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4410417" y="2775847"/>
            <a:ext cx="922326" cy="27699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</a:rPr>
              <a:t>НОВОЕ!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704607" y="1560135"/>
            <a:ext cx="14313" cy="444822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6139549" y="1362506"/>
            <a:ext cx="30446" cy="46896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87902" y="1484240"/>
            <a:ext cx="4851128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100"/>
              </a:spcAft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заявка на участие в конкурсном отборе (в произвольной форме), подписанная всеми инициаторами проекта*</a:t>
            </a:r>
          </a:p>
          <a:p>
            <a:pPr>
              <a:spcBef>
                <a:spcPct val="0"/>
              </a:spcBef>
              <a:spcAft>
                <a:spcPts val="100"/>
              </a:spcAft>
            </a:pPr>
            <a:endParaRPr lang="ru-RU" alt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6396" y="2538861"/>
            <a:ext cx="4636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инициативный проект, подписанный всеми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инициаторами 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проекта (</a:t>
            </a:r>
            <a:r>
              <a:rPr lang="ru-RU" altLang="ru-R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форма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8739" y="3662497"/>
            <a:ext cx="50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протоколы сходов, собраний, конференций граждан и (или) подписные листы, подтверждающие поддержку инициативного проекта жителями МО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8832" y="4982733"/>
            <a:ext cx="5221486" cy="139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гарантийные письма (</a:t>
            </a:r>
            <a:r>
              <a:rPr lang="ru-RU" altLang="ru-R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установленным </a:t>
            </a:r>
            <a:r>
              <a:rPr lang="ru-RU" altLang="ru-RU" sz="1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формам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содержащие обязательства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 в форме добровольного имущественного и (или)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трудового участия, подписанное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всеми инициаторами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 случае использования этих форм) </a:t>
            </a:r>
          </a:p>
          <a:p>
            <a:pPr algn="just">
              <a:spcBef>
                <a:spcPct val="0"/>
              </a:spcBef>
              <a:spcAft>
                <a:spcPts val="7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6">
            <a:extLst>
              <a:ext uri="{FF2B5EF4-FFF2-40B4-BE49-F238E27FC236}"/>
            </a:extLst>
          </p:cNvPr>
          <p:cNvSpPr/>
          <p:nvPr/>
        </p:nvSpPr>
        <p:spPr>
          <a:xfrm>
            <a:off x="6219971" y="2589627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6</a:t>
            </a:r>
            <a:endParaRPr lang="ko-KR" altLang="en-US" sz="1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78670" y="1315256"/>
            <a:ext cx="5080629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гарантийное письмо (</a:t>
            </a:r>
            <a:r>
              <a:rPr lang="ru-RU" altLang="ru-R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установленной форме)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содержащее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обязательство по перечислению инициативных платежей в местный бюджет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МО,</a:t>
            </a:r>
          </a:p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подписанное </a:t>
            </a:r>
            <a:r>
              <a:rPr lang="ru-RU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всеми инициаторами </a:t>
            </a: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инициативного</a:t>
            </a:r>
          </a:p>
          <a:p>
            <a:pPr>
              <a:spcBef>
                <a:spcPct val="0"/>
              </a:spcBef>
              <a:spcAft>
                <a:spcPts val="70"/>
              </a:spcAft>
            </a:pPr>
            <a:r>
              <a:rPr lang="ru-RU" alt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4" name="Прямоугольник 11263"/>
          <p:cNvSpPr/>
          <p:nvPr/>
        </p:nvSpPr>
        <p:spPr>
          <a:xfrm>
            <a:off x="6750796" y="2491362"/>
            <a:ext cx="51363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общего собрания собственников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помещений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многоквартирном доме о согласии выполнения работ (оказания услуг) по проведению благоустройства, ремонта общего имущества в многоквартирном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</a:t>
            </a: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если планируется реализация такого проекта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6631880" y="1355620"/>
            <a:ext cx="30446" cy="46896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6">
            <a:extLst>
              <a:ext uri="{FF2B5EF4-FFF2-40B4-BE49-F238E27FC236}"/>
            </a:extLst>
          </p:cNvPr>
          <p:cNvSpPr/>
          <p:nvPr/>
        </p:nvSpPr>
        <p:spPr>
          <a:xfrm>
            <a:off x="6251561" y="1430822"/>
            <a:ext cx="360040" cy="232395"/>
          </a:xfrm>
          <a:prstGeom prst="ellipse">
            <a:avLst/>
          </a:prstGeom>
          <a:solidFill>
            <a:srgbClr val="0099FF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ko-KR" sz="1200" b="1" dirty="0" smtClean="0"/>
              <a:t>5</a:t>
            </a:r>
            <a:endParaRPr lang="ko-KR" altLang="en-US" sz="1200" b="1" dirty="0"/>
          </a:p>
        </p:txBody>
      </p:sp>
      <p:sp>
        <p:nvSpPr>
          <p:cNvPr id="11270" name="Прямоугольник 11269"/>
          <p:cNvSpPr/>
          <p:nvPr/>
        </p:nvSpPr>
        <p:spPr>
          <a:xfrm>
            <a:off x="6740258" y="3706171"/>
            <a:ext cx="609600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"/>
              </a:spcAft>
            </a:pP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протоколы общего собрания собственников помещений 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"/>
              </a:spcAft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многоквартирном доме о принятии создаваемого в 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"/>
              </a:spcAft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результате проекта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имущества в состав общего имущества 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"/>
              </a:spcAft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многоквартирного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(если планируется реализация </a:t>
            </a:r>
            <a:endParaRPr lang="ru-RU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"/>
              </a:spcAft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такого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проекта)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2" name="Прямоугольник 11271"/>
          <p:cNvSpPr/>
          <p:nvPr/>
        </p:nvSpPr>
        <p:spPr>
          <a:xfrm>
            <a:off x="6622201" y="4868694"/>
            <a:ext cx="52224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выписку из ЕГРН, подтверждающую, что земельный участок 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многоквартирным домом, составляющий дворовую </a:t>
            </a:r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территорию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находится полностью и (или) частично в частной собственности, поставлен на кадастровый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</a:t>
            </a:r>
          </a:p>
          <a:p>
            <a:pPr>
              <a:buNone/>
            </a:pP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 реализации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проекта на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участке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13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71060" y="6407152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/>
              <a:t>6</a:t>
            </a:r>
            <a:endParaRPr lang="ru-RU" alt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3627"/>
              </p:ext>
            </p:extLst>
          </p:nvPr>
        </p:nvGraphicFramePr>
        <p:xfrm>
          <a:off x="262468" y="1087893"/>
          <a:ext cx="11438466" cy="562384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7949"/>
                <a:gridCol w="7188984"/>
                <a:gridCol w="1464732"/>
                <a:gridCol w="2336801"/>
              </a:tblGrid>
              <a:tr h="243953">
                <a:tc rowSpan="7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ЭТАП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vert="vert27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организационно-подготовительный</a:t>
                      </a:r>
                      <a:endParaRPr lang="ru-RU" sz="12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 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016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размещение министерством объявления о проведении конкурсного отбора проектов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25 июля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проблем и идей их решения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июль-сентябрь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инициативных групп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проектов, определение источников их финансирования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одобрение проектов на собраниях, конференциях граждан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пакета документов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инициаторами проектов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pectral Medium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031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ЭТАП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vert="vert27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159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муниципальный отбор проектов</a:t>
                      </a: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0956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pectral Medium"/>
                      </a:endParaRPr>
                    </a:p>
                  </a:txBody>
                  <a:tcPr marL="33396" marR="33396" marT="0" marB="0" vert="vert27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инициаторами проектов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документов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администрации муниципальных районов (городских округов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 сентября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конкурсных</a:t>
                      </a:r>
                      <a:r>
                        <a:rPr lang="ru-RU" sz="1100" spc="-15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процедур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(максимальный отбор 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проектов: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Иркутске –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проектов, </a:t>
                      </a:r>
                      <a:r>
                        <a:rPr lang="ru-RU" sz="1100" b="1" u="sng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г. Братске, Ангарском городском округе, Иркутском районе, муниципальных округах – по 20 проектов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других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муниципальных образованиях 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проектов) </a:t>
                      </a:r>
                      <a:endParaRPr lang="ru-RU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октября</a:t>
                      </a:r>
                      <a:endParaRPr lang="ru-RU" sz="11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37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ЭТАП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vert="vert27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региональный отбор проектов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52114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pectral Medium"/>
                      </a:endParaRPr>
                    </a:p>
                  </a:txBody>
                  <a:tcPr marL="33396" marR="33396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 документов по отобранным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проектам в министерство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октября</a:t>
                      </a:r>
                      <a:endParaRPr lang="ru-RU" sz="11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indent="-45720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процедуры отбора проектов 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ноября</a:t>
                      </a:r>
                      <a:endParaRPr lang="ru-RU" sz="1100" b="1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принятие правовых актов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итогах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отбора проектов и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распределении субсидий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227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ЭТАП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vert="vert27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1590" algn="ctr" defTabSz="914400" rtl="0" eaLnBrk="1" fontAlgn="auto" latinLnBrk="0" hangingPunct="1">
                        <a:lnSpc>
                          <a:spcPts val="16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финансирование проектов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5096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pectral Medium"/>
                      </a:endParaRPr>
                    </a:p>
                  </a:txBody>
                  <a:tcPr marL="33396" marR="33396" marT="0" marB="0" vert="vert270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 документов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министерство для предоставления субсидий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 января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соглашений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предоставлении субсидий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февраля</a:t>
                      </a:r>
                      <a:r>
                        <a:rPr lang="ru-RU" sz="11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открытие финансирования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u="sng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 и м а н и е ! ! !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n>
                            <a:solidFill>
                              <a:srgbClr val="3399FF"/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согласно кассового</a:t>
                      </a:r>
                      <a:r>
                        <a:rPr lang="ru-RU" sz="1100" baseline="0" dirty="0" smtClean="0">
                          <a:ln>
                            <a:solidFill>
                              <a:srgbClr val="3399FF"/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прогноза</a:t>
                      </a:r>
                    </a:p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n>
                            <a:solidFill>
                              <a:srgbClr val="3399FF"/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основании заявок МО</a:t>
                      </a:r>
                      <a:endParaRPr lang="ru-RU" sz="1100" dirty="0">
                        <a:ln>
                          <a:solidFill>
                            <a:srgbClr val="3399FF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244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ЭТАП </a:t>
                      </a:r>
                      <a:r>
                        <a:rPr lang="ru-RU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vert="vert27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1590" algn="ctr" defTabSz="914400" rtl="0" eaLnBrk="1" fontAlgn="auto" latinLnBrk="0" hangingPunct="1">
                        <a:lnSpc>
                          <a:spcPts val="16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проектов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58078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pectral Medium"/>
                      </a:endParaRPr>
                    </a:p>
                  </a:txBody>
                  <a:tcPr marL="33396" marR="33396" marT="0" marB="0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проектов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МО, контроль инициаторами проектов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сроками и качеством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выполнения</a:t>
                      </a:r>
                      <a:r>
                        <a:rPr lang="ru-RU" sz="1100" spc="-15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–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завершение реализации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проектов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30 декабря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457200"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</a:t>
                      </a:r>
                      <a:r>
                        <a:rPr lang="ru-RU" sz="1100" spc="-15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 в </a:t>
                      </a:r>
                      <a:r>
                        <a:rPr lang="ru-RU" sz="11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отчетов о реализации проектов</a:t>
                      </a:r>
                      <a:endParaRPr lang="ru-RU" sz="1100" spc="-15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 февраля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 г.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396" marR="33396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7566"/>
            <a:ext cx="12192000" cy="651377"/>
          </a:xfrm>
          <a:prstGeom prst="rect">
            <a:avLst/>
          </a:prstGeom>
          <a:solidFill>
            <a:srgbClr val="00549A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100" b="1" i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ru-RU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«Инициативные проекты»</a:t>
            </a:r>
            <a:r>
              <a:rPr lang="en-US" sz="3200" i="0" spc="-40" dirty="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 </a:t>
            </a:r>
            <a:endParaRPr lang="ru-RU" sz="3200" i="0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  <p:sp>
        <p:nvSpPr>
          <p:cNvPr id="10" name="Text Box 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75178" y="668943"/>
            <a:ext cx="5018087" cy="311150"/>
          </a:xfrm>
          <a:prstGeom prst="rect">
            <a:avLst/>
          </a:prstGeom>
          <a:solidFill>
            <a:srgbClr val="003399">
              <a:alpha val="4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</a:rPr>
              <a:t>Основные ЭТАПЫ РЕАЛИЗАЦИИ ПРОЕКТОВ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134601" y="1407000"/>
            <a:ext cx="720000" cy="1440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НОВОЕ</a:t>
            </a:r>
            <a:r>
              <a:rPr lang="ru-RU" altLang="ru-RU" sz="12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134601" y="2805551"/>
            <a:ext cx="720000" cy="1440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НОВОЕ</a:t>
            </a:r>
            <a:r>
              <a:rPr lang="ru-RU" altLang="ru-RU" sz="12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0134601" y="3843918"/>
            <a:ext cx="720000" cy="1440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НОВОЕ</a:t>
            </a:r>
            <a:r>
              <a:rPr lang="ru-RU" altLang="ru-RU" sz="12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134601" y="3207800"/>
            <a:ext cx="720000" cy="1440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НОВОЕ</a:t>
            </a:r>
            <a:r>
              <a:rPr lang="ru-RU" altLang="ru-RU" sz="12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0134601" y="4091803"/>
            <a:ext cx="720000" cy="1440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ru-RU" altLang="ru-RU" sz="1000" b="1" dirty="0">
                <a:solidFill>
                  <a:srgbClr val="FF0000"/>
                </a:solidFill>
              </a:rPr>
              <a:t>НОВОЕ</a:t>
            </a:r>
            <a:r>
              <a:rPr lang="ru-RU" altLang="ru-RU" sz="12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771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53371"/>
            <a:ext cx="12191999" cy="33845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dirty="0">
                <a:solidFill>
                  <a:srgbClr val="0044CC"/>
                </a:solidFill>
                <a:latin typeface="+mn-lt"/>
                <a:ea typeface="+mn-ea"/>
                <a:cs typeface="+mn-cs"/>
              </a:rPr>
              <a:t>БЛАГОДАРЮ ЗА ВНИМАНИЕ!</a:t>
            </a:r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215635" y="4010274"/>
            <a:ext cx="11976365" cy="25286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Char char="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400" dirty="0">
              <a:solidFill>
                <a:srgbClr val="0044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62050"/>
            <a:ext cx="12192000" cy="5695951"/>
          </a:xfrm>
          <a:prstGeom prst="rect">
            <a:avLst/>
          </a:prstGeom>
          <a:solidFill>
            <a:srgbClr val="0056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63834" y="3421642"/>
            <a:ext cx="6478528" cy="7200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pc="-40" smtClean="0">
                <a:solidFill>
                  <a:schemeClr val="bg1"/>
                </a:solidFill>
                <a:latin typeface="Roboto" panose="02000000000000000000" pitchFamily="2" charset="0"/>
                <a:cs typeface="Calibri"/>
              </a:rPr>
              <a:t>Спасибо за внимание!</a:t>
            </a:r>
            <a:endParaRPr lang="ru-RU" sz="4000" b="1" spc="-40" dirty="0">
              <a:solidFill>
                <a:schemeClr val="bg1"/>
              </a:solidFill>
              <a:latin typeface="Roboto" panose="02000000000000000000" pitchFamily="2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30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670F0A78E7BD449BED22CDB60EA6C2" ma:contentTypeVersion="2" ma:contentTypeDescription="Создание документа." ma:contentTypeScope="" ma:versionID="47d48efe3c5dcfed05649e2adfb503e3">
  <xsd:schema xmlns:xsd="http://www.w3.org/2001/XMLSchema" xmlns:xs="http://www.w3.org/2001/XMLSchema" xmlns:p="http://schemas.microsoft.com/office/2006/metadata/properties" xmlns:ns2="0610b265-b51e-4be1-ae61-790323ddb9f7" targetNamespace="http://schemas.microsoft.com/office/2006/metadata/properties" ma:root="true" ma:fieldsID="afb2245a8354bbbac4b0f4d042c99280" ns2:_="">
    <xsd:import namespace="0610b265-b51e-4be1-ae61-790323ddb9f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10b265-b51e-4be1-ae61-790323ddb9f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B8330AD5-CCAB-44F6-86CB-BEC97DAB89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10b265-b51e-4be1-ae61-790323ddb9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781C44-0447-4208-A2F8-FE58AFE25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2FB23-D0FB-4C11-891C-491575DE0B5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610b265-b51e-4be1-ae61-790323ddb9f7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73D54DB-D5B3-4FD7-B2C1-7A2D24756EB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9714</TotalTime>
  <Words>1188</Words>
  <Application>Microsoft Office PowerPoint</Application>
  <PresentationFormat>Широкоэкранный</PresentationFormat>
  <Paragraphs>204</Paragraphs>
  <Slides>8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Montserrat</vt:lpstr>
      <vt:lpstr>Roboto</vt:lpstr>
      <vt:lpstr>Spectral Medium</vt:lpstr>
      <vt:lpstr>Times New Roman</vt:lpstr>
      <vt:lpstr>Wingdings</vt:lpstr>
      <vt:lpstr>Wingdings 2</vt:lpstr>
      <vt:lpstr>HDOfficeLightV0</vt:lpstr>
      <vt:lpstr>Лист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Сергеевна Спиридонова</dc:creator>
  <cp:lastModifiedBy>Ольга Александровна Белявская</cp:lastModifiedBy>
  <cp:revision>695</cp:revision>
  <cp:lastPrinted>2023-04-25T07:06:50Z</cp:lastPrinted>
  <dcterms:created xsi:type="dcterms:W3CDTF">2020-08-19T07:42:31Z</dcterms:created>
  <dcterms:modified xsi:type="dcterms:W3CDTF">2023-07-14T07:43:03Z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0x010100B0670F0A78E7BD449BED22CDB60EA6C2</vt:lpwstr>
  </property>
</Properties>
</file>