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4" r:id="rId2"/>
  </p:sldMasterIdLst>
  <p:sldIdLst>
    <p:sldId id="256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E8C3"/>
    <a:srgbClr val="FEBEE0"/>
    <a:srgbClr val="FF33CC"/>
    <a:srgbClr val="F8A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1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openxmlformats.org/officeDocument/2006/relationships/image" Target="../media/image22.jpg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openxmlformats.org/officeDocument/2006/relationships/image" Target="../media/image23.jpg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openxmlformats.org/officeDocument/2006/relationships/image" Target="../media/image24.jpg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openxmlformats.org/officeDocument/2006/relationships/image" Target="../media/image25.jpg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70218401598883E-2"/>
          <c:y val="2.7280503215496334E-2"/>
          <c:w val="0.76330198174769437"/>
          <c:h val="0.729255912676482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'Структура дох'!$B$14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rgbClr val="08E8C3"/>
            </a:solidFill>
          </c:spPr>
          <c:invertIfNegative val="0"/>
          <c:dLbls>
            <c:dLbl>
              <c:idx val="0"/>
              <c:layout>
                <c:manualLayout>
                  <c:x val="1.5607903891689504E-3"/>
                  <c:y val="-4.6617513943041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07903891689504E-3"/>
                  <c:y val="-4.3720253804833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3308756971520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'Структура дох'!$A$15:$A$17</c:f>
              <c:strCache>
                <c:ptCount val="3"/>
                <c:pt idx="0">
                  <c:v>Показатель рождаемости на     1 000 чел.</c:v>
                </c:pt>
                <c:pt idx="1">
                  <c:v>Показатель смертности на                   1 000 чел.</c:v>
                </c:pt>
                <c:pt idx="2">
                  <c:v>Естественная убыль на     1 000  чел.</c:v>
                </c:pt>
              </c:strCache>
            </c:strRef>
          </c:cat>
          <c:val>
            <c:numRef>
              <c:f>'Структура дох'!$B$15:$B$17</c:f>
              <c:numCache>
                <c:formatCode>General</c:formatCode>
                <c:ptCount val="3"/>
                <c:pt idx="0">
                  <c:v>13.6</c:v>
                </c:pt>
                <c:pt idx="1">
                  <c:v>15.8</c:v>
                </c:pt>
                <c:pt idx="2">
                  <c:v>2.2000000000000002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'Структура дох'!$C$14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6823711675068515E-3"/>
                  <c:y val="-2.7970508365824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2632259760129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07903891689504E-3"/>
                  <c:y val="-2.7970508365824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'Структура дох'!$A$15:$A$17</c:f>
              <c:strCache>
                <c:ptCount val="3"/>
                <c:pt idx="0">
                  <c:v>Показатель рождаемости на     1 000 чел.</c:v>
                </c:pt>
                <c:pt idx="1">
                  <c:v>Показатель смертности на                   1 000 чел.</c:v>
                </c:pt>
                <c:pt idx="2">
                  <c:v>Естественная убыль на     1 000  чел.</c:v>
                </c:pt>
              </c:strCache>
            </c:strRef>
          </c:cat>
          <c:val>
            <c:numRef>
              <c:f>'Структура дох'!$C$15:$C$17</c:f>
              <c:numCache>
                <c:formatCode>General</c:formatCode>
                <c:ptCount val="3"/>
                <c:pt idx="0">
                  <c:v>12.7</c:v>
                </c:pt>
                <c:pt idx="1">
                  <c:v>15.5</c:v>
                </c:pt>
                <c:pt idx="2">
                  <c:v>2.8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619776"/>
        <c:axId val="34621312"/>
        <c:axId val="0"/>
      </c:bar3DChart>
      <c:catAx>
        <c:axId val="34619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Baskerville Old Face" pitchFamily="18" charset="0"/>
              </a:defRPr>
            </a:pPr>
            <a:endParaRPr lang="ru-RU"/>
          </a:p>
        </c:txPr>
        <c:crossAx val="34621312"/>
        <c:crosses val="autoZero"/>
        <c:auto val="1"/>
        <c:lblAlgn val="ctr"/>
        <c:lblOffset val="100"/>
        <c:noMultiLvlLbl val="0"/>
      </c:catAx>
      <c:valAx>
        <c:axId val="3462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46197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Baskerville Old Fac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1"/>
    </c:view3D>
    <c:floor>
      <c:thickness val="0"/>
      <c:spPr>
        <a:solidFill>
          <a:srgbClr val="08E8C3">
            <a:alpha val="57000"/>
          </a:srgb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'Расх по разделам'!$A$33</c:f>
              <c:strCache>
                <c:ptCount val="1"/>
                <c:pt idx="0">
                  <c:v>Расходы всего, тыс.руб.</c:v>
                </c:pt>
              </c:strCache>
            </c:strRef>
          </c:tx>
          <c:spPr>
            <a:solidFill>
              <a:srgbClr val="08E8C3"/>
            </a:solidFill>
            <a:scene3d>
              <a:camera prst="orthographicFront"/>
              <a:lightRig rig="threePt" dir="t"/>
            </a:scene3d>
            <a:sp3d prstMaterial="flat">
              <a:bevelT prst="angle"/>
              <a:bevelB w="101600" prst="riblet"/>
            </a:sp3d>
          </c:spPr>
          <c:invertIfNegative val="0"/>
          <c:dLbls>
            <c:dLbl>
              <c:idx val="0"/>
              <c:layout>
                <c:manualLayout>
                  <c:x val="0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074298487252604E-3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222895461757813E-3"/>
                  <c:y val="-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148596974505209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8371801281339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8371801281339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 по разделам'!$B$32:$G$32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'Расх по разделам'!$B$33:$G$33</c:f>
              <c:numCache>
                <c:formatCode>#,##0.00</c:formatCode>
                <c:ptCount val="6"/>
                <c:pt idx="0">
                  <c:v>203846.90000000002</c:v>
                </c:pt>
                <c:pt idx="1">
                  <c:v>490163.30000000005</c:v>
                </c:pt>
                <c:pt idx="2">
                  <c:v>564763</c:v>
                </c:pt>
                <c:pt idx="3">
                  <c:v>160328.70000000001</c:v>
                </c:pt>
                <c:pt idx="4">
                  <c:v>151606.20000000001</c:v>
                </c:pt>
                <c:pt idx="5">
                  <c:v>150269.9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921152"/>
        <c:axId val="22180992"/>
        <c:axId val="0"/>
      </c:bar3DChart>
      <c:catAx>
        <c:axId val="21921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Simplified Arabic" pitchFamily="18" charset="-78"/>
                <a:cs typeface="Simplified Arabic" pitchFamily="18" charset="-78"/>
              </a:defRPr>
            </a:pPr>
            <a:endParaRPr lang="ru-RU"/>
          </a:p>
        </c:txPr>
        <c:crossAx val="22180992"/>
        <c:crosses val="autoZero"/>
        <c:auto val="1"/>
        <c:lblAlgn val="ctr"/>
        <c:lblOffset val="100"/>
        <c:noMultiLvlLbl val="0"/>
      </c:catAx>
      <c:valAx>
        <c:axId val="221809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Simplified Arabic" pitchFamily="18" charset="-78"/>
                <a:cs typeface="Simplified Arabic" pitchFamily="18" charset="-78"/>
              </a:defRPr>
            </a:pPr>
            <a:endParaRPr lang="ru-RU"/>
          </a:p>
        </c:txPr>
        <c:crossAx val="21921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b="1" cap="none" spc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defRPr>
          </a:pPr>
          <a:endParaRPr lang="ru-RU"/>
        </a:p>
      </c:txPr>
    </c:title>
    <c:autoTitleDeleted val="0"/>
    <c:view3D>
      <c:rotX val="50"/>
      <c:rotY val="110"/>
      <c:rAngAx val="1"/>
    </c:view3D>
    <c:floor>
      <c:thickness val="0"/>
      <c:spPr>
        <a:solidFill>
          <a:srgbClr val="0070C0"/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61351706036747"/>
          <c:y val="0.19480351414406533"/>
          <c:w val="0.57301290463692034"/>
          <c:h val="0.669749198016914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'Расх по разделам'!$A$36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dkEdge">
              <a:bevelT w="152400" h="50800" prst="softRound"/>
              <a:bevelB prst="convex"/>
            </a:sp3d>
          </c:spPr>
          <c:invertIfNegative val="0"/>
          <c:dLbls>
            <c:dLbl>
              <c:idx val="0"/>
              <c:layout>
                <c:manualLayout>
                  <c:x val="-1.3100265512467922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48021240997435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580477922442302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680743434910248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 по разделам'!$B$35:$E$35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'Расх по разделам'!$B$36:$E$36</c:f>
              <c:numCache>
                <c:formatCode>#,##0.00</c:formatCode>
                <c:ptCount val="4"/>
                <c:pt idx="0">
                  <c:v>47217.7</c:v>
                </c:pt>
                <c:pt idx="1">
                  <c:v>47303.8</c:v>
                </c:pt>
                <c:pt idx="2">
                  <c:v>46753.4</c:v>
                </c:pt>
                <c:pt idx="3">
                  <c:v>48994.2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38080"/>
        <c:axId val="32661504"/>
        <c:axId val="0"/>
      </c:bar3DChart>
      <c:catAx>
        <c:axId val="32638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661504"/>
        <c:crosses val="autoZero"/>
        <c:auto val="1"/>
        <c:lblAlgn val="ctr"/>
        <c:lblOffset val="100"/>
        <c:noMultiLvlLbl val="0"/>
      </c:catAx>
      <c:valAx>
        <c:axId val="326615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spPr>
          <a:ln>
            <a:noFill/>
          </a:ln>
        </c:spPr>
        <c:crossAx val="32638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60000"/>
      </a:blip>
      <a:srcRect/>
      <a:stretch>
        <a:fillRect/>
      </a:stretch>
    </a:blipFill>
  </c:sp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  <c:spPr>
        <a:solidFill>
          <a:srgbClr val="C000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'Расх по разделам'!$A$38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gradFill flip="none"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path path="rect">
                <a:fillToRect l="100000" t="100000"/>
              </a:path>
              <a:tileRect r="-100000" b="-100000"/>
            </a:gradFill>
          </c:spPr>
          <c:invertIfNegative val="0"/>
          <c:dLbls>
            <c:dLbl>
              <c:idx val="1"/>
              <c:layout>
                <c:manualLayout>
                  <c:x val="-1.2270673669646411E-2"/>
                  <c:y val="-4.5584053764776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353368348232053E-3"/>
                  <c:y val="-1.8233621505910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94735784376244E-2"/>
                  <c:y val="-1.8233621505910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 по разделам'!$B$37:$E$37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'Расх по разделам'!$B$38:$E$38</c:f>
              <c:numCache>
                <c:formatCode>#,##0.00</c:formatCode>
                <c:ptCount val="4"/>
                <c:pt idx="0">
                  <c:v>910</c:v>
                </c:pt>
                <c:pt idx="1">
                  <c:v>1498.5</c:v>
                </c:pt>
                <c:pt idx="2">
                  <c:v>1348</c:v>
                </c:pt>
                <c:pt idx="3">
                  <c:v>1448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980544"/>
        <c:axId val="133982080"/>
        <c:axId val="0"/>
      </c:bar3DChart>
      <c:catAx>
        <c:axId val="133980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982080"/>
        <c:crosses val="autoZero"/>
        <c:auto val="1"/>
        <c:lblAlgn val="ctr"/>
        <c:lblOffset val="100"/>
        <c:noMultiLvlLbl val="0"/>
      </c:catAx>
      <c:valAx>
        <c:axId val="1339820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33980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6000"/>
      </a:blip>
      <a:srcRect/>
      <a:stretch>
        <a:fillRect/>
      </a:stretch>
    </a:blipFill>
  </c:sp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defRPr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'Расх по разделам'!$A$40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  <a:bevelB prst="convex"/>
            </a:sp3d>
          </c:spPr>
          <c:invertIfNegative val="0"/>
          <c:dLbls>
            <c:dLbl>
              <c:idx val="0"/>
              <c:layout>
                <c:manualLayout>
                  <c:x val="0.22083922868933359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815796355107197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05214297474601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611229629655717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 по разделам'!$B$39:$E$39</c:f>
              <c:strCache>
                <c:ptCount val="4"/>
                <c:pt idx="0">
                  <c:v>2016 год (факт)</c:v>
                </c:pt>
                <c:pt idx="1">
                  <c:v>2017 год (план)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'Расх по разделам'!$B$40:$E$40</c:f>
              <c:numCache>
                <c:formatCode>#,##0.00</c:formatCode>
                <c:ptCount val="4"/>
                <c:pt idx="0">
                  <c:v>87188.3</c:v>
                </c:pt>
                <c:pt idx="1">
                  <c:v>39055.9</c:v>
                </c:pt>
                <c:pt idx="2">
                  <c:v>54364.5</c:v>
                </c:pt>
                <c:pt idx="3">
                  <c:v>51829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51464192"/>
        <c:axId val="151462656"/>
        <c:axId val="0"/>
      </c:bar3DChart>
      <c:valAx>
        <c:axId val="151462656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crossAx val="151464192"/>
        <c:crosses val="autoZero"/>
        <c:crossBetween val="between"/>
      </c:valAx>
      <c:catAx>
        <c:axId val="1514641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Cambria" pitchFamily="18" charset="0"/>
              </a:defRPr>
            </a:pPr>
            <a:endParaRPr lang="ru-RU"/>
          </a:p>
        </c:txPr>
        <c:crossAx val="15146265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05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50000"/>
      </a:blip>
      <a:srcRect/>
      <a:stretch>
        <a:fillRect/>
      </a:stretch>
    </a:blipFill>
  </c:sp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>
              <a:ln>
                <a:solidFill>
                  <a:srgbClr val="00B0F0"/>
                </a:solidFill>
              </a:ln>
              <a:solidFill>
                <a:srgbClr val="08E8C3"/>
              </a:solidFill>
            </a:defRPr>
          </a:pPr>
          <a:endParaRPr lang="ru-RU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'Расх по разделам'!$A$42</c:f>
              <c:strCache>
                <c:ptCount val="1"/>
                <c:pt idx="0">
                  <c:v>Жилищно-коммунальное хозяйство (млн.руб.)</c:v>
                </c:pt>
              </c:strCache>
            </c:strRef>
          </c:tx>
          <c:spPr>
            <a:solidFill>
              <a:srgbClr val="08E8C3"/>
            </a:solidFill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95250" h="127000"/>
              <a:bevelB w="139700" h="95250" prst="riblet"/>
            </a:sp3d>
          </c:spPr>
          <c:cat>
            <c:strRef>
              <c:f>'Расх по разделам'!$B$41:$E$41</c:f>
              <c:strCache>
                <c:ptCount val="4"/>
                <c:pt idx="0">
                  <c:v>2016 год (факт)</c:v>
                </c:pt>
                <c:pt idx="1">
                  <c:v>2017 год (план)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'Расх по разделам'!$B$42:$E$42</c:f>
              <c:numCache>
                <c:formatCode>#,##0.00</c:formatCode>
                <c:ptCount val="4"/>
                <c:pt idx="0">
                  <c:v>387035.60000000003</c:v>
                </c:pt>
                <c:pt idx="1">
                  <c:v>68210.899999999994</c:v>
                </c:pt>
                <c:pt idx="2">
                  <c:v>44656.3</c:v>
                </c:pt>
                <c:pt idx="3">
                  <c:v>43471.7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032320"/>
        <c:axId val="167033856"/>
      </c:areaChart>
      <c:catAx>
        <c:axId val="167032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lgerian" pitchFamily="82" charset="0"/>
              </a:defRPr>
            </a:pPr>
            <a:endParaRPr lang="ru-RU"/>
          </a:p>
        </c:txPr>
        <c:crossAx val="167033856"/>
        <c:crosses val="autoZero"/>
        <c:auto val="1"/>
        <c:lblAlgn val="ctr"/>
        <c:lblOffset val="100"/>
        <c:noMultiLvlLbl val="0"/>
      </c:catAx>
      <c:valAx>
        <c:axId val="1670338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lgerian" pitchFamily="82" charset="0"/>
              </a:defRPr>
            </a:pPr>
            <a:endParaRPr lang="ru-RU"/>
          </a:p>
        </c:txPr>
        <c:crossAx val="167032320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spPr>
    <a:blipFill dpi="0" rotWithShape="1">
      <a:blip xmlns:r="http://schemas.openxmlformats.org/officeDocument/2006/relationships" r:embed="rId2">
        <a:alphaModFix amt="37000"/>
      </a:blip>
      <a:srcRect/>
      <a:stretch>
        <a:fillRect/>
      </a:stretch>
    </a:blipFill>
  </c:sp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b="1" cap="none" spc="50">
              <a:ln w="12700" cmpd="sng">
                <a:solidFill>
                  <a:srgbClr val="002060"/>
                </a:solidFill>
                <a:prstDash val="solid"/>
              </a:ln>
              <a:solidFill>
                <a:srgbClr val="FF33C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defRPr>
          </a:pPr>
          <a:endParaRPr lang="ru-RU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'Расх по разделам'!$A$44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2499999999999997"/>
                  <c:y val="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833333333333334"/>
                  <c:y val="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944444444444445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666666666666667"/>
                  <c:y val="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'Расх по разделам'!$B$43:$E$43</c:f>
              <c:strCache>
                <c:ptCount val="4"/>
                <c:pt idx="0">
                  <c:v>2016 год (факт)</c:v>
                </c:pt>
                <c:pt idx="1">
                  <c:v>2017 год (план)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xVal>
          <c:yVal>
            <c:numRef>
              <c:f>'Расх по разделам'!$B$44:$E$44</c:f>
              <c:numCache>
                <c:formatCode>#,##0.00</c:formatCode>
                <c:ptCount val="4"/>
                <c:pt idx="0">
                  <c:v>548</c:v>
                </c:pt>
                <c:pt idx="1">
                  <c:v>728</c:v>
                </c:pt>
                <c:pt idx="2">
                  <c:v>744.9</c:v>
                </c:pt>
                <c:pt idx="3">
                  <c:v>757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67547648"/>
        <c:axId val="167549568"/>
      </c:bubbleChart>
      <c:valAx>
        <c:axId val="167547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2016 год (факт)       2017 год (план)         2018 год     2019 год</a:t>
                </a:r>
              </a:p>
              <a:p>
                <a:pPr>
                  <a:defRPr/>
                </a:pPr>
                <a:endParaRPr lang="ru-RU" dirty="0"/>
              </a:p>
            </c:rich>
          </c:tx>
          <c:layout>
            <c:manualLayout>
              <c:xMode val="edge"/>
              <c:yMode val="edge"/>
              <c:x val="6.3071741032370954E-2"/>
              <c:y val="0.81754629629629627"/>
            </c:manualLayout>
          </c:layout>
          <c:overlay val="0"/>
        </c:title>
        <c:majorTickMark val="none"/>
        <c:minorTickMark val="none"/>
        <c:tickLblPos val="nextTo"/>
        <c:crossAx val="167549568"/>
        <c:crosses val="autoZero"/>
        <c:crossBetween val="midCat"/>
      </c:valAx>
      <c:valAx>
        <c:axId val="1675495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754764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solidFill>
      <a:srgbClr val="FEBEE0"/>
    </a:solidFill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'Расх по разделам'!$A$46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ln w="6350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6200000" scaled="0"/>
                <a:tileRect/>
              </a:gradFill>
            </a:ln>
          </c:spPr>
          <c:marker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xVal>
            <c:strRef>
              <c:f>'Расх по разделам'!$B$45:$E$45</c:f>
              <c:strCache>
                <c:ptCount val="4"/>
                <c:pt idx="0">
                  <c:v>2016 год (факт)</c:v>
                </c:pt>
                <c:pt idx="1">
                  <c:v>2017 год (план)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xVal>
          <c:yVal>
            <c:numRef>
              <c:f>'Расх по разделам'!$B$46:$E$46</c:f>
              <c:numCache>
                <c:formatCode>#,##0.00</c:formatCode>
                <c:ptCount val="4"/>
                <c:pt idx="0">
                  <c:v>41563.4</c:v>
                </c:pt>
                <c:pt idx="1">
                  <c:v>3039.6</c:v>
                </c:pt>
                <c:pt idx="2">
                  <c:v>3242.1</c:v>
                </c:pt>
                <c:pt idx="3">
                  <c:v>3270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692864"/>
        <c:axId val="182661888"/>
      </c:scatterChart>
      <c:valAx>
        <c:axId val="18269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2016 год 2017 год 2018 год 2019 год</a:t>
                </a:r>
              </a:p>
            </c:rich>
          </c:tx>
          <c:layout>
            <c:manualLayout>
              <c:xMode val="edge"/>
              <c:yMode val="edge"/>
              <c:x val="0.15683111929362345"/>
              <c:y val="0.92960629921259841"/>
            </c:manualLayout>
          </c:layout>
          <c:overlay val="0"/>
        </c:title>
        <c:majorTickMark val="none"/>
        <c:minorTickMark val="none"/>
        <c:tickLblPos val="nextTo"/>
        <c:crossAx val="182661888"/>
        <c:crosses val="autoZero"/>
        <c:crossBetween val="midCat"/>
      </c:valAx>
      <c:valAx>
        <c:axId val="18266188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8269286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08E8C3"/>
    </a:solidFill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8743744531933509"/>
          <c:y val="2.7777777777777776E-2"/>
        </c:manualLayout>
      </c:layout>
      <c:overlay val="0"/>
      <c:txPr>
        <a:bodyPr/>
        <a:lstStyle/>
        <a:p>
          <a:pPr>
            <a:defRPr>
              <a:solidFill>
                <a:srgbClr val="FF33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defRPr>
          </a:pPr>
          <a:endParaRPr lang="ru-RU"/>
        </a:p>
      </c:txPr>
    </c:title>
    <c:autoTitleDeleted val="0"/>
    <c:view3D>
      <c:rotX val="-60"/>
      <c:rotY val="140"/>
      <c:depthPercent val="130"/>
      <c:rAngAx val="0"/>
      <c:perspective val="30"/>
    </c:view3D>
    <c:floor>
      <c:thickness val="0"/>
      <c:spPr>
        <a:solidFill>
          <a:srgbClr val="73F9A9"/>
        </a:solidFill>
        <a:scene3d>
          <a:camera prst="orthographicFront"/>
          <a:lightRig rig="threePt" dir="t"/>
        </a:scene3d>
        <a:sp3d>
          <a:bevelT w="139700" h="139700" prst="divot"/>
          <a:bevelB/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'Расх по разделам'!$A$69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rgbClr val="CFEC4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AA63E"/>
              </a:solidFill>
            </c:spPr>
          </c:dPt>
          <c:dPt>
            <c:idx val="2"/>
            <c:invertIfNegative val="0"/>
            <c:bubble3D val="0"/>
            <c:spPr>
              <a:solidFill>
                <a:srgbClr val="46F48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'Расх по разделам'!$B$68:$E$68</c:f>
              <c:strCache>
                <c:ptCount val="4"/>
                <c:pt idx="0">
                  <c:v>2016 год (факт)</c:v>
                </c:pt>
                <c:pt idx="1">
                  <c:v>2017 год (план)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'Расх по разделам'!$B$69:$E$69</c:f>
              <c:numCache>
                <c:formatCode>#,##0.00</c:formatCode>
                <c:ptCount val="4"/>
                <c:pt idx="0">
                  <c:v>300</c:v>
                </c:pt>
                <c:pt idx="1">
                  <c:v>492</c:v>
                </c:pt>
                <c:pt idx="2">
                  <c:v>497</c:v>
                </c:pt>
                <c:pt idx="3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5019904"/>
        <c:axId val="25021440"/>
        <c:axId val="0"/>
      </c:bar3DChart>
      <c:catAx>
        <c:axId val="25019904"/>
        <c:scaling>
          <c:orientation val="minMax"/>
        </c:scaling>
        <c:delete val="0"/>
        <c:axPos val="r"/>
        <c:majorTickMark val="out"/>
        <c:minorTickMark val="none"/>
        <c:tickLblPos val="nextTo"/>
        <c:crossAx val="25021440"/>
        <c:crosses val="autoZero"/>
        <c:auto val="1"/>
        <c:lblAlgn val="ctr"/>
        <c:lblOffset val="100"/>
        <c:noMultiLvlLbl val="0"/>
      </c:catAx>
      <c:valAx>
        <c:axId val="250214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25019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C000">
        <a:lumMod val="60000"/>
        <a:lumOff val="40000"/>
      </a:srgb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6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"/>
          <c:y val="6.7058943627404527E-2"/>
          <c:w val="0.66195975503062121"/>
          <c:h val="0.89814814814814814"/>
        </c:manualLayout>
      </c:layout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'Числ раб и зпл'!$A$11:$A$15</c:f>
              <c:strCache>
                <c:ptCount val="5"/>
                <c:pt idx="0">
                  <c:v>Добыча полезных ископаемых</c:v>
                </c:pt>
                <c:pt idx="1">
                  <c:v>Транспорт и связь</c:v>
                </c:pt>
                <c:pt idx="2">
                  <c:v>Строительство</c:v>
                </c:pt>
                <c:pt idx="3">
                  <c:v>Торговля</c:v>
                </c:pt>
                <c:pt idx="4">
                  <c:v>Прочее</c:v>
                </c:pt>
              </c:strCache>
            </c:strRef>
          </c:cat>
          <c:val>
            <c:numRef>
              <c:f>'Числ раб и зпл'!$B$11:$B$15</c:f>
              <c:numCache>
                <c:formatCode>0.0%</c:formatCode>
                <c:ptCount val="5"/>
                <c:pt idx="0" formatCode="0%">
                  <c:v>0.95</c:v>
                </c:pt>
                <c:pt idx="1">
                  <c:v>8.0000000000000002E-3</c:v>
                </c:pt>
                <c:pt idx="2">
                  <c:v>5.0000000000000001E-3</c:v>
                </c:pt>
                <c:pt idx="3">
                  <c:v>3.9E-2</c:v>
                </c:pt>
                <c:pt idx="4">
                  <c:v>0.112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66435666400266"/>
          <c:y val="0.12948158089961331"/>
          <c:w val="0.77628957540776466"/>
          <c:h val="0.604810962005640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'Числ города'!$A$3</c:f>
              <c:strCache>
                <c:ptCount val="1"/>
                <c:pt idx="0">
                  <c:v>Чел.</c:v>
                </c:pt>
              </c:strCache>
            </c:strRef>
          </c:tx>
          <c:spPr>
            <a:pattFill prst="pct80">
              <a:fgClr>
                <a:schemeClr val="accent1"/>
              </a:fgClr>
              <a:bgClr>
                <a:schemeClr val="bg1"/>
              </a:bgClr>
            </a:patt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 w="139700" h="139700" prst="divo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3.6490215881288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997243305108814E-3"/>
                  <c:y val="-4.8653621175052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997243305108814E-3"/>
                  <c:y val="-7.2980431762577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08170264688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994486610218616E-3"/>
                  <c:y val="-1.216340529376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'Числ города'!$B$1:$F$1</c:f>
              <c:strCache>
                <c:ptCount val="5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  <c:pt idx="4">
                  <c:v>2016 г. прогноз</c:v>
                </c:pt>
              </c:strCache>
            </c:strRef>
          </c:cat>
          <c:val>
            <c:numRef>
              <c:f>'Числ города'!$B$3:$F$3</c:f>
              <c:numCache>
                <c:formatCode>#,##0</c:formatCode>
                <c:ptCount val="5"/>
                <c:pt idx="0">
                  <c:v>14413</c:v>
                </c:pt>
                <c:pt idx="1">
                  <c:v>14182</c:v>
                </c:pt>
                <c:pt idx="2">
                  <c:v>13902</c:v>
                </c:pt>
                <c:pt idx="3">
                  <c:v>13419</c:v>
                </c:pt>
                <c:pt idx="4">
                  <c:v>13210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0-30F2-4B2B-B759-525735F00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gapDepth val="106"/>
        <c:shape val="cylinder"/>
        <c:axId val="79002624"/>
        <c:axId val="79008512"/>
        <c:axId val="0"/>
      </c:bar3DChart>
      <c:catAx>
        <c:axId val="7900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008512"/>
        <c:crosses val="autoZero"/>
        <c:auto val="1"/>
        <c:lblAlgn val="ctr"/>
        <c:lblOffset val="100"/>
        <c:noMultiLvlLbl val="0"/>
      </c:catAx>
      <c:valAx>
        <c:axId val="790085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002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solidFill>
          <a:srgbClr val="9C007F">
            <a:alpha val="50000"/>
          </a:srgbClr>
        </a:solidFill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5161854768154"/>
          <c:y val="5.0266067712780201E-2"/>
          <c:w val="0.73463801399825024"/>
          <c:h val="0.557445992371786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'Числ раб и зпл'!$A$3</c:f>
              <c:strCache>
                <c:ptCount val="1"/>
                <c:pt idx="0">
                  <c:v>Чел.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Baskerville Old Fac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'Числ раб и зпл'!$B$1:$F$2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январь-июнь 2016 года</c:v>
                </c:pt>
                <c:pt idx="4">
                  <c:v>2017 год Прогноз</c:v>
                </c:pt>
              </c:strCache>
            </c:strRef>
          </c:cat>
          <c:val>
            <c:numRef>
              <c:f>'Числ раб и зпл'!$B$3:$F$3</c:f>
              <c:numCache>
                <c:formatCode>#,##0</c:formatCode>
                <c:ptCount val="5"/>
                <c:pt idx="0">
                  <c:v>11879</c:v>
                </c:pt>
                <c:pt idx="1">
                  <c:v>11911</c:v>
                </c:pt>
                <c:pt idx="2">
                  <c:v>11098</c:v>
                </c:pt>
                <c:pt idx="3">
                  <c:v>10962</c:v>
                </c:pt>
                <c:pt idx="4">
                  <c:v>11092</c:v>
                </c:pt>
              </c:numCache>
            </c:numRef>
          </c:val>
          <c:shape val="cone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gapDepth val="78"/>
        <c:shape val="cylinder"/>
        <c:axId val="80864000"/>
        <c:axId val="80865536"/>
        <c:axId val="0"/>
      </c:bar3DChart>
      <c:catAx>
        <c:axId val="80864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Baskerville Old Face" pitchFamily="18" charset="0"/>
              </a:defRPr>
            </a:pPr>
            <a:endParaRPr lang="ru-RU"/>
          </a:p>
        </c:txPr>
        <c:crossAx val="80865536"/>
        <c:crosses val="autoZero"/>
        <c:auto val="1"/>
        <c:lblAlgn val="ctr"/>
        <c:lblOffset val="100"/>
        <c:noMultiLvlLbl val="0"/>
      </c:catAx>
      <c:valAx>
        <c:axId val="808655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Baskerville Old Face" pitchFamily="18" charset="0"/>
              </a:defRPr>
            </a:pPr>
            <a:endParaRPr lang="ru-RU"/>
          </a:p>
        </c:txPr>
        <c:crossAx val="80864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latin typeface="Baskerville Old Face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solidFill>
          <a:srgbClr val="FF0000">
            <a:alpha val="34000"/>
          </a:srgb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'Числ раб и зпл'!$A$7</c:f>
              <c:strCache>
                <c:ptCount val="1"/>
                <c:pt idx="0">
                  <c:v>тыс.руб.</c:v>
                </c:pt>
              </c:strCache>
            </c:strRef>
          </c:tx>
          <c:spPr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'Числ раб и зпл'!$B$6:$F$6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январь-июнь 2016 года</c:v>
                </c:pt>
                <c:pt idx="4">
                  <c:v>2017 год Прогноз</c:v>
                </c:pt>
              </c:strCache>
            </c:strRef>
          </c:cat>
          <c:val>
            <c:numRef>
              <c:f>'Числ раб и зпл'!$B$7:$F$7</c:f>
              <c:numCache>
                <c:formatCode>General</c:formatCode>
                <c:ptCount val="5"/>
                <c:pt idx="0">
                  <c:v>40.299999999999997</c:v>
                </c:pt>
                <c:pt idx="1">
                  <c:v>42.1</c:v>
                </c:pt>
                <c:pt idx="2">
                  <c:v>55.3</c:v>
                </c:pt>
                <c:pt idx="3">
                  <c:v>61.4</c:v>
                </c:pt>
                <c:pt idx="4" formatCode="0.0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gapDepth val="72"/>
        <c:shape val="cylinder"/>
        <c:axId val="80812672"/>
        <c:axId val="69771648"/>
        <c:axId val="0"/>
      </c:bar3DChart>
      <c:catAx>
        <c:axId val="80812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Baskerville Old Face" pitchFamily="18" charset="0"/>
              </a:defRPr>
            </a:pPr>
            <a:endParaRPr lang="ru-RU"/>
          </a:p>
        </c:txPr>
        <c:crossAx val="69771648"/>
        <c:crosses val="autoZero"/>
        <c:auto val="1"/>
        <c:lblAlgn val="ctr"/>
        <c:lblOffset val="100"/>
        <c:noMultiLvlLbl val="0"/>
      </c:catAx>
      <c:valAx>
        <c:axId val="697716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08126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latin typeface="Baskerville Old Face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327444591392448E-3"/>
          <c:y val="2.8102646714467622E-2"/>
          <c:w val="0.84367791272893211"/>
          <c:h val="0.953808042492633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'Структура дох'!$A$25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 w="114300" prst="hardEdge"/>
            </a:sp3d>
          </c:spPr>
          <c:invertIfNegative val="0"/>
          <c:dLbls>
            <c:dLbl>
              <c:idx val="0"/>
              <c:layout>
                <c:manualLayout>
                  <c:x val="-2.6550216045290051E-2"/>
                  <c:y val="0.13857587252210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032436061465091E-2"/>
                  <c:y val="0.18896709889377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135992058230091E-2"/>
                  <c:y val="0.23095978753683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Baskerville Old Fac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'Структура дох'!$B$24:$D$24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'Структура дох'!$B$25:$D$25</c:f>
              <c:numCache>
                <c:formatCode>#,##0.00</c:formatCode>
                <c:ptCount val="3"/>
                <c:pt idx="0">
                  <c:v>152719.29999999999</c:v>
                </c:pt>
                <c:pt idx="1">
                  <c:v>152724.9</c:v>
                </c:pt>
                <c:pt idx="2">
                  <c:v>151669.9</c:v>
                </c:pt>
              </c:numCache>
            </c:numRef>
          </c:val>
        </c:ser>
        <c:ser>
          <c:idx val="1"/>
          <c:order val="1"/>
          <c:tx>
            <c:strRef>
              <c:f>'Структура дох'!$A$26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prst="angle"/>
              <a:bevelB/>
            </a:sp3d>
          </c:spPr>
          <c:invertIfNegative val="0"/>
          <c:dLbls>
            <c:dLbl>
              <c:idx val="0"/>
              <c:layout>
                <c:manualLayout>
                  <c:x val="6.0686208103520156E-2"/>
                  <c:y val="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582652106755163E-2"/>
                  <c:y val="-8.39853772861214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857760129400195E-2"/>
                  <c:y val="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Baskerville Old Fac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'Структура дох'!$B$24:$D$24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'Структура дох'!$B$26:$D$26</c:f>
              <c:numCache>
                <c:formatCode>#,##0.00</c:formatCode>
                <c:ptCount val="3"/>
                <c:pt idx="0">
                  <c:v>160328.70000000001</c:v>
                </c:pt>
                <c:pt idx="1">
                  <c:v>151606.29999999999</c:v>
                </c:pt>
                <c:pt idx="2">
                  <c:v>150269.79999999999</c:v>
                </c:pt>
              </c:numCache>
            </c:numRef>
          </c:val>
        </c:ser>
        <c:ser>
          <c:idx val="2"/>
          <c:order val="2"/>
          <c:tx>
            <c:strRef>
              <c:f>'Структура дох'!$A$27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scene3d>
              <a:camera prst="orthographicFront"/>
              <a:lightRig rig="threePt" dir="t"/>
            </a:scene3d>
            <a:sp3d>
              <a:bevelT prst="slope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3.6032436061465091E-2"/>
                  <c:y val="9.6583183879039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0324360614650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4111000808751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Baskerville Old Fac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'Структура дох'!$B$24:$D$24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'Структура дох'!$B$27:$D$27</c:f>
              <c:numCache>
                <c:formatCode>#,##0.00</c:formatCode>
                <c:ptCount val="3"/>
                <c:pt idx="0">
                  <c:v>-7609.4000000000233</c:v>
                </c:pt>
                <c:pt idx="1">
                  <c:v>1118.6000000000058</c:v>
                </c:pt>
                <c:pt idx="2">
                  <c:v>1400.1000000000058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713280"/>
        <c:axId val="69723264"/>
        <c:axId val="0"/>
      </c:bar3DChart>
      <c:catAx>
        <c:axId val="69713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Baskerville Old Face" pitchFamily="18" charset="0"/>
              </a:defRPr>
            </a:pPr>
            <a:endParaRPr lang="ru-RU"/>
          </a:p>
        </c:txPr>
        <c:crossAx val="69723264"/>
        <c:crosses val="autoZero"/>
        <c:auto val="1"/>
        <c:lblAlgn val="ctr"/>
        <c:lblOffset val="100"/>
        <c:noMultiLvlLbl val="0"/>
      </c:catAx>
      <c:valAx>
        <c:axId val="697232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697132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Baskerville Old Fac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00">
        <a:alpha val="31000"/>
      </a:srgbClr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i="0">
                <a:latin typeface="Baskerville Old Face" pitchFamily="18" charset="0"/>
              </a:defRPr>
            </a:pPr>
            <a:r>
              <a:rPr lang="ru-RU" i="0" dirty="0" smtClean="0"/>
              <a:t>2017 </a:t>
            </a:r>
            <a:r>
              <a:rPr lang="ru-RU" i="0" dirty="0"/>
              <a:t>год, тыс.руб.</a:t>
            </a:r>
          </a:p>
        </c:rich>
      </c:tx>
      <c:layout>
        <c:manualLayout>
          <c:xMode val="edge"/>
          <c:yMode val="edge"/>
          <c:x val="9.5596597576921797E-3"/>
          <c:y val="1.61630325441358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37625529856821"/>
          <c:y val="0.12449433900566112"/>
          <c:w val="0.47500088087100523"/>
          <c:h val="0.78345974547321895"/>
        </c:manualLayout>
      </c:layout>
      <c:pieChart>
        <c:varyColors val="1"/>
        <c:ser>
          <c:idx val="0"/>
          <c:order val="0"/>
          <c:tx>
            <c:strRef>
              <c:f>'Налоговые дох'!$B$24</c:f>
              <c:strCache>
                <c:ptCount val="1"/>
                <c:pt idx="0">
                  <c:v>тыс.руб.</c:v>
                </c:pt>
              </c:strCache>
            </c:strRef>
          </c:tx>
          <c:explosion val="4"/>
          <c:dPt>
            <c:idx val="0"/>
            <c:bubble3D val="0"/>
            <c:explosion val="6"/>
            <c:spPr>
              <a:solidFill>
                <a:srgbClr val="CFEC40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941C7A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Pt>
            <c:idx val="7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1.409735547762412E-2"/>
                  <c:y val="1.5765328984754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33117283699112E-2"/>
                  <c:y val="3.454919351108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2426476102251925E-2"/>
                  <c:y val="1.439523090737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'Налоговые дох'!$A$25:$A$34</c:f>
              <c:strCache>
                <c:ptCount val="10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 от продажи имущества</c:v>
                </c:pt>
                <c:pt idx="6">
                  <c:v>Доходы от продажи земельных участков</c:v>
                </c:pt>
                <c:pt idx="7">
                  <c:v>Доходы от аренды имущества</c:v>
                </c:pt>
                <c:pt idx="8">
                  <c:v>Доходы от аренды земли</c:v>
                </c:pt>
                <c:pt idx="9">
                  <c:v>Прочие неналоговые</c:v>
                </c:pt>
              </c:strCache>
            </c:strRef>
          </c:cat>
          <c:val>
            <c:numRef>
              <c:f>'Налоговые дох'!$B$25:$B$34</c:f>
              <c:numCache>
                <c:formatCode>#,##0.0</c:formatCode>
                <c:ptCount val="10"/>
                <c:pt idx="0">
                  <c:v>97036</c:v>
                </c:pt>
                <c:pt idx="1">
                  <c:v>2860.5</c:v>
                </c:pt>
                <c:pt idx="2">
                  <c:v>18300</c:v>
                </c:pt>
                <c:pt idx="3">
                  <c:v>20</c:v>
                </c:pt>
                <c:pt idx="4">
                  <c:v>4800</c:v>
                </c:pt>
                <c:pt idx="5">
                  <c:v>900</c:v>
                </c:pt>
                <c:pt idx="6">
                  <c:v>1100</c:v>
                </c:pt>
                <c:pt idx="7">
                  <c:v>7374.1</c:v>
                </c:pt>
                <c:pt idx="8">
                  <c:v>5000</c:v>
                </c:pt>
                <c:pt idx="9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r"/>
      <c:layout>
        <c:manualLayout>
          <c:xMode val="edge"/>
          <c:yMode val="edge"/>
          <c:x val="0.67037818460691978"/>
          <c:y val="3.1051960324330753E-2"/>
          <c:w val="0.32087622964714546"/>
          <c:h val="0.95076524092133741"/>
        </c:manualLayout>
      </c:layout>
      <c:overlay val="0"/>
      <c:spPr>
        <a:solidFill>
          <a:srgbClr val="4472C4">
            <a:lumMod val="60000"/>
            <a:lumOff val="40000"/>
          </a:srgbClr>
        </a:solidFill>
        <a:ln w="41275" cmpd="thinThick">
          <a:solidFill>
            <a:srgbClr val="7030A0"/>
          </a:solidFill>
          <a:prstDash val="lgDash"/>
        </a:ln>
      </c:spPr>
      <c:txPr>
        <a:bodyPr/>
        <a:lstStyle/>
        <a:p>
          <a:pPr>
            <a:defRPr sz="1100" b="1">
              <a:latin typeface="Baskerville Old Face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470583959537705"/>
          <c:y val="2.4609668693142621E-2"/>
        </c:manualLayout>
      </c:layout>
      <c:overlay val="0"/>
      <c:txPr>
        <a:bodyPr/>
        <a:lstStyle/>
        <a:p>
          <a:pPr>
            <a:defRPr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29997" dir="5400000" sy="-100000" algn="bl" rotWithShape="0"/>
              </a:effectLst>
            </a:defRPr>
          </a:pPr>
          <a:endParaRPr lang="ru-RU"/>
        </a:p>
      </c:txPr>
    </c:title>
    <c:autoTitleDeleted val="0"/>
    <c:view3D>
      <c:rotX val="90"/>
      <c:rotY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24874613443207"/>
          <c:y val="0.15729184893554973"/>
          <c:w val="0.61686528547466557"/>
          <c:h val="0.7267282735491397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'Налоговые дох'!$B$51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layout>
                <c:manualLayout>
                  <c:x val="8.7639475580100264E-3"/>
                  <c:y val="-1.640644579542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224605484344968E-2"/>
                  <c:y val="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2246054843449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'Налоговые дох'!$A$52:$A$61</c:f>
              <c:strCache>
                <c:ptCount val="10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 от продажи имущества</c:v>
                </c:pt>
                <c:pt idx="6">
                  <c:v>Доходы от продажи земельных участков</c:v>
                </c:pt>
                <c:pt idx="7">
                  <c:v>Доходы от аренды имущества</c:v>
                </c:pt>
                <c:pt idx="8">
                  <c:v>Доходы от аренды земли</c:v>
                </c:pt>
                <c:pt idx="9">
                  <c:v>Прочие неналоговые</c:v>
                </c:pt>
              </c:strCache>
            </c:strRef>
          </c:cat>
          <c:val>
            <c:numRef>
              <c:f>'Налоговые дох'!$B$52:$B$61</c:f>
              <c:numCache>
                <c:formatCode>#,##0.00</c:formatCode>
                <c:ptCount val="10"/>
                <c:pt idx="0">
                  <c:v>97400</c:v>
                </c:pt>
                <c:pt idx="1">
                  <c:v>3026.6</c:v>
                </c:pt>
                <c:pt idx="2">
                  <c:v>18500</c:v>
                </c:pt>
                <c:pt idx="3">
                  <c:v>21</c:v>
                </c:pt>
                <c:pt idx="4">
                  <c:v>4800</c:v>
                </c:pt>
                <c:pt idx="5">
                  <c:v>950</c:v>
                </c:pt>
                <c:pt idx="6">
                  <c:v>1100</c:v>
                </c:pt>
                <c:pt idx="7">
                  <c:v>6765</c:v>
                </c:pt>
                <c:pt idx="8">
                  <c:v>5460</c:v>
                </c:pt>
                <c:pt idx="9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928640"/>
        <c:axId val="69083520"/>
        <c:axId val="0"/>
      </c:bar3DChart>
      <c:catAx>
        <c:axId val="92928640"/>
        <c:scaling>
          <c:orientation val="minMax"/>
        </c:scaling>
        <c:delete val="0"/>
        <c:axPos val="l"/>
        <c:majorTickMark val="out"/>
        <c:minorTickMark val="none"/>
        <c:tickLblPos val="nextTo"/>
        <c:crossAx val="69083520"/>
        <c:crosses val="autoZero"/>
        <c:auto val="1"/>
        <c:lblAlgn val="ctr"/>
        <c:lblOffset val="100"/>
        <c:noMultiLvlLbl val="0"/>
      </c:catAx>
      <c:valAx>
        <c:axId val="69083520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crossAx val="92928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C000">
        <a:lumMod val="60000"/>
        <a:lumOff val="40000"/>
      </a:srgbClr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'Налоговые дох'!$B$64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'Налоговые дох'!$A$65:$A$74</c:f>
              <c:strCache>
                <c:ptCount val="10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 от продажи имущества</c:v>
                </c:pt>
                <c:pt idx="6">
                  <c:v>Доходы от продажи земельных участков</c:v>
                </c:pt>
                <c:pt idx="7">
                  <c:v>Доходы от аренды имущества</c:v>
                </c:pt>
                <c:pt idx="8">
                  <c:v>Доходы от аренды земли</c:v>
                </c:pt>
                <c:pt idx="9">
                  <c:v>Прочие неналоговые</c:v>
                </c:pt>
              </c:strCache>
            </c:strRef>
          </c:cat>
          <c:val>
            <c:numRef>
              <c:f>'Налоговые дох'!$B$65:$B$74</c:f>
              <c:numCache>
                <c:formatCode>#,##0.00</c:formatCode>
                <c:ptCount val="10"/>
                <c:pt idx="0">
                  <c:v>98054.6</c:v>
                </c:pt>
                <c:pt idx="1">
                  <c:v>0</c:v>
                </c:pt>
                <c:pt idx="2">
                  <c:v>18750</c:v>
                </c:pt>
                <c:pt idx="3">
                  <c:v>21</c:v>
                </c:pt>
                <c:pt idx="4">
                  <c:v>4900</c:v>
                </c:pt>
                <c:pt idx="5">
                  <c:v>1000</c:v>
                </c:pt>
                <c:pt idx="6">
                  <c:v>1150</c:v>
                </c:pt>
                <c:pt idx="7">
                  <c:v>6825</c:v>
                </c:pt>
                <c:pt idx="8">
                  <c:v>5790</c:v>
                </c:pt>
                <c:pt idx="9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190400"/>
        <c:axId val="69191936"/>
        <c:axId val="0"/>
      </c:bar3DChart>
      <c:catAx>
        <c:axId val="69190400"/>
        <c:scaling>
          <c:orientation val="minMax"/>
        </c:scaling>
        <c:delete val="0"/>
        <c:axPos val="l"/>
        <c:majorTickMark val="out"/>
        <c:minorTickMark val="none"/>
        <c:tickLblPos val="nextTo"/>
        <c:crossAx val="69191936"/>
        <c:crosses val="autoZero"/>
        <c:auto val="1"/>
        <c:lblAlgn val="ctr"/>
        <c:lblOffset val="100"/>
        <c:noMultiLvlLbl val="0"/>
      </c:catAx>
      <c:valAx>
        <c:axId val="69191936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crossAx val="69190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8A6EC"/>
    </a:solidFill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F6376-B977-4B25-BD04-9AE8B15E5D7D}" type="doc">
      <dgm:prSet loTypeId="urn:microsoft.com/office/officeart/2005/8/layout/matrix1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8B6B25C-0CC5-43B6-9A9C-DD4CB868C5A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prstTxWarp prst="textChevron">
            <a:avLst/>
          </a:prstTxWarp>
        </a:bodyPr>
        <a:lstStyle/>
        <a:p>
          <a:r>
            <a:rPr lang="ru-RU" b="0" i="0" baseline="0" dirty="0" smtClean="0">
              <a:solidFill>
                <a:schemeClr val="tx1"/>
              </a:solidFill>
            </a:rPr>
            <a:t>На заметку</a:t>
          </a:r>
          <a:endParaRPr lang="ru-RU" b="0" i="0" baseline="0" dirty="0">
            <a:solidFill>
              <a:schemeClr val="tx1"/>
            </a:solidFill>
          </a:endParaRPr>
        </a:p>
      </dgm:t>
    </dgm:pt>
    <dgm:pt modelId="{07DB1096-4655-463C-A74C-8FA483757D1B}" type="parTrans" cxnId="{29F19EDE-A596-4067-AAE2-FE0633C4AC20}">
      <dgm:prSet/>
      <dgm:spPr/>
      <dgm:t>
        <a:bodyPr/>
        <a:lstStyle/>
        <a:p>
          <a:endParaRPr lang="ru-RU"/>
        </a:p>
      </dgm:t>
    </dgm:pt>
    <dgm:pt modelId="{327AC244-F848-4881-A561-55B3085D2BEF}" type="sibTrans" cxnId="{29F19EDE-A596-4067-AAE2-FE0633C4AC20}">
      <dgm:prSet/>
      <dgm:spPr/>
      <dgm:t>
        <a:bodyPr/>
        <a:lstStyle/>
        <a:p>
          <a:endParaRPr lang="ru-RU"/>
        </a:p>
      </dgm:t>
    </dgm:pt>
    <dgm:pt modelId="{35126E3A-FE30-4BC1-9173-E7D112B649CC}">
      <dgm:prSet phldrT="[Текст]" custT="1"/>
      <dgm:spPr/>
      <dgm:t>
        <a:bodyPr/>
        <a:lstStyle/>
        <a:p>
          <a:r>
            <a:rPr lang="ru-RU" sz="1100" b="0" i="1" dirty="0" smtClean="0">
              <a:solidFill>
                <a:schemeClr val="bg1"/>
              </a:solidFill>
            </a:rPr>
            <a:t>По состоянию на 01 января 2016 года (по данным статистики) численность населения по сравнению с 2015 годом снизилась на 483 человека</a:t>
          </a:r>
          <a:r>
            <a:rPr lang="ru-RU" sz="1100" b="0" i="0" dirty="0" smtClean="0"/>
            <a:t>. </a:t>
          </a:r>
          <a:endParaRPr lang="ru-RU" sz="1100" b="0" i="0" dirty="0"/>
        </a:p>
      </dgm:t>
    </dgm:pt>
    <dgm:pt modelId="{D3597883-CA18-412C-9C60-160A532C22C7}" type="parTrans" cxnId="{039BBF1A-ADA8-4AD7-83DD-EF1388C4951E}">
      <dgm:prSet/>
      <dgm:spPr/>
      <dgm:t>
        <a:bodyPr/>
        <a:lstStyle/>
        <a:p>
          <a:endParaRPr lang="ru-RU"/>
        </a:p>
      </dgm:t>
    </dgm:pt>
    <dgm:pt modelId="{998DB41D-0707-45F5-BB90-34EC94585324}" type="sibTrans" cxnId="{039BBF1A-ADA8-4AD7-83DD-EF1388C4951E}">
      <dgm:prSet/>
      <dgm:spPr/>
      <dgm:t>
        <a:bodyPr/>
        <a:lstStyle/>
        <a:p>
          <a:endParaRPr lang="ru-RU"/>
        </a:p>
      </dgm:t>
    </dgm:pt>
    <dgm:pt modelId="{335ADE16-ADEF-4061-9679-B7703F067465}">
      <dgm:prSet phldrT="[Текст]" custT="1"/>
      <dgm:spPr>
        <a:solidFill>
          <a:schemeClr val="accent5">
            <a:hueOff val="-2451115"/>
            <a:satOff val="-3409"/>
            <a:lumOff val="-1307"/>
          </a:schemeClr>
        </a:solidFill>
      </dgm:spPr>
      <dgm:t>
        <a:bodyPr/>
        <a:lstStyle/>
        <a:p>
          <a:r>
            <a:rPr lang="ru-RU" sz="1100" i="1" dirty="0" smtClean="0"/>
            <a:t>Показатель рождаемости снизился в 2015 году на 7%, показатель смертности снизился на 2% относительно 2014 года. </a:t>
          </a:r>
          <a:endParaRPr lang="ru-RU" sz="1100" i="1" dirty="0"/>
        </a:p>
      </dgm:t>
    </dgm:pt>
    <dgm:pt modelId="{2CB524F0-565C-47E2-B2F7-9A1E808118A2}" type="parTrans" cxnId="{0B0A2C71-6401-4D0A-A6B7-9815E1FE2346}">
      <dgm:prSet/>
      <dgm:spPr/>
      <dgm:t>
        <a:bodyPr/>
        <a:lstStyle/>
        <a:p>
          <a:endParaRPr lang="ru-RU"/>
        </a:p>
      </dgm:t>
    </dgm:pt>
    <dgm:pt modelId="{2585B543-AEE0-422E-AEDE-C90A291026A4}" type="sibTrans" cxnId="{0B0A2C71-6401-4D0A-A6B7-9815E1FE2346}">
      <dgm:prSet/>
      <dgm:spPr/>
      <dgm:t>
        <a:bodyPr/>
        <a:lstStyle/>
        <a:p>
          <a:endParaRPr lang="ru-RU"/>
        </a:p>
      </dgm:t>
    </dgm:pt>
    <dgm:pt modelId="{362ACBC2-3908-4E41-9724-395F8CF81162}">
      <dgm:prSet phldrT="[Текст]" custT="1"/>
      <dgm:spPr/>
      <dgm:t>
        <a:bodyPr anchor="b"/>
        <a:lstStyle/>
        <a:p>
          <a:pPr algn="ctr"/>
          <a:r>
            <a:rPr lang="ru-RU" sz="1100" i="1" dirty="0" smtClean="0"/>
            <a:t>Среднесписочная численность работающего населения за 2015 год составила 11 098 человек. Наибольшая доля занятых – 59,4% в организациях золотодобычи, 9,11 % - в организациях по производству и распределению электро- и ттеплоэнергии </a:t>
          </a:r>
          <a:endParaRPr lang="ru-RU" sz="1100" i="1" dirty="0"/>
        </a:p>
      </dgm:t>
    </dgm:pt>
    <dgm:pt modelId="{92B0E66A-D149-45DC-A8E0-78E3659120E4}" type="parTrans" cxnId="{A6769BE8-7F74-42FD-8FD6-E1D875B4BE41}">
      <dgm:prSet/>
      <dgm:spPr/>
      <dgm:t>
        <a:bodyPr/>
        <a:lstStyle/>
        <a:p>
          <a:endParaRPr lang="ru-RU"/>
        </a:p>
      </dgm:t>
    </dgm:pt>
    <dgm:pt modelId="{F4CC51DB-8AD9-479A-BCBD-8EB6BDD06DB6}" type="sibTrans" cxnId="{A6769BE8-7F74-42FD-8FD6-E1D875B4BE41}">
      <dgm:prSet/>
      <dgm:spPr/>
      <dgm:t>
        <a:bodyPr/>
        <a:lstStyle/>
        <a:p>
          <a:endParaRPr lang="ru-RU"/>
        </a:p>
      </dgm:t>
    </dgm:pt>
    <dgm:pt modelId="{4A39FBDB-3196-421F-BA4B-42C63233FD38}">
      <dgm:prSet phldrT="[Текст]" custT="1"/>
      <dgm:spPr/>
      <dgm:t>
        <a:bodyPr anchor="b"/>
        <a:lstStyle/>
        <a:p>
          <a:r>
            <a:rPr lang="ru-RU" sz="1100" i="1" dirty="0" smtClean="0"/>
            <a:t>Уровень жизни на территории Бодайбинского муниципального образования оценивается как высокий. Наибольший размер заработной платы в 2015 году начислено на предприятиях золотодобычи – 60 634,8 руб.</a:t>
          </a:r>
          <a:endParaRPr lang="ru-RU" sz="1100" i="1" dirty="0"/>
        </a:p>
      </dgm:t>
    </dgm:pt>
    <dgm:pt modelId="{592959DC-BF17-409F-9D58-0C6DC058286A}" type="parTrans" cxnId="{63A31E97-6B7E-4BF7-B27C-6AB04FCFB1CD}">
      <dgm:prSet/>
      <dgm:spPr/>
      <dgm:t>
        <a:bodyPr/>
        <a:lstStyle/>
        <a:p>
          <a:endParaRPr lang="ru-RU"/>
        </a:p>
      </dgm:t>
    </dgm:pt>
    <dgm:pt modelId="{4490ADD6-F9CF-4D95-A75F-27447BEFC58C}" type="sibTrans" cxnId="{63A31E97-6B7E-4BF7-B27C-6AB04FCFB1CD}">
      <dgm:prSet/>
      <dgm:spPr/>
      <dgm:t>
        <a:bodyPr/>
        <a:lstStyle/>
        <a:p>
          <a:endParaRPr lang="ru-RU"/>
        </a:p>
      </dgm:t>
    </dgm:pt>
    <dgm:pt modelId="{49A89C13-8116-454B-9C8D-7E54D9A9E68F}" type="pres">
      <dgm:prSet presAssocID="{B17F6376-B977-4B25-BD04-9AE8B15E5D7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447BAB-4F8A-4301-8710-EE8ABBA22E9B}" type="pres">
      <dgm:prSet presAssocID="{B17F6376-B977-4B25-BD04-9AE8B15E5D7D}" presName="matrix" presStyleCnt="0"/>
      <dgm:spPr/>
    </dgm:pt>
    <dgm:pt modelId="{BA0E53AF-DB4F-4DFD-91AF-66A18F284C2E}" type="pres">
      <dgm:prSet presAssocID="{B17F6376-B977-4B25-BD04-9AE8B15E5D7D}" presName="tile1" presStyleLbl="node1" presStyleIdx="0" presStyleCnt="4" custLinFactNeighborX="-2857" custLinFactNeighborY="0"/>
      <dgm:spPr/>
      <dgm:t>
        <a:bodyPr/>
        <a:lstStyle/>
        <a:p>
          <a:endParaRPr lang="ru-RU"/>
        </a:p>
      </dgm:t>
    </dgm:pt>
    <dgm:pt modelId="{4109F092-3300-4353-8B4A-5518FF36F7CC}" type="pres">
      <dgm:prSet presAssocID="{B17F6376-B977-4B25-BD04-9AE8B15E5D7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35413-0B98-485D-992C-51C2393E6297}" type="pres">
      <dgm:prSet presAssocID="{B17F6376-B977-4B25-BD04-9AE8B15E5D7D}" presName="tile2" presStyleLbl="node1" presStyleIdx="1" presStyleCnt="4"/>
      <dgm:spPr/>
      <dgm:t>
        <a:bodyPr/>
        <a:lstStyle/>
        <a:p>
          <a:endParaRPr lang="ru-RU"/>
        </a:p>
      </dgm:t>
    </dgm:pt>
    <dgm:pt modelId="{932C830F-90A7-4B39-B927-9EB0788E60AA}" type="pres">
      <dgm:prSet presAssocID="{B17F6376-B977-4B25-BD04-9AE8B15E5D7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9CEC0-F9E9-4692-BD71-DE9D86E3457D}" type="pres">
      <dgm:prSet presAssocID="{B17F6376-B977-4B25-BD04-9AE8B15E5D7D}" presName="tile3" presStyleLbl="node1" presStyleIdx="2" presStyleCnt="4"/>
      <dgm:spPr/>
      <dgm:t>
        <a:bodyPr/>
        <a:lstStyle/>
        <a:p>
          <a:endParaRPr lang="ru-RU"/>
        </a:p>
      </dgm:t>
    </dgm:pt>
    <dgm:pt modelId="{96DC7AA1-52BD-4364-946A-A50683CEF689}" type="pres">
      <dgm:prSet presAssocID="{B17F6376-B977-4B25-BD04-9AE8B15E5D7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C8FC3-9A1D-4C52-992F-758894C5CE14}" type="pres">
      <dgm:prSet presAssocID="{B17F6376-B977-4B25-BD04-9AE8B15E5D7D}" presName="tile4" presStyleLbl="node1" presStyleIdx="3" presStyleCnt="4"/>
      <dgm:spPr/>
      <dgm:t>
        <a:bodyPr/>
        <a:lstStyle/>
        <a:p>
          <a:endParaRPr lang="ru-RU"/>
        </a:p>
      </dgm:t>
    </dgm:pt>
    <dgm:pt modelId="{E5E95649-D8BB-4F50-8D89-4E28063C0AB1}" type="pres">
      <dgm:prSet presAssocID="{B17F6376-B977-4B25-BD04-9AE8B15E5D7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9B345-AE83-4743-A074-54DF43A08AC7}" type="pres">
      <dgm:prSet presAssocID="{B17F6376-B977-4B25-BD04-9AE8B15E5D7D}" presName="centerTile" presStyleLbl="fgShp" presStyleIdx="0" presStyleCnt="1" custScaleX="100000" custLinFactNeighborX="2381" custLinFactNeighborY="-2317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8F8FACF-0855-495E-8D19-2EB5C308993F}" type="presOf" srcId="{35126E3A-FE30-4BC1-9173-E7D112B649CC}" destId="{4109F092-3300-4353-8B4A-5518FF36F7CC}" srcOrd="1" destOrd="0" presId="urn:microsoft.com/office/officeart/2005/8/layout/matrix1"/>
    <dgm:cxn modelId="{A6769BE8-7F74-42FD-8FD6-E1D875B4BE41}" srcId="{48B6B25C-0CC5-43B6-9A9C-DD4CB868C5AF}" destId="{362ACBC2-3908-4E41-9724-395F8CF81162}" srcOrd="2" destOrd="0" parTransId="{92B0E66A-D149-45DC-A8E0-78E3659120E4}" sibTransId="{F4CC51DB-8AD9-479A-BCBD-8EB6BDD06DB6}"/>
    <dgm:cxn modelId="{63A31E97-6B7E-4BF7-B27C-6AB04FCFB1CD}" srcId="{48B6B25C-0CC5-43B6-9A9C-DD4CB868C5AF}" destId="{4A39FBDB-3196-421F-BA4B-42C63233FD38}" srcOrd="3" destOrd="0" parTransId="{592959DC-BF17-409F-9D58-0C6DC058286A}" sibTransId="{4490ADD6-F9CF-4D95-A75F-27447BEFC58C}"/>
    <dgm:cxn modelId="{601E5AE2-CE8A-4D4D-A7A4-457D88F6207A}" type="presOf" srcId="{48B6B25C-0CC5-43B6-9A9C-DD4CB868C5AF}" destId="{3919B345-AE83-4743-A074-54DF43A08AC7}" srcOrd="0" destOrd="0" presId="urn:microsoft.com/office/officeart/2005/8/layout/matrix1"/>
    <dgm:cxn modelId="{4073F7D4-D38D-491E-995B-B270EE17A602}" type="presOf" srcId="{4A39FBDB-3196-421F-BA4B-42C63233FD38}" destId="{545C8FC3-9A1D-4C52-992F-758894C5CE14}" srcOrd="0" destOrd="0" presId="urn:microsoft.com/office/officeart/2005/8/layout/matrix1"/>
    <dgm:cxn modelId="{1CC1DDB0-52FA-475C-8430-2A2F5786A76E}" type="presOf" srcId="{35126E3A-FE30-4BC1-9173-E7D112B649CC}" destId="{BA0E53AF-DB4F-4DFD-91AF-66A18F284C2E}" srcOrd="0" destOrd="0" presId="urn:microsoft.com/office/officeart/2005/8/layout/matrix1"/>
    <dgm:cxn modelId="{0B0A2C71-6401-4D0A-A6B7-9815E1FE2346}" srcId="{48B6B25C-0CC5-43B6-9A9C-DD4CB868C5AF}" destId="{335ADE16-ADEF-4061-9679-B7703F067465}" srcOrd="1" destOrd="0" parTransId="{2CB524F0-565C-47E2-B2F7-9A1E808118A2}" sibTransId="{2585B543-AEE0-422E-AEDE-C90A291026A4}"/>
    <dgm:cxn modelId="{039BBF1A-ADA8-4AD7-83DD-EF1388C4951E}" srcId="{48B6B25C-0CC5-43B6-9A9C-DD4CB868C5AF}" destId="{35126E3A-FE30-4BC1-9173-E7D112B649CC}" srcOrd="0" destOrd="0" parTransId="{D3597883-CA18-412C-9C60-160A532C22C7}" sibTransId="{998DB41D-0707-45F5-BB90-34EC94585324}"/>
    <dgm:cxn modelId="{29F19EDE-A596-4067-AAE2-FE0633C4AC20}" srcId="{B17F6376-B977-4B25-BD04-9AE8B15E5D7D}" destId="{48B6B25C-0CC5-43B6-9A9C-DD4CB868C5AF}" srcOrd="0" destOrd="0" parTransId="{07DB1096-4655-463C-A74C-8FA483757D1B}" sibTransId="{327AC244-F848-4881-A561-55B3085D2BEF}"/>
    <dgm:cxn modelId="{F060AD54-F2CD-427F-9DCC-24FA40393844}" type="presOf" srcId="{335ADE16-ADEF-4061-9679-B7703F067465}" destId="{FAD35413-0B98-485D-992C-51C2393E6297}" srcOrd="0" destOrd="0" presId="urn:microsoft.com/office/officeart/2005/8/layout/matrix1"/>
    <dgm:cxn modelId="{755F4E75-0126-424B-B13A-D4A393D2FD98}" type="presOf" srcId="{362ACBC2-3908-4E41-9724-395F8CF81162}" destId="{3FE9CEC0-F9E9-4692-BD71-DE9D86E3457D}" srcOrd="0" destOrd="0" presId="urn:microsoft.com/office/officeart/2005/8/layout/matrix1"/>
    <dgm:cxn modelId="{78DFE33E-7769-4D31-A38D-1F7C5EB6BA49}" type="presOf" srcId="{362ACBC2-3908-4E41-9724-395F8CF81162}" destId="{96DC7AA1-52BD-4364-946A-A50683CEF689}" srcOrd="1" destOrd="0" presId="urn:microsoft.com/office/officeart/2005/8/layout/matrix1"/>
    <dgm:cxn modelId="{D4992F37-C63C-4BCE-8E62-D6EACDF2DC41}" type="presOf" srcId="{4A39FBDB-3196-421F-BA4B-42C63233FD38}" destId="{E5E95649-D8BB-4F50-8D89-4E28063C0AB1}" srcOrd="1" destOrd="0" presId="urn:microsoft.com/office/officeart/2005/8/layout/matrix1"/>
    <dgm:cxn modelId="{4B0502DF-907F-4A6A-8A6E-CA0ACEE90F91}" type="presOf" srcId="{B17F6376-B977-4B25-BD04-9AE8B15E5D7D}" destId="{49A89C13-8116-454B-9C8D-7E54D9A9E68F}" srcOrd="0" destOrd="0" presId="urn:microsoft.com/office/officeart/2005/8/layout/matrix1"/>
    <dgm:cxn modelId="{F91F7473-48F3-45C3-ADBE-72FE7AE287DA}" type="presOf" srcId="{335ADE16-ADEF-4061-9679-B7703F067465}" destId="{932C830F-90A7-4B39-B927-9EB0788E60AA}" srcOrd="1" destOrd="0" presId="urn:microsoft.com/office/officeart/2005/8/layout/matrix1"/>
    <dgm:cxn modelId="{157BB363-559C-4C04-AA74-0BE77A25F3FF}" type="presParOf" srcId="{49A89C13-8116-454B-9C8D-7E54D9A9E68F}" destId="{FF447BAB-4F8A-4301-8710-EE8ABBA22E9B}" srcOrd="0" destOrd="0" presId="urn:microsoft.com/office/officeart/2005/8/layout/matrix1"/>
    <dgm:cxn modelId="{4EB57655-1D32-4F47-B288-A12EC2E12AFB}" type="presParOf" srcId="{FF447BAB-4F8A-4301-8710-EE8ABBA22E9B}" destId="{BA0E53AF-DB4F-4DFD-91AF-66A18F284C2E}" srcOrd="0" destOrd="0" presId="urn:microsoft.com/office/officeart/2005/8/layout/matrix1"/>
    <dgm:cxn modelId="{AC267D93-24B9-4A41-8D23-9444A5CE9D1E}" type="presParOf" srcId="{FF447BAB-4F8A-4301-8710-EE8ABBA22E9B}" destId="{4109F092-3300-4353-8B4A-5518FF36F7CC}" srcOrd="1" destOrd="0" presId="urn:microsoft.com/office/officeart/2005/8/layout/matrix1"/>
    <dgm:cxn modelId="{C6FFF4ED-27F9-4496-861F-58DEF4F91656}" type="presParOf" srcId="{FF447BAB-4F8A-4301-8710-EE8ABBA22E9B}" destId="{FAD35413-0B98-485D-992C-51C2393E6297}" srcOrd="2" destOrd="0" presId="urn:microsoft.com/office/officeart/2005/8/layout/matrix1"/>
    <dgm:cxn modelId="{26C87EE3-0417-4D93-BD11-923968DA338C}" type="presParOf" srcId="{FF447BAB-4F8A-4301-8710-EE8ABBA22E9B}" destId="{932C830F-90A7-4B39-B927-9EB0788E60AA}" srcOrd="3" destOrd="0" presId="urn:microsoft.com/office/officeart/2005/8/layout/matrix1"/>
    <dgm:cxn modelId="{2D52AB1E-E45B-4BCB-9AA8-E320920078F7}" type="presParOf" srcId="{FF447BAB-4F8A-4301-8710-EE8ABBA22E9B}" destId="{3FE9CEC0-F9E9-4692-BD71-DE9D86E3457D}" srcOrd="4" destOrd="0" presId="urn:microsoft.com/office/officeart/2005/8/layout/matrix1"/>
    <dgm:cxn modelId="{7AE439E0-A4BA-403D-A00E-9A88362B7AB9}" type="presParOf" srcId="{FF447BAB-4F8A-4301-8710-EE8ABBA22E9B}" destId="{96DC7AA1-52BD-4364-946A-A50683CEF689}" srcOrd="5" destOrd="0" presId="urn:microsoft.com/office/officeart/2005/8/layout/matrix1"/>
    <dgm:cxn modelId="{60CE46A1-CE97-4C21-A4AE-D64EC9C54EF2}" type="presParOf" srcId="{FF447BAB-4F8A-4301-8710-EE8ABBA22E9B}" destId="{545C8FC3-9A1D-4C52-992F-758894C5CE14}" srcOrd="6" destOrd="0" presId="urn:microsoft.com/office/officeart/2005/8/layout/matrix1"/>
    <dgm:cxn modelId="{0CA53989-3D3C-414B-AF68-79F24A46DB41}" type="presParOf" srcId="{FF447BAB-4F8A-4301-8710-EE8ABBA22E9B}" destId="{E5E95649-D8BB-4F50-8D89-4E28063C0AB1}" srcOrd="7" destOrd="0" presId="urn:microsoft.com/office/officeart/2005/8/layout/matrix1"/>
    <dgm:cxn modelId="{3D840CFE-C7AD-4B12-B632-E29544B893B2}" type="presParOf" srcId="{49A89C13-8116-454B-9C8D-7E54D9A9E68F}" destId="{3919B345-AE83-4743-A074-54DF43A08AC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0731A-D645-4BC2-AB9C-CACDC863264C}" type="doc">
      <dgm:prSet loTypeId="urn:microsoft.com/office/officeart/2005/8/layout/list1" loCatId="list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6BDC400E-939C-4BB8-8908-FFF6CA4A65FB}">
      <dgm:prSet phldrT="[Текст]" custT="1"/>
      <dgm:spPr/>
      <dgm:t>
        <a:bodyPr anchor="t"/>
        <a:lstStyle/>
        <a:p>
          <a:r>
            <a:rPr lang="ru-RU" sz="1200" dirty="0" smtClean="0"/>
            <a:t>Промышленное производство – 83,7%, в том числе:</a:t>
          </a:r>
        </a:p>
        <a:p>
          <a:r>
            <a:rPr lang="ru-RU" sz="1200" dirty="0" smtClean="0"/>
            <a:t>Добыча полезных ископаемых – 95%</a:t>
          </a:r>
        </a:p>
        <a:p>
          <a:r>
            <a:rPr lang="ru-RU" sz="1200" dirty="0" smtClean="0"/>
            <a:t>Транспорт и связь – 0,8%</a:t>
          </a:r>
        </a:p>
        <a:p>
          <a:r>
            <a:rPr lang="ru-RU" sz="1200" dirty="0" smtClean="0"/>
            <a:t>Строительство – 0,5%</a:t>
          </a:r>
        </a:p>
        <a:p>
          <a:r>
            <a:rPr lang="ru-RU" sz="1200" dirty="0" smtClean="0"/>
            <a:t>Торговля – 3,9%</a:t>
          </a:r>
        </a:p>
        <a:p>
          <a:r>
            <a:rPr lang="ru-RU" sz="1200" dirty="0" smtClean="0"/>
            <a:t>Прочее – 11,2%</a:t>
          </a:r>
        </a:p>
        <a:p>
          <a:endParaRPr lang="ru-RU" sz="1200" dirty="0"/>
        </a:p>
      </dgm:t>
    </dgm:pt>
    <dgm:pt modelId="{C229C190-627A-42B8-8A43-1827089ADD41}" type="parTrans" cxnId="{05367840-8F59-40A3-875B-C9428C6D8F19}">
      <dgm:prSet/>
      <dgm:spPr/>
      <dgm:t>
        <a:bodyPr/>
        <a:lstStyle/>
        <a:p>
          <a:endParaRPr lang="ru-RU"/>
        </a:p>
      </dgm:t>
    </dgm:pt>
    <dgm:pt modelId="{499B1318-B330-4249-B282-3306893D8056}" type="sibTrans" cxnId="{05367840-8F59-40A3-875B-C9428C6D8F19}">
      <dgm:prSet/>
      <dgm:spPr/>
      <dgm:t>
        <a:bodyPr/>
        <a:lstStyle/>
        <a:p>
          <a:endParaRPr lang="ru-RU"/>
        </a:p>
      </dgm:t>
    </dgm:pt>
    <dgm:pt modelId="{F1943834-8F88-4D28-AA47-7952197F4CB5}" type="pres">
      <dgm:prSet presAssocID="{B900731A-D645-4BC2-AB9C-CACDC86326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9BF257-5D1E-44AF-89DC-365DE582227F}" type="pres">
      <dgm:prSet presAssocID="{6BDC400E-939C-4BB8-8908-FFF6CA4A65FB}" presName="parentLin" presStyleCnt="0"/>
      <dgm:spPr/>
    </dgm:pt>
    <dgm:pt modelId="{DFE30EDF-4849-4F33-B835-6323491EB593}" type="pres">
      <dgm:prSet presAssocID="{6BDC400E-939C-4BB8-8908-FFF6CA4A65F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E1D90DD-53CC-4697-84CF-79CF7115D402}" type="pres">
      <dgm:prSet presAssocID="{6BDC400E-939C-4BB8-8908-FFF6CA4A65FB}" presName="parentText" presStyleLbl="node1" presStyleIdx="0" presStyleCnt="1" custLinFactX="27968" custLinFactNeighborX="100000" custLinFactNeighborY="44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A3432-E846-4E30-9BBD-F1D53E69F7B3}" type="pres">
      <dgm:prSet presAssocID="{6BDC400E-939C-4BB8-8908-FFF6CA4A65FB}" presName="negativeSpace" presStyleCnt="0"/>
      <dgm:spPr/>
    </dgm:pt>
    <dgm:pt modelId="{56F21C87-DC21-4E10-965A-137BBAA7E927}" type="pres">
      <dgm:prSet presAssocID="{6BDC400E-939C-4BB8-8908-FFF6CA4A65FB}" presName="childText" presStyleLbl="conFgAcc1" presStyleIdx="0" presStyleCnt="1">
        <dgm:presLayoutVars>
          <dgm:bulletEnabled val="1"/>
        </dgm:presLayoutVars>
      </dgm:prSet>
      <dgm:spPr>
        <a:noFill/>
      </dgm:spPr>
    </dgm:pt>
  </dgm:ptLst>
  <dgm:cxnLst>
    <dgm:cxn modelId="{C8F9F672-82F5-4493-A7C5-E1D46D303B61}" type="presOf" srcId="{6BDC400E-939C-4BB8-8908-FFF6CA4A65FB}" destId="{FE1D90DD-53CC-4697-84CF-79CF7115D402}" srcOrd="1" destOrd="0" presId="urn:microsoft.com/office/officeart/2005/8/layout/list1"/>
    <dgm:cxn modelId="{0539F4A9-A60B-41C5-9D84-DB3ADFB43C39}" type="presOf" srcId="{B900731A-D645-4BC2-AB9C-CACDC863264C}" destId="{F1943834-8F88-4D28-AA47-7952197F4CB5}" srcOrd="0" destOrd="0" presId="urn:microsoft.com/office/officeart/2005/8/layout/list1"/>
    <dgm:cxn modelId="{05367840-8F59-40A3-875B-C9428C6D8F19}" srcId="{B900731A-D645-4BC2-AB9C-CACDC863264C}" destId="{6BDC400E-939C-4BB8-8908-FFF6CA4A65FB}" srcOrd="0" destOrd="0" parTransId="{C229C190-627A-42B8-8A43-1827089ADD41}" sibTransId="{499B1318-B330-4249-B282-3306893D8056}"/>
    <dgm:cxn modelId="{5C2CC98E-226C-4467-B3A6-6CDA53805F2C}" type="presOf" srcId="{6BDC400E-939C-4BB8-8908-FFF6CA4A65FB}" destId="{DFE30EDF-4849-4F33-B835-6323491EB593}" srcOrd="0" destOrd="0" presId="urn:microsoft.com/office/officeart/2005/8/layout/list1"/>
    <dgm:cxn modelId="{7DDDB68D-4942-45A7-AB5C-0A8AF9A70D50}" type="presParOf" srcId="{F1943834-8F88-4D28-AA47-7952197F4CB5}" destId="{419BF257-5D1E-44AF-89DC-365DE582227F}" srcOrd="0" destOrd="0" presId="urn:microsoft.com/office/officeart/2005/8/layout/list1"/>
    <dgm:cxn modelId="{51A7C307-51A0-4C9C-BFB3-C88B90A40A37}" type="presParOf" srcId="{419BF257-5D1E-44AF-89DC-365DE582227F}" destId="{DFE30EDF-4849-4F33-B835-6323491EB593}" srcOrd="0" destOrd="0" presId="urn:microsoft.com/office/officeart/2005/8/layout/list1"/>
    <dgm:cxn modelId="{9FD4AE58-7A41-48F3-9C99-5355B05065DB}" type="presParOf" srcId="{419BF257-5D1E-44AF-89DC-365DE582227F}" destId="{FE1D90DD-53CC-4697-84CF-79CF7115D402}" srcOrd="1" destOrd="0" presId="urn:microsoft.com/office/officeart/2005/8/layout/list1"/>
    <dgm:cxn modelId="{4F0EA685-EBB5-4F78-8042-51221C0D0539}" type="presParOf" srcId="{F1943834-8F88-4D28-AA47-7952197F4CB5}" destId="{985A3432-E846-4E30-9BBD-F1D53E69F7B3}" srcOrd="1" destOrd="0" presId="urn:microsoft.com/office/officeart/2005/8/layout/list1"/>
    <dgm:cxn modelId="{A54B08EE-8D70-4DFA-9CB2-6E2D5FAB92F0}" type="presParOf" srcId="{F1943834-8F88-4D28-AA47-7952197F4CB5}" destId="{56F21C87-DC21-4E10-965A-137BBAA7E927}" srcOrd="2" destOrd="0" presId="urn:microsoft.com/office/officeart/2005/8/layout/list1"/>
  </dgm:cxnLst>
  <dgm:bg>
    <a:blipFill dpi="0" rotWithShape="1">
      <a:blip xmlns:r="http://schemas.openxmlformats.org/officeDocument/2006/relationships" r:embed="rId1"/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2F5A33-0160-47F2-8A81-5D15665FC371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09B58A-3BC7-42F8-B17E-865206C6AAEC}">
      <dgm:prSet phldrT="[Текст]" custT="1"/>
      <dgm:spPr>
        <a:solidFill>
          <a:schemeClr val="tx1"/>
        </a:solidFill>
      </dgm:spPr>
      <dgm:t>
        <a:bodyPr anchor="ctr">
          <a:prstTxWarp prst="textFadeLeft">
            <a:avLst/>
          </a:prstTxWarp>
        </a:bodyPr>
        <a:lstStyle/>
        <a:p>
          <a:r>
            <a:rPr lang="ru-RU" sz="1200" i="0" dirty="0" smtClean="0">
              <a:solidFill>
                <a:schemeClr val="bg1"/>
              </a:solidFill>
              <a:cs typeface="Aharoni" pitchFamily="2" charset="-79"/>
            </a:rPr>
            <a:t>Лидером по производству рудного золота является горнодобывающая компания ПАО «Высочайший»</a:t>
          </a:r>
          <a:endParaRPr lang="ru-RU" sz="1200" i="0" dirty="0">
            <a:solidFill>
              <a:schemeClr val="bg1"/>
            </a:solidFill>
            <a:cs typeface="Aharoni" pitchFamily="2" charset="-79"/>
          </a:endParaRPr>
        </a:p>
      </dgm:t>
    </dgm:pt>
    <dgm:pt modelId="{A43FFB11-26EC-444D-B0E4-044BFE8442FA}" type="parTrans" cxnId="{98DC42E3-4238-4BD4-8FE9-40CC3E73FBAD}">
      <dgm:prSet/>
      <dgm:spPr/>
      <dgm:t>
        <a:bodyPr/>
        <a:lstStyle/>
        <a:p>
          <a:endParaRPr lang="ru-RU"/>
        </a:p>
      </dgm:t>
    </dgm:pt>
    <dgm:pt modelId="{F68DC67B-6030-4E67-95CB-A8D3C67F2E61}" type="sibTrans" cxnId="{98DC42E3-4238-4BD4-8FE9-40CC3E73FBA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DA62F491-1854-40B9-B6C0-3ACBB4AC530C}" type="pres">
      <dgm:prSet presAssocID="{CA2F5A33-0160-47F2-8A81-5D15665FC37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0654459E-799E-4CBE-A5C1-2EB20FDC93E8}" type="pres">
      <dgm:prSet presAssocID="{F68DC67B-6030-4E67-95CB-A8D3C67F2E61}" presName="picture_1" presStyleLbl="bgImgPlace1" presStyleIdx="0" presStyleCnt="1" custScaleX="133716" custLinFactNeighborX="2899"/>
      <dgm:spPr/>
      <dgm:t>
        <a:bodyPr/>
        <a:lstStyle/>
        <a:p>
          <a:endParaRPr lang="ru-RU"/>
        </a:p>
      </dgm:t>
    </dgm:pt>
    <dgm:pt modelId="{408896EA-94D6-40C5-B862-C9C0C19EA010}" type="pres">
      <dgm:prSet presAssocID="{3809B58A-3BC7-42F8-B17E-865206C6AAE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92881-1FCE-4B95-84DA-EE9FD80EE38F}" type="pres">
      <dgm:prSet presAssocID="{CA2F5A33-0160-47F2-8A81-5D15665FC371}" presName="maxNode" presStyleCnt="0"/>
      <dgm:spPr/>
    </dgm:pt>
    <dgm:pt modelId="{70178C94-16B2-4131-9202-79094F62340B}" type="pres">
      <dgm:prSet presAssocID="{CA2F5A33-0160-47F2-8A81-5D15665FC371}" presName="Name33" presStyleCnt="0"/>
      <dgm:spPr/>
    </dgm:pt>
  </dgm:ptLst>
  <dgm:cxnLst>
    <dgm:cxn modelId="{0D200A18-99D1-4160-B46B-5F1629739ED2}" type="presOf" srcId="{CA2F5A33-0160-47F2-8A81-5D15665FC371}" destId="{DA62F491-1854-40B9-B6C0-3ACBB4AC530C}" srcOrd="0" destOrd="0" presId="urn:microsoft.com/office/officeart/2008/layout/AccentedPicture"/>
    <dgm:cxn modelId="{C3510D98-CC5C-4F73-A033-5DBE731A487E}" type="presOf" srcId="{F68DC67B-6030-4E67-95CB-A8D3C67F2E61}" destId="{0654459E-799E-4CBE-A5C1-2EB20FDC93E8}" srcOrd="0" destOrd="0" presId="urn:microsoft.com/office/officeart/2008/layout/AccentedPicture"/>
    <dgm:cxn modelId="{CBF0CC82-23C5-4F5F-ADB7-0385B6AB6623}" type="presOf" srcId="{3809B58A-3BC7-42F8-B17E-865206C6AAEC}" destId="{408896EA-94D6-40C5-B862-C9C0C19EA010}" srcOrd="0" destOrd="0" presId="urn:microsoft.com/office/officeart/2008/layout/AccentedPicture"/>
    <dgm:cxn modelId="{98DC42E3-4238-4BD4-8FE9-40CC3E73FBAD}" srcId="{CA2F5A33-0160-47F2-8A81-5D15665FC371}" destId="{3809B58A-3BC7-42F8-B17E-865206C6AAEC}" srcOrd="0" destOrd="0" parTransId="{A43FFB11-26EC-444D-B0E4-044BFE8442FA}" sibTransId="{F68DC67B-6030-4E67-95CB-A8D3C67F2E61}"/>
    <dgm:cxn modelId="{FA870286-A68C-4FD2-90A0-E095C3CC3426}" type="presParOf" srcId="{DA62F491-1854-40B9-B6C0-3ACBB4AC530C}" destId="{0654459E-799E-4CBE-A5C1-2EB20FDC93E8}" srcOrd="0" destOrd="0" presId="urn:microsoft.com/office/officeart/2008/layout/AccentedPicture"/>
    <dgm:cxn modelId="{AA4F09A0-A41B-4B77-86DB-77177C3665A7}" type="presParOf" srcId="{DA62F491-1854-40B9-B6C0-3ACBB4AC530C}" destId="{408896EA-94D6-40C5-B862-C9C0C19EA010}" srcOrd="1" destOrd="0" presId="urn:microsoft.com/office/officeart/2008/layout/AccentedPicture"/>
    <dgm:cxn modelId="{EA8FAA94-6C6E-4FEB-A1B8-7CF7ACE395CE}" type="presParOf" srcId="{DA62F491-1854-40B9-B6C0-3ACBB4AC530C}" destId="{21A92881-1FCE-4B95-84DA-EE9FD80EE38F}" srcOrd="2" destOrd="0" presId="urn:microsoft.com/office/officeart/2008/layout/AccentedPicture"/>
    <dgm:cxn modelId="{68700C89-2412-4678-9863-166E44672527}" type="presParOf" srcId="{21A92881-1FCE-4B95-84DA-EE9FD80EE38F}" destId="{70178C94-16B2-4131-9202-79094F62340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7CD6A4-89EC-4A96-9CAC-B4561590C300}" type="doc">
      <dgm:prSet loTypeId="urn:microsoft.com/office/officeart/2005/8/layout/pyramid2" loCatId="pyramid" qsTypeId="urn:microsoft.com/office/officeart/2005/8/quickstyle/3d5" qsCatId="3D" csTypeId="urn:microsoft.com/office/officeart/2005/8/colors/accent6_3" csCatId="accent6"/>
      <dgm:spPr/>
      <dgm:t>
        <a:bodyPr/>
        <a:lstStyle/>
        <a:p>
          <a:endParaRPr lang="ru-RU"/>
        </a:p>
      </dgm:t>
    </dgm:pt>
    <dgm:pt modelId="{D6AE3C41-44DE-4A92-A1FB-FB20EEED929C}">
      <dgm:prSet/>
      <dgm:spPr/>
      <dgm:t>
        <a:bodyPr/>
        <a:lstStyle/>
        <a:p>
          <a:pPr rtl="0"/>
          <a:r>
            <a:rPr lang="ru-RU" dirty="0" smtClean="0"/>
            <a:t>Структура бюджета </a:t>
          </a:r>
          <a:endParaRPr lang="ru-RU" dirty="0"/>
        </a:p>
      </dgm:t>
    </dgm:pt>
    <dgm:pt modelId="{09224981-3E43-44B8-BCE2-10984DD47904}" type="parTrans" cxnId="{FE17153D-B42E-4FA0-9FC9-05F4BC7A4BBA}">
      <dgm:prSet/>
      <dgm:spPr/>
      <dgm:t>
        <a:bodyPr/>
        <a:lstStyle/>
        <a:p>
          <a:endParaRPr lang="ru-RU"/>
        </a:p>
      </dgm:t>
    </dgm:pt>
    <dgm:pt modelId="{14C8328B-0282-4947-A576-9130D1DD4935}" type="sibTrans" cxnId="{FE17153D-B42E-4FA0-9FC9-05F4BC7A4BBA}">
      <dgm:prSet/>
      <dgm:spPr/>
      <dgm:t>
        <a:bodyPr/>
        <a:lstStyle/>
        <a:p>
          <a:endParaRPr lang="ru-RU"/>
        </a:p>
      </dgm:t>
    </dgm:pt>
    <dgm:pt modelId="{33A4D299-CE9A-408B-88BA-2E9B2FC40607}" type="pres">
      <dgm:prSet presAssocID="{1D7CD6A4-89EC-4A96-9CAC-B4561590C30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5029EC7-DA18-4F80-9EFA-1FD2FC74E682}" type="pres">
      <dgm:prSet presAssocID="{1D7CD6A4-89EC-4A96-9CAC-B4561590C300}" presName="pyramid" presStyleLbl="node1" presStyleIdx="0" presStyleCnt="1" custLinFactNeighborX="-4326"/>
      <dgm:spPr/>
    </dgm:pt>
    <dgm:pt modelId="{DF1BEC5C-83F9-40BB-8723-18A3A8C47BD4}" type="pres">
      <dgm:prSet presAssocID="{1D7CD6A4-89EC-4A96-9CAC-B4561590C300}" presName="theList" presStyleCnt="0"/>
      <dgm:spPr/>
    </dgm:pt>
    <dgm:pt modelId="{3B185513-4CBE-4C85-98C3-DB0FD3BA9F69}" type="pres">
      <dgm:prSet presAssocID="{D6AE3C41-44DE-4A92-A1FB-FB20EEED929C}" presName="aNode" presStyleLbl="fgAcc1" presStyleIdx="0" presStyleCnt="1" custLinFactX="100000" custLinFactNeighborX="195687" custLinFactNeighborY="43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2EA38-9EFE-491C-B2F1-C9B6371AAC4B}" type="pres">
      <dgm:prSet presAssocID="{D6AE3C41-44DE-4A92-A1FB-FB20EEED929C}" presName="aSpace" presStyleCnt="0"/>
      <dgm:spPr/>
    </dgm:pt>
  </dgm:ptLst>
  <dgm:cxnLst>
    <dgm:cxn modelId="{88CCD3D1-200E-4452-9C64-403588883CBA}" type="presOf" srcId="{1D7CD6A4-89EC-4A96-9CAC-B4561590C300}" destId="{33A4D299-CE9A-408B-88BA-2E9B2FC40607}" srcOrd="0" destOrd="0" presId="urn:microsoft.com/office/officeart/2005/8/layout/pyramid2"/>
    <dgm:cxn modelId="{FE17153D-B42E-4FA0-9FC9-05F4BC7A4BBA}" srcId="{1D7CD6A4-89EC-4A96-9CAC-B4561590C300}" destId="{D6AE3C41-44DE-4A92-A1FB-FB20EEED929C}" srcOrd="0" destOrd="0" parTransId="{09224981-3E43-44B8-BCE2-10984DD47904}" sibTransId="{14C8328B-0282-4947-A576-9130D1DD4935}"/>
    <dgm:cxn modelId="{3EC63C78-E4D6-4110-A9B1-DD0FC9B7CDAD}" type="presOf" srcId="{D6AE3C41-44DE-4A92-A1FB-FB20EEED929C}" destId="{3B185513-4CBE-4C85-98C3-DB0FD3BA9F69}" srcOrd="0" destOrd="0" presId="urn:microsoft.com/office/officeart/2005/8/layout/pyramid2"/>
    <dgm:cxn modelId="{FA3EB611-E4B5-4F61-A468-1BF50CA98FD1}" type="presParOf" srcId="{33A4D299-CE9A-408B-88BA-2E9B2FC40607}" destId="{15029EC7-DA18-4F80-9EFA-1FD2FC74E682}" srcOrd="0" destOrd="0" presId="urn:microsoft.com/office/officeart/2005/8/layout/pyramid2"/>
    <dgm:cxn modelId="{C8174E59-17DC-4A9F-AAF7-FA11F33F8515}" type="presParOf" srcId="{33A4D299-CE9A-408B-88BA-2E9B2FC40607}" destId="{DF1BEC5C-83F9-40BB-8723-18A3A8C47BD4}" srcOrd="1" destOrd="0" presId="urn:microsoft.com/office/officeart/2005/8/layout/pyramid2"/>
    <dgm:cxn modelId="{42F5C9C0-6785-4B3D-A6FA-BA94714ECF12}" type="presParOf" srcId="{DF1BEC5C-83F9-40BB-8723-18A3A8C47BD4}" destId="{3B185513-4CBE-4C85-98C3-DB0FD3BA9F69}" srcOrd="0" destOrd="0" presId="urn:microsoft.com/office/officeart/2005/8/layout/pyramid2"/>
    <dgm:cxn modelId="{65C90AF2-8BE7-4F52-AAFA-0547FBC3F6C9}" type="presParOf" srcId="{DF1BEC5C-83F9-40BB-8723-18A3A8C47BD4}" destId="{A7D2EA38-9EFE-491C-B2F1-C9B6371AAC4B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2E1914-E57F-4205-900D-DB53D6BA6473}" type="doc">
      <dgm:prSet loTypeId="urn:microsoft.com/office/officeart/2005/8/layout/chevron2" loCatId="list" qsTypeId="urn:microsoft.com/office/officeart/2005/8/quickstyle/3d4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97C5E039-2810-4FAF-B5B8-1A669814115B}">
      <dgm:prSet phldrT="[Текст]" custT="1"/>
      <dgm:spPr/>
      <dgm:t>
        <a:bodyPr>
          <a:prstTxWarp prst="textDeflate">
            <a:avLst/>
          </a:prstTxWarp>
        </a:bodyPr>
        <a:lstStyle/>
        <a:p>
          <a:r>
            <a:rPr lang="ru-RU" sz="1100" dirty="0" smtClean="0"/>
            <a:t>ДОХОДЫ</a:t>
          </a:r>
          <a:endParaRPr lang="ru-RU" sz="1100" dirty="0"/>
        </a:p>
      </dgm:t>
    </dgm:pt>
    <dgm:pt modelId="{40FF7015-E8BF-4CDC-A519-C768701486E1}" type="parTrans" cxnId="{58272DE2-45FE-4AA5-97EA-01464AAC198F}">
      <dgm:prSet/>
      <dgm:spPr/>
      <dgm:t>
        <a:bodyPr/>
        <a:lstStyle/>
        <a:p>
          <a:endParaRPr lang="ru-RU"/>
        </a:p>
      </dgm:t>
    </dgm:pt>
    <dgm:pt modelId="{C9B440AA-ED28-4E0C-8C26-EBDECCC162A8}" type="sibTrans" cxnId="{58272DE2-45FE-4AA5-97EA-01464AAC198F}">
      <dgm:prSet/>
      <dgm:spPr/>
      <dgm:t>
        <a:bodyPr/>
        <a:lstStyle/>
        <a:p>
          <a:endParaRPr lang="ru-RU"/>
        </a:p>
      </dgm:t>
    </dgm:pt>
    <dgm:pt modelId="{9F2C9F3E-54EE-437B-B3F1-9974F21CD6D2}">
      <dgm:prSet phldrT="[Текст]" custT="1"/>
      <dgm:spPr/>
      <dgm:t>
        <a:bodyPr/>
        <a:lstStyle/>
        <a:p>
          <a:r>
            <a:rPr lang="ru-RU" sz="1100" dirty="0" smtClean="0"/>
            <a:t> Налоговые доходы, зачисляемые в бюджет в соответствии с бюджетным и налоговым законодательством Российской Федерации.</a:t>
          </a:r>
          <a:endParaRPr lang="ru-RU" sz="1100" dirty="0"/>
        </a:p>
      </dgm:t>
    </dgm:pt>
    <dgm:pt modelId="{7AFF20FA-C480-4997-9F3E-82222DC454C3}" type="parTrans" cxnId="{FD4CBADF-C505-4A50-B3FB-EB8574E8E4A5}">
      <dgm:prSet/>
      <dgm:spPr/>
      <dgm:t>
        <a:bodyPr/>
        <a:lstStyle/>
        <a:p>
          <a:endParaRPr lang="ru-RU"/>
        </a:p>
      </dgm:t>
    </dgm:pt>
    <dgm:pt modelId="{56982895-BD1E-429F-B0C2-1C1C2C015F9B}" type="sibTrans" cxnId="{FD4CBADF-C505-4A50-B3FB-EB8574E8E4A5}">
      <dgm:prSet/>
      <dgm:spPr/>
      <dgm:t>
        <a:bodyPr/>
        <a:lstStyle/>
        <a:p>
          <a:endParaRPr lang="ru-RU"/>
        </a:p>
      </dgm:t>
    </dgm:pt>
    <dgm:pt modelId="{A719AAC6-D140-4F3A-9ED6-0E75E106BBC3}">
      <dgm:prSet phldrT="[Текст]" custT="1"/>
      <dgm:spPr/>
      <dgm:t>
        <a:bodyPr/>
        <a:lstStyle/>
        <a:p>
          <a:r>
            <a:rPr lang="ru-RU" sz="1100" dirty="0" smtClean="0"/>
            <a:t> Неналоговые доходы, зачисляемые в бюджеты в соответствии с законодательством Российской Федерации, законами субъектов Российской Федерации и муниципальными актами представительных органов муниципальных образований;</a:t>
          </a:r>
          <a:endParaRPr lang="ru-RU" sz="1100" dirty="0"/>
        </a:p>
      </dgm:t>
    </dgm:pt>
    <dgm:pt modelId="{9D2063C4-F097-4065-BBB7-757F13DF7B7E}" type="parTrans" cxnId="{2025128A-280F-4C59-AB28-D8BE3D6A3405}">
      <dgm:prSet/>
      <dgm:spPr/>
      <dgm:t>
        <a:bodyPr/>
        <a:lstStyle/>
        <a:p>
          <a:endParaRPr lang="ru-RU"/>
        </a:p>
      </dgm:t>
    </dgm:pt>
    <dgm:pt modelId="{B1C220D2-740F-4C1C-999C-0CA16F2AC9A1}" type="sibTrans" cxnId="{2025128A-280F-4C59-AB28-D8BE3D6A3405}">
      <dgm:prSet/>
      <dgm:spPr/>
      <dgm:t>
        <a:bodyPr/>
        <a:lstStyle/>
        <a:p>
          <a:endParaRPr lang="ru-RU"/>
        </a:p>
      </dgm:t>
    </dgm:pt>
    <dgm:pt modelId="{10FA8784-E74F-4686-B9AD-49C2837089A0}">
      <dgm:prSet phldrT="[Текст]" custT="1"/>
      <dgm:spPr/>
      <dgm:t>
        <a:bodyPr>
          <a:prstTxWarp prst="textInflate">
            <a:avLst/>
          </a:prstTxWarp>
        </a:bodyPr>
        <a:lstStyle/>
        <a:p>
          <a:r>
            <a:rPr lang="ru-RU" sz="1100" dirty="0" smtClean="0"/>
            <a:t>РАСХОДЫ</a:t>
          </a:r>
          <a:endParaRPr lang="ru-RU" sz="1100" dirty="0"/>
        </a:p>
      </dgm:t>
    </dgm:pt>
    <dgm:pt modelId="{BB4C2002-E528-40F2-9250-DC5FD457EE8E}" type="parTrans" cxnId="{7DA90422-80E4-440B-A7AD-0FA94EF776A1}">
      <dgm:prSet/>
      <dgm:spPr/>
      <dgm:t>
        <a:bodyPr/>
        <a:lstStyle/>
        <a:p>
          <a:endParaRPr lang="ru-RU"/>
        </a:p>
      </dgm:t>
    </dgm:pt>
    <dgm:pt modelId="{98E92A58-CDE5-4239-A403-97869E74E7B3}" type="sibTrans" cxnId="{7DA90422-80E4-440B-A7AD-0FA94EF776A1}">
      <dgm:prSet/>
      <dgm:spPr/>
      <dgm:t>
        <a:bodyPr/>
        <a:lstStyle/>
        <a:p>
          <a:endParaRPr lang="ru-RU"/>
        </a:p>
      </dgm:t>
    </dgm:pt>
    <dgm:pt modelId="{396F5B6A-318F-4818-A01E-F1CB7359BE71}">
      <dgm:prSet phldrT="[Текст]" custT="1"/>
      <dgm:spPr/>
      <dgm:t>
        <a:bodyPr/>
        <a:lstStyle/>
        <a:p>
          <a:r>
            <a:rPr lang="ru-RU" sz="1100" dirty="0" smtClean="0"/>
            <a:t>Расходы – выплачиваемые из бюджета денежные средства, за исключением средств в соответствии с Бюджетным Кодексом Российской Федерации, источниками финансирования дефицита бюджета.</a:t>
          </a:r>
          <a:endParaRPr lang="ru-RU" sz="1100" dirty="0"/>
        </a:p>
      </dgm:t>
    </dgm:pt>
    <dgm:pt modelId="{9735CD25-19FC-4098-B47C-39D2593DE103}" type="parTrans" cxnId="{53839514-E59E-456B-91EC-BA11B71CFCEE}">
      <dgm:prSet/>
      <dgm:spPr/>
      <dgm:t>
        <a:bodyPr/>
        <a:lstStyle/>
        <a:p>
          <a:endParaRPr lang="ru-RU"/>
        </a:p>
      </dgm:t>
    </dgm:pt>
    <dgm:pt modelId="{EF46ADC3-0AB8-4D97-A417-3C4F9E8B0BCA}" type="sibTrans" cxnId="{53839514-E59E-456B-91EC-BA11B71CFCEE}">
      <dgm:prSet/>
      <dgm:spPr/>
      <dgm:t>
        <a:bodyPr/>
        <a:lstStyle/>
        <a:p>
          <a:endParaRPr lang="ru-RU"/>
        </a:p>
      </dgm:t>
    </dgm:pt>
    <dgm:pt modelId="{D86E34EF-E1D5-466C-B47B-7FF95197EC46}">
      <dgm:prSet phldrT="[Текст]" custT="1"/>
      <dgm:spPr/>
      <dgm:t>
        <a:bodyPr>
          <a:prstTxWarp prst="textFadeRight">
            <a:avLst/>
          </a:prstTxWarp>
        </a:bodyPr>
        <a:lstStyle/>
        <a:p>
          <a:r>
            <a:rPr lang="ru-RU" sz="1100" dirty="0" smtClean="0"/>
            <a:t>ДЕФИЦИТ/ПРОФИЦИТ</a:t>
          </a:r>
          <a:endParaRPr lang="ru-RU" sz="1100" dirty="0"/>
        </a:p>
      </dgm:t>
    </dgm:pt>
    <dgm:pt modelId="{DB4437FF-FB5D-4D6B-A962-3100E53565AF}" type="parTrans" cxnId="{90AC595E-1B5F-460D-9A5F-BFD9D92AF632}">
      <dgm:prSet/>
      <dgm:spPr/>
      <dgm:t>
        <a:bodyPr/>
        <a:lstStyle/>
        <a:p>
          <a:endParaRPr lang="ru-RU"/>
        </a:p>
      </dgm:t>
    </dgm:pt>
    <dgm:pt modelId="{D46B5066-5620-4F85-B089-249CC75F36C3}" type="sibTrans" cxnId="{90AC595E-1B5F-460D-9A5F-BFD9D92AF632}">
      <dgm:prSet/>
      <dgm:spPr/>
      <dgm:t>
        <a:bodyPr/>
        <a:lstStyle/>
        <a:p>
          <a:endParaRPr lang="ru-RU"/>
        </a:p>
      </dgm:t>
    </dgm:pt>
    <dgm:pt modelId="{BBCF7DD2-48C3-41BD-9E6F-05409B7ED8F4}">
      <dgm:prSet phldrT="[Текст]" custT="1"/>
      <dgm:spPr/>
      <dgm:t>
        <a:bodyPr/>
        <a:lstStyle/>
        <a:p>
          <a:r>
            <a:rPr lang="ru-RU" sz="1100" dirty="0" smtClean="0"/>
            <a:t> Дефицит – превышение расходов бюджета над его доходами (-).</a:t>
          </a:r>
          <a:endParaRPr lang="ru-RU" sz="1100" dirty="0"/>
        </a:p>
      </dgm:t>
    </dgm:pt>
    <dgm:pt modelId="{79F7A8C4-3ED1-4FBF-A92B-9A85D2DC8713}" type="parTrans" cxnId="{D9CF8A0F-831A-49E5-957F-49FD430A992F}">
      <dgm:prSet/>
      <dgm:spPr/>
      <dgm:t>
        <a:bodyPr/>
        <a:lstStyle/>
        <a:p>
          <a:endParaRPr lang="ru-RU"/>
        </a:p>
      </dgm:t>
    </dgm:pt>
    <dgm:pt modelId="{6CE11D61-0E85-4864-9207-948243FD9C58}" type="sibTrans" cxnId="{D9CF8A0F-831A-49E5-957F-49FD430A992F}">
      <dgm:prSet/>
      <dgm:spPr/>
      <dgm:t>
        <a:bodyPr/>
        <a:lstStyle/>
        <a:p>
          <a:endParaRPr lang="ru-RU"/>
        </a:p>
      </dgm:t>
    </dgm:pt>
    <dgm:pt modelId="{903EE525-C191-4D17-A76D-4D5CB618019E}">
      <dgm:prSet phldrT="[Текст]" custT="1"/>
      <dgm:spPr/>
      <dgm:t>
        <a:bodyPr/>
        <a:lstStyle/>
        <a:p>
          <a:r>
            <a:rPr lang="ru-RU" sz="1100" dirty="0" smtClean="0"/>
            <a:t> Доходы, полученные в виде безвозмездных поступлений, за исключением субвенций;</a:t>
          </a:r>
          <a:endParaRPr lang="ru-RU" sz="1100" dirty="0"/>
        </a:p>
      </dgm:t>
    </dgm:pt>
    <dgm:pt modelId="{3074272F-A21D-454F-8F9F-31BE3EABB451}" type="parTrans" cxnId="{FDC42C4C-A7F2-4C49-87F2-E3C9394081A4}">
      <dgm:prSet/>
      <dgm:spPr/>
      <dgm:t>
        <a:bodyPr/>
        <a:lstStyle/>
        <a:p>
          <a:endParaRPr lang="ru-RU"/>
        </a:p>
      </dgm:t>
    </dgm:pt>
    <dgm:pt modelId="{42FC9531-FC83-441A-B50F-F30D279A15F4}" type="sibTrans" cxnId="{FDC42C4C-A7F2-4C49-87F2-E3C9394081A4}">
      <dgm:prSet/>
      <dgm:spPr/>
      <dgm:t>
        <a:bodyPr/>
        <a:lstStyle/>
        <a:p>
          <a:endParaRPr lang="ru-RU"/>
        </a:p>
      </dgm:t>
    </dgm:pt>
    <dgm:pt modelId="{6B51D4ED-7824-48FA-9944-E452FAC16E57}">
      <dgm:prSet phldrT="[Текст]" custT="1"/>
      <dgm:spPr/>
      <dgm:t>
        <a:bodyPr/>
        <a:lstStyle/>
        <a:p>
          <a:r>
            <a:rPr lang="ru-RU" sz="1100" dirty="0" smtClean="0"/>
            <a:t> Профицит – превышение доходов бюджета над его расходами (+).</a:t>
          </a:r>
          <a:endParaRPr lang="ru-RU" sz="1100" dirty="0"/>
        </a:p>
      </dgm:t>
    </dgm:pt>
    <dgm:pt modelId="{A574556C-09AF-4C3B-B8DF-FBB3FC832177}" type="parTrans" cxnId="{7D2978E1-8EA5-4B43-9037-429E2BCE1C0F}">
      <dgm:prSet/>
      <dgm:spPr/>
      <dgm:t>
        <a:bodyPr/>
        <a:lstStyle/>
        <a:p>
          <a:endParaRPr lang="ru-RU"/>
        </a:p>
      </dgm:t>
    </dgm:pt>
    <dgm:pt modelId="{A2207C72-0536-48A9-90D0-39FF4DD22845}" type="sibTrans" cxnId="{7D2978E1-8EA5-4B43-9037-429E2BCE1C0F}">
      <dgm:prSet/>
      <dgm:spPr/>
      <dgm:t>
        <a:bodyPr/>
        <a:lstStyle/>
        <a:p>
          <a:endParaRPr lang="ru-RU"/>
        </a:p>
      </dgm:t>
    </dgm:pt>
    <dgm:pt modelId="{197D0487-E072-4EEC-9ACF-900B7894E4F7}" type="pres">
      <dgm:prSet presAssocID="{542E1914-E57F-4205-900D-DB53D6BA64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3B67AD-1761-4459-8522-F1F4EED65A56}" type="pres">
      <dgm:prSet presAssocID="{97C5E039-2810-4FAF-B5B8-1A669814115B}" presName="composite" presStyleCnt="0"/>
      <dgm:spPr/>
    </dgm:pt>
    <dgm:pt modelId="{0F2FF735-D032-4E6F-9E83-4DB7475F2CA1}" type="pres">
      <dgm:prSet presAssocID="{97C5E039-2810-4FAF-B5B8-1A669814115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DD401-20CA-426A-8E40-2278CE18497A}" type="pres">
      <dgm:prSet presAssocID="{97C5E039-2810-4FAF-B5B8-1A669814115B}" presName="descendantText" presStyleLbl="alignAcc1" presStyleIdx="0" presStyleCnt="3" custScaleY="147667" custLinFactNeighborX="1281" custLinFactNeighborY="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A27CC-34CB-47DD-936D-7A4740035B43}" type="pres">
      <dgm:prSet presAssocID="{C9B440AA-ED28-4E0C-8C26-EBDECCC162A8}" presName="sp" presStyleCnt="0"/>
      <dgm:spPr/>
    </dgm:pt>
    <dgm:pt modelId="{F66A9DAA-8DF8-4850-9DF5-1649D00DFDD7}" type="pres">
      <dgm:prSet presAssocID="{10FA8784-E74F-4686-B9AD-49C2837089A0}" presName="composite" presStyleCnt="0"/>
      <dgm:spPr/>
    </dgm:pt>
    <dgm:pt modelId="{6D6924DB-3C18-4800-AE72-001365338A08}" type="pres">
      <dgm:prSet presAssocID="{10FA8784-E74F-4686-B9AD-49C2837089A0}" presName="parentText" presStyleLbl="alignNode1" presStyleIdx="1" presStyleCnt="3" custLinFactNeighborX="0" custLinFactNeighborY="24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FDCD3-3707-4AE1-A4ED-264313B30CEE}" type="pres">
      <dgm:prSet presAssocID="{10FA8784-E74F-4686-B9AD-49C2837089A0}" presName="descendantText" presStyleLbl="alignAcc1" presStyleIdx="1" presStyleCnt="3" custLinFactNeighborX="436" custLinFactNeighborY="3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9A66E-39CB-4CCB-BDC7-1D6DE4AD866A}" type="pres">
      <dgm:prSet presAssocID="{98E92A58-CDE5-4239-A403-97869E74E7B3}" presName="sp" presStyleCnt="0"/>
      <dgm:spPr/>
    </dgm:pt>
    <dgm:pt modelId="{4F691391-E8A7-4F76-8F01-7D4E941B32E0}" type="pres">
      <dgm:prSet presAssocID="{D86E34EF-E1D5-466C-B47B-7FF95197EC46}" presName="composite" presStyleCnt="0"/>
      <dgm:spPr/>
    </dgm:pt>
    <dgm:pt modelId="{9AC891A5-F62C-40F4-901A-FF8FAA31E06D}" type="pres">
      <dgm:prSet presAssocID="{D86E34EF-E1D5-466C-B47B-7FF95197EC4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3B6E5-C156-4263-9546-A4B0F27C755D}" type="pres">
      <dgm:prSet presAssocID="{D86E34EF-E1D5-466C-B47B-7FF95197EC4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9F8E4E-3F6E-48EA-9B15-FAD41ADF2BD1}" type="presOf" srcId="{396F5B6A-318F-4818-A01E-F1CB7359BE71}" destId="{DDFFDCD3-3707-4AE1-A4ED-264313B30CEE}" srcOrd="0" destOrd="0" presId="urn:microsoft.com/office/officeart/2005/8/layout/chevron2"/>
    <dgm:cxn modelId="{BFB49BB8-154F-4915-9696-F7439B6707E4}" type="presOf" srcId="{903EE525-C191-4D17-A76D-4D5CB618019E}" destId="{E09DD401-20CA-426A-8E40-2278CE18497A}" srcOrd="0" destOrd="2" presId="urn:microsoft.com/office/officeart/2005/8/layout/chevron2"/>
    <dgm:cxn modelId="{2EE54587-6C16-41CF-906C-9F1C6790547A}" type="presOf" srcId="{542E1914-E57F-4205-900D-DB53D6BA6473}" destId="{197D0487-E072-4EEC-9ACF-900B7894E4F7}" srcOrd="0" destOrd="0" presId="urn:microsoft.com/office/officeart/2005/8/layout/chevron2"/>
    <dgm:cxn modelId="{75F8E9D5-50CE-4512-9C29-21E6237031A5}" type="presOf" srcId="{10FA8784-E74F-4686-B9AD-49C2837089A0}" destId="{6D6924DB-3C18-4800-AE72-001365338A08}" srcOrd="0" destOrd="0" presId="urn:microsoft.com/office/officeart/2005/8/layout/chevron2"/>
    <dgm:cxn modelId="{7D2978E1-8EA5-4B43-9037-429E2BCE1C0F}" srcId="{D86E34EF-E1D5-466C-B47B-7FF95197EC46}" destId="{6B51D4ED-7824-48FA-9944-E452FAC16E57}" srcOrd="1" destOrd="0" parTransId="{A574556C-09AF-4C3B-B8DF-FBB3FC832177}" sibTransId="{A2207C72-0536-48A9-90D0-39FF4DD22845}"/>
    <dgm:cxn modelId="{3FA8FFB3-9C3D-4CE6-B387-17FC02CE986A}" type="presOf" srcId="{97C5E039-2810-4FAF-B5B8-1A669814115B}" destId="{0F2FF735-D032-4E6F-9E83-4DB7475F2CA1}" srcOrd="0" destOrd="0" presId="urn:microsoft.com/office/officeart/2005/8/layout/chevron2"/>
    <dgm:cxn modelId="{248D84B6-34DA-4E55-930A-3BDF3ABA3798}" type="presOf" srcId="{A719AAC6-D140-4F3A-9ED6-0E75E106BBC3}" destId="{E09DD401-20CA-426A-8E40-2278CE18497A}" srcOrd="0" destOrd="1" presId="urn:microsoft.com/office/officeart/2005/8/layout/chevron2"/>
    <dgm:cxn modelId="{D9CF8A0F-831A-49E5-957F-49FD430A992F}" srcId="{D86E34EF-E1D5-466C-B47B-7FF95197EC46}" destId="{BBCF7DD2-48C3-41BD-9E6F-05409B7ED8F4}" srcOrd="0" destOrd="0" parTransId="{79F7A8C4-3ED1-4FBF-A92B-9A85D2DC8713}" sibTransId="{6CE11D61-0E85-4864-9207-948243FD9C58}"/>
    <dgm:cxn modelId="{AEA5C7B4-E6FC-4555-8A9B-7EE96964E389}" type="presOf" srcId="{9F2C9F3E-54EE-437B-B3F1-9974F21CD6D2}" destId="{E09DD401-20CA-426A-8E40-2278CE18497A}" srcOrd="0" destOrd="0" presId="urn:microsoft.com/office/officeart/2005/8/layout/chevron2"/>
    <dgm:cxn modelId="{4C70BBB4-B509-4FB8-A632-A36B7214B2E9}" type="presOf" srcId="{BBCF7DD2-48C3-41BD-9E6F-05409B7ED8F4}" destId="{5383B6E5-C156-4263-9546-A4B0F27C755D}" srcOrd="0" destOrd="0" presId="urn:microsoft.com/office/officeart/2005/8/layout/chevron2"/>
    <dgm:cxn modelId="{FDC42C4C-A7F2-4C49-87F2-E3C9394081A4}" srcId="{97C5E039-2810-4FAF-B5B8-1A669814115B}" destId="{903EE525-C191-4D17-A76D-4D5CB618019E}" srcOrd="2" destOrd="0" parTransId="{3074272F-A21D-454F-8F9F-31BE3EABB451}" sibTransId="{42FC9531-FC83-441A-B50F-F30D279A15F4}"/>
    <dgm:cxn modelId="{53839514-E59E-456B-91EC-BA11B71CFCEE}" srcId="{10FA8784-E74F-4686-B9AD-49C2837089A0}" destId="{396F5B6A-318F-4818-A01E-F1CB7359BE71}" srcOrd="0" destOrd="0" parTransId="{9735CD25-19FC-4098-B47C-39D2593DE103}" sibTransId="{EF46ADC3-0AB8-4D97-A417-3C4F9E8B0BCA}"/>
    <dgm:cxn modelId="{875EB9E6-392E-434F-A244-4BBC844EAEE8}" type="presOf" srcId="{D86E34EF-E1D5-466C-B47B-7FF95197EC46}" destId="{9AC891A5-F62C-40F4-901A-FF8FAA31E06D}" srcOrd="0" destOrd="0" presId="urn:microsoft.com/office/officeart/2005/8/layout/chevron2"/>
    <dgm:cxn modelId="{58272DE2-45FE-4AA5-97EA-01464AAC198F}" srcId="{542E1914-E57F-4205-900D-DB53D6BA6473}" destId="{97C5E039-2810-4FAF-B5B8-1A669814115B}" srcOrd="0" destOrd="0" parTransId="{40FF7015-E8BF-4CDC-A519-C768701486E1}" sibTransId="{C9B440AA-ED28-4E0C-8C26-EBDECCC162A8}"/>
    <dgm:cxn modelId="{FD4CBADF-C505-4A50-B3FB-EB8574E8E4A5}" srcId="{97C5E039-2810-4FAF-B5B8-1A669814115B}" destId="{9F2C9F3E-54EE-437B-B3F1-9974F21CD6D2}" srcOrd="0" destOrd="0" parTransId="{7AFF20FA-C480-4997-9F3E-82222DC454C3}" sibTransId="{56982895-BD1E-429F-B0C2-1C1C2C015F9B}"/>
    <dgm:cxn modelId="{90AC595E-1B5F-460D-9A5F-BFD9D92AF632}" srcId="{542E1914-E57F-4205-900D-DB53D6BA6473}" destId="{D86E34EF-E1D5-466C-B47B-7FF95197EC46}" srcOrd="2" destOrd="0" parTransId="{DB4437FF-FB5D-4D6B-A962-3100E53565AF}" sibTransId="{D46B5066-5620-4F85-B089-249CC75F36C3}"/>
    <dgm:cxn modelId="{7DA90422-80E4-440B-A7AD-0FA94EF776A1}" srcId="{542E1914-E57F-4205-900D-DB53D6BA6473}" destId="{10FA8784-E74F-4686-B9AD-49C2837089A0}" srcOrd="1" destOrd="0" parTransId="{BB4C2002-E528-40F2-9250-DC5FD457EE8E}" sibTransId="{98E92A58-CDE5-4239-A403-97869E74E7B3}"/>
    <dgm:cxn modelId="{2025128A-280F-4C59-AB28-D8BE3D6A3405}" srcId="{97C5E039-2810-4FAF-B5B8-1A669814115B}" destId="{A719AAC6-D140-4F3A-9ED6-0E75E106BBC3}" srcOrd="1" destOrd="0" parTransId="{9D2063C4-F097-4065-BBB7-757F13DF7B7E}" sibTransId="{B1C220D2-740F-4C1C-999C-0CA16F2AC9A1}"/>
    <dgm:cxn modelId="{B061114B-D42F-411C-8849-94C0DAAFF553}" type="presOf" srcId="{6B51D4ED-7824-48FA-9944-E452FAC16E57}" destId="{5383B6E5-C156-4263-9546-A4B0F27C755D}" srcOrd="0" destOrd="1" presId="urn:microsoft.com/office/officeart/2005/8/layout/chevron2"/>
    <dgm:cxn modelId="{8749D772-9F69-4FA3-9A4B-BC5E0BF3559B}" type="presParOf" srcId="{197D0487-E072-4EEC-9ACF-900B7894E4F7}" destId="{BF3B67AD-1761-4459-8522-F1F4EED65A56}" srcOrd="0" destOrd="0" presId="urn:microsoft.com/office/officeart/2005/8/layout/chevron2"/>
    <dgm:cxn modelId="{A7ED98CE-C363-438F-8B06-6281E2EF4C57}" type="presParOf" srcId="{BF3B67AD-1761-4459-8522-F1F4EED65A56}" destId="{0F2FF735-D032-4E6F-9E83-4DB7475F2CA1}" srcOrd="0" destOrd="0" presId="urn:microsoft.com/office/officeart/2005/8/layout/chevron2"/>
    <dgm:cxn modelId="{7B1ECB61-1CDD-467B-9F52-E679CB7FCB62}" type="presParOf" srcId="{BF3B67AD-1761-4459-8522-F1F4EED65A56}" destId="{E09DD401-20CA-426A-8E40-2278CE18497A}" srcOrd="1" destOrd="0" presId="urn:microsoft.com/office/officeart/2005/8/layout/chevron2"/>
    <dgm:cxn modelId="{2DBE7B81-BCBF-451B-85D1-2EF2F18162A6}" type="presParOf" srcId="{197D0487-E072-4EEC-9ACF-900B7894E4F7}" destId="{6FEA27CC-34CB-47DD-936D-7A4740035B43}" srcOrd="1" destOrd="0" presId="urn:microsoft.com/office/officeart/2005/8/layout/chevron2"/>
    <dgm:cxn modelId="{451590D4-85E2-4416-A387-BB7D04F8B4D9}" type="presParOf" srcId="{197D0487-E072-4EEC-9ACF-900B7894E4F7}" destId="{F66A9DAA-8DF8-4850-9DF5-1649D00DFDD7}" srcOrd="2" destOrd="0" presId="urn:microsoft.com/office/officeart/2005/8/layout/chevron2"/>
    <dgm:cxn modelId="{5C0AEF68-D2E0-4590-9D98-B804F8F3350B}" type="presParOf" srcId="{F66A9DAA-8DF8-4850-9DF5-1649D00DFDD7}" destId="{6D6924DB-3C18-4800-AE72-001365338A08}" srcOrd="0" destOrd="0" presId="urn:microsoft.com/office/officeart/2005/8/layout/chevron2"/>
    <dgm:cxn modelId="{35B8EDCA-F080-4379-8405-EAB135839709}" type="presParOf" srcId="{F66A9DAA-8DF8-4850-9DF5-1649D00DFDD7}" destId="{DDFFDCD3-3707-4AE1-A4ED-264313B30CEE}" srcOrd="1" destOrd="0" presId="urn:microsoft.com/office/officeart/2005/8/layout/chevron2"/>
    <dgm:cxn modelId="{E786738F-58B8-4A19-8627-4F22D6106FE9}" type="presParOf" srcId="{197D0487-E072-4EEC-9ACF-900B7894E4F7}" destId="{6A59A66E-39CB-4CCB-BDC7-1D6DE4AD866A}" srcOrd="3" destOrd="0" presId="urn:microsoft.com/office/officeart/2005/8/layout/chevron2"/>
    <dgm:cxn modelId="{F7A1CD4F-A011-4F8B-9F83-72E4AAFB1AFB}" type="presParOf" srcId="{197D0487-E072-4EEC-9ACF-900B7894E4F7}" destId="{4F691391-E8A7-4F76-8F01-7D4E941B32E0}" srcOrd="4" destOrd="0" presId="urn:microsoft.com/office/officeart/2005/8/layout/chevron2"/>
    <dgm:cxn modelId="{45ACFF2C-B956-4EE0-B2B7-D855F4334099}" type="presParOf" srcId="{4F691391-E8A7-4F76-8F01-7D4E941B32E0}" destId="{9AC891A5-F62C-40F4-901A-FF8FAA31E06D}" srcOrd="0" destOrd="0" presId="urn:microsoft.com/office/officeart/2005/8/layout/chevron2"/>
    <dgm:cxn modelId="{D5ABC971-4582-4BC5-8831-56306BAD1349}" type="presParOf" srcId="{4F691391-E8A7-4F76-8F01-7D4E941B32E0}" destId="{5383B6E5-C156-4263-9546-A4B0F27C75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3E24BD-CD55-42E6-B4E7-B921232B3849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F52336-C6F0-415E-9D8A-E3306BB0675E}">
      <dgm:prSet custT="1"/>
      <dgm:spPr/>
      <dgm:t>
        <a:bodyPr>
          <a:prstTxWarp prst="textArchDown">
            <a:avLst/>
          </a:prstTxWarp>
        </a:bodyPr>
        <a:lstStyle/>
        <a:p>
          <a:pPr rtl="0"/>
          <a:r>
            <a:rPr lang="ru-RU" sz="4000" b="1" i="1" dirty="0" smtClean="0">
              <a:solidFill>
                <a:srgbClr val="002060"/>
              </a:solidFill>
            </a:rPr>
            <a:t>Доходы бюджета в 2017 году и плановом периоде 2018 и 2019 годов. </a:t>
          </a:r>
          <a:endParaRPr lang="ru-RU" sz="4000" b="1" i="1" dirty="0">
            <a:solidFill>
              <a:srgbClr val="002060"/>
            </a:solidFill>
          </a:endParaRPr>
        </a:p>
      </dgm:t>
    </dgm:pt>
    <dgm:pt modelId="{157A5BDF-C694-455E-98FB-2C4C7212B93E}" type="parTrans" cxnId="{4FA83BC0-B767-4E54-8FAE-00626FF2E15E}">
      <dgm:prSet/>
      <dgm:spPr/>
      <dgm:t>
        <a:bodyPr/>
        <a:lstStyle/>
        <a:p>
          <a:endParaRPr lang="ru-RU"/>
        </a:p>
      </dgm:t>
    </dgm:pt>
    <dgm:pt modelId="{4AFED979-4A94-4A1C-940E-B96E97895963}" type="sibTrans" cxnId="{4FA83BC0-B767-4E54-8FAE-00626FF2E15E}">
      <dgm:prSet/>
      <dgm:spPr/>
      <dgm:t>
        <a:bodyPr/>
        <a:lstStyle/>
        <a:p>
          <a:endParaRPr lang="ru-RU"/>
        </a:p>
      </dgm:t>
    </dgm:pt>
    <dgm:pt modelId="{FB52ED66-3F42-42C1-AAE5-A21D5E37467B}" type="pres">
      <dgm:prSet presAssocID="{813E24BD-CD55-42E6-B4E7-B921232B38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1A29E9-8424-4552-A109-610B18254C31}" type="pres">
      <dgm:prSet presAssocID="{813E24BD-CD55-42E6-B4E7-B921232B3849}" presName="fgShape" presStyleLbl="fgShp" presStyleIdx="0" presStyleCnt="1"/>
      <dgm:spPr/>
    </dgm:pt>
    <dgm:pt modelId="{4A091692-34A7-44A2-A970-0951DD4896C0}" type="pres">
      <dgm:prSet presAssocID="{813E24BD-CD55-42E6-B4E7-B921232B3849}" presName="linComp" presStyleCnt="0"/>
      <dgm:spPr/>
    </dgm:pt>
    <dgm:pt modelId="{171CC386-38AD-45DF-993C-165C2094C9F6}" type="pres">
      <dgm:prSet presAssocID="{C2F52336-C6F0-415E-9D8A-E3306BB0675E}" presName="compNode" presStyleCnt="0"/>
      <dgm:spPr/>
    </dgm:pt>
    <dgm:pt modelId="{AE3D3F09-E636-4415-B604-A6DB595CE9A3}" type="pres">
      <dgm:prSet presAssocID="{C2F52336-C6F0-415E-9D8A-E3306BB0675E}" presName="bkgdShape" presStyleLbl="node1" presStyleIdx="0" presStyleCnt="1" custLinFactNeighborX="-8028" custLinFactNeighborY="-27465"/>
      <dgm:spPr/>
      <dgm:t>
        <a:bodyPr/>
        <a:lstStyle/>
        <a:p>
          <a:endParaRPr lang="ru-RU"/>
        </a:p>
      </dgm:t>
    </dgm:pt>
    <dgm:pt modelId="{B94490E4-08C0-4C3C-ADD5-1CAE960A32F7}" type="pres">
      <dgm:prSet presAssocID="{C2F52336-C6F0-415E-9D8A-E3306BB0675E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087B3-9CC6-4CB2-AE53-99B3854CF1E8}" type="pres">
      <dgm:prSet presAssocID="{C2F52336-C6F0-415E-9D8A-E3306BB0675E}" presName="invisiNode" presStyleLbl="node1" presStyleIdx="0" presStyleCnt="1"/>
      <dgm:spPr/>
    </dgm:pt>
    <dgm:pt modelId="{210109EF-E1F5-46D4-9C62-3EF507288D80}" type="pres">
      <dgm:prSet presAssocID="{C2F52336-C6F0-415E-9D8A-E3306BB0675E}" presName="imagNode" presStyleLbl="fgImgPlace1" presStyleIdx="0" presStyleCnt="1" custScaleX="261010" custScaleY="137842" custLinFactNeighborX="-26173" custLinFactNeighborY="396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4F2E0B18-B4FF-4964-880E-6DF178CECC2A}" type="presOf" srcId="{C2F52336-C6F0-415E-9D8A-E3306BB0675E}" destId="{B94490E4-08C0-4C3C-ADD5-1CAE960A32F7}" srcOrd="1" destOrd="0" presId="urn:microsoft.com/office/officeart/2005/8/layout/hList7"/>
    <dgm:cxn modelId="{8C643D73-84AD-4C23-8CB5-0B8436E44F1A}" type="presOf" srcId="{813E24BD-CD55-42E6-B4E7-B921232B3849}" destId="{FB52ED66-3F42-42C1-AAE5-A21D5E37467B}" srcOrd="0" destOrd="0" presId="urn:microsoft.com/office/officeart/2005/8/layout/hList7"/>
    <dgm:cxn modelId="{CF3639E5-810B-413D-8E5A-02CB8370D13A}" type="presOf" srcId="{C2F52336-C6F0-415E-9D8A-E3306BB0675E}" destId="{AE3D3F09-E636-4415-B604-A6DB595CE9A3}" srcOrd="0" destOrd="0" presId="urn:microsoft.com/office/officeart/2005/8/layout/hList7"/>
    <dgm:cxn modelId="{4FA83BC0-B767-4E54-8FAE-00626FF2E15E}" srcId="{813E24BD-CD55-42E6-B4E7-B921232B3849}" destId="{C2F52336-C6F0-415E-9D8A-E3306BB0675E}" srcOrd="0" destOrd="0" parTransId="{157A5BDF-C694-455E-98FB-2C4C7212B93E}" sibTransId="{4AFED979-4A94-4A1C-940E-B96E97895963}"/>
    <dgm:cxn modelId="{358A41FE-35DB-4A56-8180-163635F3FEB4}" type="presParOf" srcId="{FB52ED66-3F42-42C1-AAE5-A21D5E37467B}" destId="{A11A29E9-8424-4552-A109-610B18254C31}" srcOrd="0" destOrd="0" presId="urn:microsoft.com/office/officeart/2005/8/layout/hList7"/>
    <dgm:cxn modelId="{52F8EDB8-F4AB-4890-9B9C-9B3F4677CB07}" type="presParOf" srcId="{FB52ED66-3F42-42C1-AAE5-A21D5E37467B}" destId="{4A091692-34A7-44A2-A970-0951DD4896C0}" srcOrd="1" destOrd="0" presId="urn:microsoft.com/office/officeart/2005/8/layout/hList7"/>
    <dgm:cxn modelId="{14A4019A-2D96-4C8C-A5A9-13567BD5826D}" type="presParOf" srcId="{4A091692-34A7-44A2-A970-0951DD4896C0}" destId="{171CC386-38AD-45DF-993C-165C2094C9F6}" srcOrd="0" destOrd="0" presId="urn:microsoft.com/office/officeart/2005/8/layout/hList7"/>
    <dgm:cxn modelId="{055F9396-3266-4769-A1D2-69FB8FD4C8C9}" type="presParOf" srcId="{171CC386-38AD-45DF-993C-165C2094C9F6}" destId="{AE3D3F09-E636-4415-B604-A6DB595CE9A3}" srcOrd="0" destOrd="0" presId="urn:microsoft.com/office/officeart/2005/8/layout/hList7"/>
    <dgm:cxn modelId="{0468B666-85DE-4D74-BB0D-930B6BA0468B}" type="presParOf" srcId="{171CC386-38AD-45DF-993C-165C2094C9F6}" destId="{B94490E4-08C0-4C3C-ADD5-1CAE960A32F7}" srcOrd="1" destOrd="0" presId="urn:microsoft.com/office/officeart/2005/8/layout/hList7"/>
    <dgm:cxn modelId="{B6D88B5F-2F69-4E81-9B9F-731A11A1748D}" type="presParOf" srcId="{171CC386-38AD-45DF-993C-165C2094C9F6}" destId="{C5B087B3-9CC6-4CB2-AE53-99B3854CF1E8}" srcOrd="2" destOrd="0" presId="urn:microsoft.com/office/officeart/2005/8/layout/hList7"/>
    <dgm:cxn modelId="{79CD3B4A-1632-4AEF-9297-65E0355314B5}" type="presParOf" srcId="{171CC386-38AD-45DF-993C-165C2094C9F6}" destId="{210109EF-E1F5-46D4-9C62-3EF507288D8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EDCFA8-9378-4302-A65D-9BBAE8DDE719}" type="doc">
      <dgm:prSet loTypeId="urn:microsoft.com/office/officeart/2005/8/layout/hierarchy3" loCatId="list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BD1C14F5-189F-4D02-B2EA-26FD04D9FC52}">
      <dgm:prSet phldrT="[Текст]"/>
      <dgm:spPr/>
      <dgm:t>
        <a:bodyPr>
          <a:prstTxWarp prst="textStop">
            <a:avLst/>
          </a:prstTxWarp>
        </a:bodyPr>
        <a:lstStyle/>
        <a:p>
          <a:r>
            <a:rPr lang="ru-RU" dirty="0" smtClean="0">
              <a:solidFill>
                <a:srgbClr val="08E8C3"/>
              </a:solidFill>
            </a:rPr>
            <a:t>2017</a:t>
          </a:r>
          <a:endParaRPr lang="ru-RU" dirty="0">
            <a:solidFill>
              <a:srgbClr val="08E8C3"/>
            </a:solidFill>
          </a:endParaRPr>
        </a:p>
      </dgm:t>
    </dgm:pt>
    <dgm:pt modelId="{F50FC054-4995-4B81-95B1-730A20FD8608}" type="parTrans" cxnId="{5DBFDD28-3CBF-42C6-BB70-E0EA423E76C0}">
      <dgm:prSet/>
      <dgm:spPr/>
      <dgm:t>
        <a:bodyPr/>
        <a:lstStyle/>
        <a:p>
          <a:endParaRPr lang="ru-RU"/>
        </a:p>
      </dgm:t>
    </dgm:pt>
    <dgm:pt modelId="{02BC7B38-BC71-4E37-8BED-E9703616124B}" type="sibTrans" cxnId="{5DBFDD28-3CBF-42C6-BB70-E0EA423E76C0}">
      <dgm:prSet/>
      <dgm:spPr/>
      <dgm:t>
        <a:bodyPr/>
        <a:lstStyle/>
        <a:p>
          <a:endParaRPr lang="ru-RU"/>
        </a:p>
      </dgm:t>
    </dgm:pt>
    <dgm:pt modelId="{8B84B4F6-CAE9-46CA-8F11-DBF710175E5F}">
      <dgm:prSet phldrT="[Текст]" custT="1"/>
      <dgm:spPr>
        <a:solidFill>
          <a:srgbClr val="FEBEE0">
            <a:alpha val="90000"/>
          </a:srgbClr>
        </a:solidFill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Дотация на выравнивание бюджетной обеспеченности –         15 097,6</a:t>
          </a:r>
          <a:endParaRPr lang="ru-RU" sz="12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253BDB3F-F491-4796-9A23-006D06B14D9F}" type="parTrans" cxnId="{9C11A65A-ADF6-4D17-B9F4-0AD88FAEF0D0}">
      <dgm:prSet/>
      <dgm:spPr/>
      <dgm:t>
        <a:bodyPr/>
        <a:lstStyle/>
        <a:p>
          <a:endParaRPr lang="ru-RU"/>
        </a:p>
      </dgm:t>
    </dgm:pt>
    <dgm:pt modelId="{1167DE5B-0A95-4E5C-A761-F8D26BCBF8AC}" type="sibTrans" cxnId="{9C11A65A-ADF6-4D17-B9F4-0AD88FAEF0D0}">
      <dgm:prSet/>
      <dgm:spPr/>
      <dgm:t>
        <a:bodyPr/>
        <a:lstStyle/>
        <a:p>
          <a:endParaRPr lang="ru-RU"/>
        </a:p>
      </dgm:t>
    </dgm:pt>
    <dgm:pt modelId="{24229E63-0F4B-4925-B6FD-85546C83F6E4}">
      <dgm:prSet phldrT="[Текст]" custT="1"/>
      <dgm:spPr>
        <a:solidFill>
          <a:srgbClr val="92D050">
            <a:alpha val="90000"/>
          </a:srgbClr>
        </a:solidFill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Субвенции по передаваемым полномочиям – 134,1</a:t>
          </a:r>
          <a:endParaRPr lang="ru-RU" sz="12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79381446-7415-4B9D-BF29-65803AAE89DD}" type="parTrans" cxnId="{3D498199-8DC0-480E-AA75-39D888C0AA60}">
      <dgm:prSet/>
      <dgm:spPr/>
      <dgm:t>
        <a:bodyPr/>
        <a:lstStyle/>
        <a:p>
          <a:endParaRPr lang="ru-RU"/>
        </a:p>
      </dgm:t>
    </dgm:pt>
    <dgm:pt modelId="{08647C53-0729-4E01-B73B-51027E1D9AB1}" type="sibTrans" cxnId="{3D498199-8DC0-480E-AA75-39D888C0AA60}">
      <dgm:prSet/>
      <dgm:spPr/>
      <dgm:t>
        <a:bodyPr/>
        <a:lstStyle/>
        <a:p>
          <a:endParaRPr lang="ru-RU"/>
        </a:p>
      </dgm:t>
    </dgm:pt>
    <dgm:pt modelId="{E8912D0E-7119-480A-913C-6A6505C172CF}">
      <dgm:prSet phldrT="[Текст]"/>
      <dgm:spPr/>
      <dgm:t>
        <a:bodyPr>
          <a:prstTxWarp prst="textCanDown">
            <a:avLst/>
          </a:prstTxWarp>
        </a:bodyPr>
        <a:lstStyle/>
        <a:p>
          <a:r>
            <a:rPr lang="ru-RU" dirty="0" smtClean="0">
              <a:solidFill>
                <a:srgbClr val="08E8C3"/>
              </a:solidFill>
            </a:rPr>
            <a:t>2019</a:t>
          </a:r>
          <a:endParaRPr lang="ru-RU" dirty="0">
            <a:solidFill>
              <a:srgbClr val="08E8C3"/>
            </a:solidFill>
          </a:endParaRPr>
        </a:p>
      </dgm:t>
    </dgm:pt>
    <dgm:pt modelId="{F8804D04-C2F5-4E32-9E77-876C0D33027D}" type="parTrans" cxnId="{EBA25837-DA8D-4424-9CF9-30EE9D06EE39}">
      <dgm:prSet/>
      <dgm:spPr/>
      <dgm:t>
        <a:bodyPr/>
        <a:lstStyle/>
        <a:p>
          <a:endParaRPr lang="ru-RU"/>
        </a:p>
      </dgm:t>
    </dgm:pt>
    <dgm:pt modelId="{6749730A-A1B4-4105-976F-6DFB6733869A}" type="sibTrans" cxnId="{EBA25837-DA8D-4424-9CF9-30EE9D06EE39}">
      <dgm:prSet/>
      <dgm:spPr/>
      <dgm:t>
        <a:bodyPr/>
        <a:lstStyle/>
        <a:p>
          <a:endParaRPr lang="ru-RU"/>
        </a:p>
      </dgm:t>
    </dgm:pt>
    <dgm:pt modelId="{E8283CED-5A98-4665-9CBB-6A94B58257D6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Дотация на выравнивание бюджетной обеспеченности –         14 925,5</a:t>
          </a:r>
          <a:endParaRPr lang="ru-RU" sz="12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84815779-A3AD-424E-B2DD-E0C143AA2908}" type="parTrans" cxnId="{DFE73D0D-2FCC-4361-8F2E-88B2F99C866E}">
      <dgm:prSet/>
      <dgm:spPr/>
      <dgm:t>
        <a:bodyPr/>
        <a:lstStyle/>
        <a:p>
          <a:endParaRPr lang="ru-RU"/>
        </a:p>
      </dgm:t>
    </dgm:pt>
    <dgm:pt modelId="{54E22443-ABAD-45AF-8FF4-4CAF8C5E23D8}" type="sibTrans" cxnId="{DFE73D0D-2FCC-4361-8F2E-88B2F99C866E}">
      <dgm:prSet/>
      <dgm:spPr/>
      <dgm:t>
        <a:bodyPr/>
        <a:lstStyle/>
        <a:p>
          <a:endParaRPr lang="ru-RU"/>
        </a:p>
      </dgm:t>
    </dgm:pt>
    <dgm:pt modelId="{1C7E3B3F-CF42-4C31-8172-211D5A583B38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Субвенция по передаваемым полномочиям – 134,0</a:t>
          </a:r>
          <a:endParaRPr lang="ru-RU" sz="1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1E65750-9729-447D-9234-2C15F0E529E3}" type="parTrans" cxnId="{FBB9291E-6DD7-445C-B265-A1F8CAA3A769}">
      <dgm:prSet/>
      <dgm:spPr/>
      <dgm:t>
        <a:bodyPr/>
        <a:lstStyle/>
        <a:p>
          <a:endParaRPr lang="ru-RU"/>
        </a:p>
      </dgm:t>
    </dgm:pt>
    <dgm:pt modelId="{AA4880C2-159D-4557-A43D-D37BA6A23953}" type="sibTrans" cxnId="{FBB9291E-6DD7-445C-B265-A1F8CAA3A769}">
      <dgm:prSet/>
      <dgm:spPr/>
      <dgm:t>
        <a:bodyPr/>
        <a:lstStyle/>
        <a:p>
          <a:endParaRPr lang="ru-RU"/>
        </a:p>
      </dgm:t>
    </dgm:pt>
    <dgm:pt modelId="{10742B38-B32F-4076-8E2C-85F5D1DB6329}">
      <dgm:prSet/>
      <dgm:spPr/>
      <dgm:t>
        <a:bodyPr>
          <a:prstTxWarp prst="textTriangle">
            <a:avLst/>
          </a:prstTxWarp>
        </a:bodyPr>
        <a:lstStyle/>
        <a:p>
          <a:r>
            <a:rPr lang="ru-RU" dirty="0" smtClean="0">
              <a:solidFill>
                <a:srgbClr val="08E8C3"/>
              </a:solidFill>
            </a:rPr>
            <a:t>2018</a:t>
          </a:r>
          <a:endParaRPr lang="ru-RU" dirty="0">
            <a:solidFill>
              <a:srgbClr val="08E8C3"/>
            </a:solidFill>
          </a:endParaRPr>
        </a:p>
      </dgm:t>
    </dgm:pt>
    <dgm:pt modelId="{4CF00C50-44D5-41FB-86C6-A32A6CAA4B2F}" type="parTrans" cxnId="{0BB47E85-6F40-47DE-90E4-DE01D7EB1CD4}">
      <dgm:prSet/>
      <dgm:spPr/>
      <dgm:t>
        <a:bodyPr/>
        <a:lstStyle/>
        <a:p>
          <a:endParaRPr lang="ru-RU"/>
        </a:p>
      </dgm:t>
    </dgm:pt>
    <dgm:pt modelId="{B1EE5EDD-2157-42E6-86E8-EEA8070F8684}" type="sibTrans" cxnId="{0BB47E85-6F40-47DE-90E4-DE01D7EB1CD4}">
      <dgm:prSet/>
      <dgm:spPr/>
      <dgm:t>
        <a:bodyPr/>
        <a:lstStyle/>
        <a:p>
          <a:endParaRPr lang="ru-RU"/>
        </a:p>
      </dgm:t>
    </dgm:pt>
    <dgm:pt modelId="{DEE91C71-76AA-4359-A1B8-649077F9C344}">
      <dgm:prSet custT="1"/>
      <dgm:spPr>
        <a:solidFill>
          <a:srgbClr val="FFC000">
            <a:alpha val="90000"/>
          </a:srgb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2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Дотация на выравнивание бюджетной обеспеченности –                    14 460,3</a:t>
          </a:r>
          <a:endParaRPr lang="ru-RU" sz="12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0B2AD30-DAFE-456C-8AE8-A35D77934ED6}" type="parTrans" cxnId="{7EAD7187-1B97-4100-A185-541B3C138F24}">
      <dgm:prSet/>
      <dgm:spPr/>
      <dgm:t>
        <a:bodyPr/>
        <a:lstStyle/>
        <a:p>
          <a:endParaRPr lang="ru-RU"/>
        </a:p>
      </dgm:t>
    </dgm:pt>
    <dgm:pt modelId="{A2707520-39DC-4038-8ED3-C5379CCA20E0}" type="sibTrans" cxnId="{7EAD7187-1B97-4100-A185-541B3C138F24}">
      <dgm:prSet/>
      <dgm:spPr/>
      <dgm:t>
        <a:bodyPr/>
        <a:lstStyle/>
        <a:p>
          <a:endParaRPr lang="ru-RU"/>
        </a:p>
      </dgm:t>
    </dgm:pt>
    <dgm:pt modelId="{5196557B-F6D8-41D9-A28B-57C71DAC0ED9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Субвенция по передаваемым полномочиям – 134,0</a:t>
          </a:r>
          <a:endParaRPr lang="ru-RU" sz="12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E64B2765-AC1B-4248-B71B-C2C314B83425}" type="parTrans" cxnId="{8A8C156F-CBC2-455F-BA0D-C9A6014F180A}">
      <dgm:prSet/>
      <dgm:spPr/>
      <dgm:t>
        <a:bodyPr/>
        <a:lstStyle/>
        <a:p>
          <a:endParaRPr lang="ru-RU"/>
        </a:p>
      </dgm:t>
    </dgm:pt>
    <dgm:pt modelId="{BAF0E342-2F92-4AAC-9B7C-2A2B6EAB988F}" type="sibTrans" cxnId="{8A8C156F-CBC2-455F-BA0D-C9A6014F180A}">
      <dgm:prSet/>
      <dgm:spPr/>
      <dgm:t>
        <a:bodyPr/>
        <a:lstStyle/>
        <a:p>
          <a:endParaRPr lang="ru-RU"/>
        </a:p>
      </dgm:t>
    </dgm:pt>
    <dgm:pt modelId="{9340D818-01EA-488B-B676-79D420FE7358}" type="pres">
      <dgm:prSet presAssocID="{55EDCFA8-9378-4302-A65D-9BBAE8DDE7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3C24E8-0720-4AD6-8D2B-E9FE97907C42}" type="pres">
      <dgm:prSet presAssocID="{BD1C14F5-189F-4D02-B2EA-26FD04D9FC52}" presName="root" presStyleCnt="0"/>
      <dgm:spPr/>
    </dgm:pt>
    <dgm:pt modelId="{6107D591-4B69-47B7-801D-3527A8909E34}" type="pres">
      <dgm:prSet presAssocID="{BD1C14F5-189F-4D02-B2EA-26FD04D9FC52}" presName="rootComposite" presStyleCnt="0"/>
      <dgm:spPr/>
    </dgm:pt>
    <dgm:pt modelId="{858D9B69-64AB-45D6-BE8B-AE2641C13D2E}" type="pres">
      <dgm:prSet presAssocID="{BD1C14F5-189F-4D02-B2EA-26FD04D9FC52}" presName="rootText" presStyleLbl="node1" presStyleIdx="0" presStyleCnt="3"/>
      <dgm:spPr/>
      <dgm:t>
        <a:bodyPr/>
        <a:lstStyle/>
        <a:p>
          <a:endParaRPr lang="ru-RU"/>
        </a:p>
      </dgm:t>
    </dgm:pt>
    <dgm:pt modelId="{D006D02F-2D4F-4CE0-81B1-D7FE3192588B}" type="pres">
      <dgm:prSet presAssocID="{BD1C14F5-189F-4D02-B2EA-26FD04D9FC52}" presName="rootConnector" presStyleLbl="node1" presStyleIdx="0" presStyleCnt="3"/>
      <dgm:spPr/>
      <dgm:t>
        <a:bodyPr/>
        <a:lstStyle/>
        <a:p>
          <a:endParaRPr lang="ru-RU"/>
        </a:p>
      </dgm:t>
    </dgm:pt>
    <dgm:pt modelId="{C899F8F1-9664-4996-9C30-96E8171FEB24}" type="pres">
      <dgm:prSet presAssocID="{BD1C14F5-189F-4D02-B2EA-26FD04D9FC52}" presName="childShape" presStyleCnt="0"/>
      <dgm:spPr/>
    </dgm:pt>
    <dgm:pt modelId="{BF23B9A1-B398-4BB5-BDA7-9894FCF69771}" type="pres">
      <dgm:prSet presAssocID="{253BDB3F-F491-4796-9A23-006D06B14D9F}" presName="Name13" presStyleLbl="parChTrans1D2" presStyleIdx="0" presStyleCnt="6"/>
      <dgm:spPr/>
      <dgm:t>
        <a:bodyPr/>
        <a:lstStyle/>
        <a:p>
          <a:endParaRPr lang="ru-RU"/>
        </a:p>
      </dgm:t>
    </dgm:pt>
    <dgm:pt modelId="{502823B1-057B-47B2-87E3-8787DCC54A5F}" type="pres">
      <dgm:prSet presAssocID="{8B84B4F6-CAE9-46CA-8F11-DBF710175E5F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D92D5-F636-4A10-A857-9DF5BABD599B}" type="pres">
      <dgm:prSet presAssocID="{79381446-7415-4B9D-BF29-65803AAE89DD}" presName="Name13" presStyleLbl="parChTrans1D2" presStyleIdx="1" presStyleCnt="6"/>
      <dgm:spPr/>
      <dgm:t>
        <a:bodyPr/>
        <a:lstStyle/>
        <a:p>
          <a:endParaRPr lang="ru-RU"/>
        </a:p>
      </dgm:t>
    </dgm:pt>
    <dgm:pt modelId="{A7075F9F-6734-411C-8F31-BCE9A17FF032}" type="pres">
      <dgm:prSet presAssocID="{24229E63-0F4B-4925-B6FD-85546C83F6E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AD02E-B207-4F01-BE5C-C24AD8AB02EE}" type="pres">
      <dgm:prSet presAssocID="{10742B38-B32F-4076-8E2C-85F5D1DB6329}" presName="root" presStyleCnt="0"/>
      <dgm:spPr/>
    </dgm:pt>
    <dgm:pt modelId="{EF772180-A6DE-45AE-900A-7EF26C47E85C}" type="pres">
      <dgm:prSet presAssocID="{10742B38-B32F-4076-8E2C-85F5D1DB6329}" presName="rootComposite" presStyleCnt="0"/>
      <dgm:spPr/>
    </dgm:pt>
    <dgm:pt modelId="{72388E8E-6C8A-4360-99ED-A90D295803AC}" type="pres">
      <dgm:prSet presAssocID="{10742B38-B32F-4076-8E2C-85F5D1DB6329}" presName="rootText" presStyleLbl="node1" presStyleIdx="1" presStyleCnt="3"/>
      <dgm:spPr/>
      <dgm:t>
        <a:bodyPr/>
        <a:lstStyle/>
        <a:p>
          <a:endParaRPr lang="ru-RU"/>
        </a:p>
      </dgm:t>
    </dgm:pt>
    <dgm:pt modelId="{A4DB8F75-9BC9-4276-BA75-87F5F3EDCA3C}" type="pres">
      <dgm:prSet presAssocID="{10742B38-B32F-4076-8E2C-85F5D1DB6329}" presName="rootConnector" presStyleLbl="node1" presStyleIdx="1" presStyleCnt="3"/>
      <dgm:spPr/>
      <dgm:t>
        <a:bodyPr/>
        <a:lstStyle/>
        <a:p>
          <a:endParaRPr lang="ru-RU"/>
        </a:p>
      </dgm:t>
    </dgm:pt>
    <dgm:pt modelId="{3E645660-5128-4ACB-92D4-EE9C8CAE12AE}" type="pres">
      <dgm:prSet presAssocID="{10742B38-B32F-4076-8E2C-85F5D1DB6329}" presName="childShape" presStyleCnt="0"/>
      <dgm:spPr/>
    </dgm:pt>
    <dgm:pt modelId="{F296BDFB-A7E0-47C8-B50A-F144FBBC069D}" type="pres">
      <dgm:prSet presAssocID="{E0B2AD30-DAFE-456C-8AE8-A35D77934ED6}" presName="Name13" presStyleLbl="parChTrans1D2" presStyleIdx="2" presStyleCnt="6"/>
      <dgm:spPr/>
      <dgm:t>
        <a:bodyPr/>
        <a:lstStyle/>
        <a:p>
          <a:endParaRPr lang="ru-RU"/>
        </a:p>
      </dgm:t>
    </dgm:pt>
    <dgm:pt modelId="{54ACC780-BA2E-4A39-816F-8E6C741C8770}" type="pres">
      <dgm:prSet presAssocID="{DEE91C71-76AA-4359-A1B8-649077F9C344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E29CB-A600-4659-A5F2-69161CEE8E0E}" type="pres">
      <dgm:prSet presAssocID="{E64B2765-AC1B-4248-B71B-C2C314B83425}" presName="Name13" presStyleLbl="parChTrans1D2" presStyleIdx="3" presStyleCnt="6"/>
      <dgm:spPr/>
      <dgm:t>
        <a:bodyPr/>
        <a:lstStyle/>
        <a:p>
          <a:endParaRPr lang="ru-RU"/>
        </a:p>
      </dgm:t>
    </dgm:pt>
    <dgm:pt modelId="{F0ED1CA0-5659-4DD6-9EE1-A0FFA80E57CF}" type="pres">
      <dgm:prSet presAssocID="{5196557B-F6D8-41D9-A28B-57C71DAC0ED9}" presName="childText" presStyleLbl="bgAcc1" presStyleIdx="3" presStyleCnt="6" custLinFactNeighborX="621" custLinFactNeighborY="-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9D0B3-C5DB-4B13-8E5D-D50998EBFA63}" type="pres">
      <dgm:prSet presAssocID="{E8912D0E-7119-480A-913C-6A6505C172CF}" presName="root" presStyleCnt="0"/>
      <dgm:spPr/>
    </dgm:pt>
    <dgm:pt modelId="{3C6D5A6D-CE69-475C-B81B-CF658EBAAFC7}" type="pres">
      <dgm:prSet presAssocID="{E8912D0E-7119-480A-913C-6A6505C172CF}" presName="rootComposite" presStyleCnt="0"/>
      <dgm:spPr/>
    </dgm:pt>
    <dgm:pt modelId="{8EB0CCC8-EEF2-4B62-983C-A1BC48709DB9}" type="pres">
      <dgm:prSet presAssocID="{E8912D0E-7119-480A-913C-6A6505C172CF}" presName="rootText" presStyleLbl="node1" presStyleIdx="2" presStyleCnt="3"/>
      <dgm:spPr/>
      <dgm:t>
        <a:bodyPr/>
        <a:lstStyle/>
        <a:p>
          <a:endParaRPr lang="ru-RU"/>
        </a:p>
      </dgm:t>
    </dgm:pt>
    <dgm:pt modelId="{AD432070-090A-4380-9E18-83B79C9E9F17}" type="pres">
      <dgm:prSet presAssocID="{E8912D0E-7119-480A-913C-6A6505C172CF}" presName="rootConnector" presStyleLbl="node1" presStyleIdx="2" presStyleCnt="3"/>
      <dgm:spPr/>
      <dgm:t>
        <a:bodyPr/>
        <a:lstStyle/>
        <a:p>
          <a:endParaRPr lang="ru-RU"/>
        </a:p>
      </dgm:t>
    </dgm:pt>
    <dgm:pt modelId="{A99806A6-59B9-4622-98C8-33496DC1225F}" type="pres">
      <dgm:prSet presAssocID="{E8912D0E-7119-480A-913C-6A6505C172CF}" presName="childShape" presStyleCnt="0"/>
      <dgm:spPr/>
    </dgm:pt>
    <dgm:pt modelId="{CC260F63-AFE9-4F70-98BA-E9F4B543D675}" type="pres">
      <dgm:prSet presAssocID="{84815779-A3AD-424E-B2DD-E0C143AA290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5524BA1-B873-46DC-AC05-06CD73A63B58}" type="pres">
      <dgm:prSet presAssocID="{E8283CED-5A98-4665-9CBB-6A94B58257D6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C1EF8-7D8E-4C54-AD80-158857E9F232}" type="pres">
      <dgm:prSet presAssocID="{61E65750-9729-447D-9234-2C15F0E529E3}" presName="Name13" presStyleLbl="parChTrans1D2" presStyleIdx="5" presStyleCnt="6"/>
      <dgm:spPr/>
      <dgm:t>
        <a:bodyPr/>
        <a:lstStyle/>
        <a:p>
          <a:endParaRPr lang="ru-RU"/>
        </a:p>
      </dgm:t>
    </dgm:pt>
    <dgm:pt modelId="{EF2017AC-4D7E-4A20-A574-5A282FA74349}" type="pres">
      <dgm:prSet presAssocID="{1C7E3B3F-CF42-4C31-8172-211D5A583B38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535778-0956-4C48-9DC2-4E419D57C413}" type="presOf" srcId="{79381446-7415-4B9D-BF29-65803AAE89DD}" destId="{7C7D92D5-F636-4A10-A857-9DF5BABD599B}" srcOrd="0" destOrd="0" presId="urn:microsoft.com/office/officeart/2005/8/layout/hierarchy3"/>
    <dgm:cxn modelId="{DE57B638-3BDD-4C7F-8E32-A7AB6A694FB9}" type="presOf" srcId="{10742B38-B32F-4076-8E2C-85F5D1DB6329}" destId="{A4DB8F75-9BC9-4276-BA75-87F5F3EDCA3C}" srcOrd="1" destOrd="0" presId="urn:microsoft.com/office/officeart/2005/8/layout/hierarchy3"/>
    <dgm:cxn modelId="{DFE73D0D-2FCC-4361-8F2E-88B2F99C866E}" srcId="{E8912D0E-7119-480A-913C-6A6505C172CF}" destId="{E8283CED-5A98-4665-9CBB-6A94B58257D6}" srcOrd="0" destOrd="0" parTransId="{84815779-A3AD-424E-B2DD-E0C143AA2908}" sibTransId="{54E22443-ABAD-45AF-8FF4-4CAF8C5E23D8}"/>
    <dgm:cxn modelId="{FBB9291E-6DD7-445C-B265-A1F8CAA3A769}" srcId="{E8912D0E-7119-480A-913C-6A6505C172CF}" destId="{1C7E3B3F-CF42-4C31-8172-211D5A583B38}" srcOrd="1" destOrd="0" parTransId="{61E65750-9729-447D-9234-2C15F0E529E3}" sibTransId="{AA4880C2-159D-4557-A43D-D37BA6A23953}"/>
    <dgm:cxn modelId="{A7711C00-1905-4941-B2CC-89BDEE75B1BB}" type="presOf" srcId="{253BDB3F-F491-4796-9A23-006D06B14D9F}" destId="{BF23B9A1-B398-4BB5-BDA7-9894FCF69771}" srcOrd="0" destOrd="0" presId="urn:microsoft.com/office/officeart/2005/8/layout/hierarchy3"/>
    <dgm:cxn modelId="{561F1469-5A3E-44E2-B2C1-FD4C192DF0CA}" type="presOf" srcId="{5196557B-F6D8-41D9-A28B-57C71DAC0ED9}" destId="{F0ED1CA0-5659-4DD6-9EE1-A0FFA80E57CF}" srcOrd="0" destOrd="0" presId="urn:microsoft.com/office/officeart/2005/8/layout/hierarchy3"/>
    <dgm:cxn modelId="{3D498199-8DC0-480E-AA75-39D888C0AA60}" srcId="{BD1C14F5-189F-4D02-B2EA-26FD04D9FC52}" destId="{24229E63-0F4B-4925-B6FD-85546C83F6E4}" srcOrd="1" destOrd="0" parTransId="{79381446-7415-4B9D-BF29-65803AAE89DD}" sibTransId="{08647C53-0729-4E01-B73B-51027E1D9AB1}"/>
    <dgm:cxn modelId="{2D82101A-E14B-4991-9755-D14ECB005334}" type="presOf" srcId="{BD1C14F5-189F-4D02-B2EA-26FD04D9FC52}" destId="{858D9B69-64AB-45D6-BE8B-AE2641C13D2E}" srcOrd="0" destOrd="0" presId="urn:microsoft.com/office/officeart/2005/8/layout/hierarchy3"/>
    <dgm:cxn modelId="{24733E6D-3CFD-4450-8D77-BE0FA96A462F}" type="presOf" srcId="{DEE91C71-76AA-4359-A1B8-649077F9C344}" destId="{54ACC780-BA2E-4A39-816F-8E6C741C8770}" srcOrd="0" destOrd="0" presId="urn:microsoft.com/office/officeart/2005/8/layout/hierarchy3"/>
    <dgm:cxn modelId="{B3D31B86-AC36-48BA-A3BF-A4B08A3BE2C5}" type="presOf" srcId="{55EDCFA8-9378-4302-A65D-9BBAE8DDE719}" destId="{9340D818-01EA-488B-B676-79D420FE7358}" srcOrd="0" destOrd="0" presId="urn:microsoft.com/office/officeart/2005/8/layout/hierarchy3"/>
    <dgm:cxn modelId="{541798C7-86DE-468F-BBF8-C40C94643D5A}" type="presOf" srcId="{E8912D0E-7119-480A-913C-6A6505C172CF}" destId="{AD432070-090A-4380-9E18-83B79C9E9F17}" srcOrd="1" destOrd="0" presId="urn:microsoft.com/office/officeart/2005/8/layout/hierarchy3"/>
    <dgm:cxn modelId="{5DBFDD28-3CBF-42C6-BB70-E0EA423E76C0}" srcId="{55EDCFA8-9378-4302-A65D-9BBAE8DDE719}" destId="{BD1C14F5-189F-4D02-B2EA-26FD04D9FC52}" srcOrd="0" destOrd="0" parTransId="{F50FC054-4995-4B81-95B1-730A20FD8608}" sibTransId="{02BC7B38-BC71-4E37-8BED-E9703616124B}"/>
    <dgm:cxn modelId="{7EAD7187-1B97-4100-A185-541B3C138F24}" srcId="{10742B38-B32F-4076-8E2C-85F5D1DB6329}" destId="{DEE91C71-76AA-4359-A1B8-649077F9C344}" srcOrd="0" destOrd="0" parTransId="{E0B2AD30-DAFE-456C-8AE8-A35D77934ED6}" sibTransId="{A2707520-39DC-4038-8ED3-C5379CCA20E0}"/>
    <dgm:cxn modelId="{73B4ED27-B111-403A-A769-FF9252416AD1}" type="presOf" srcId="{E0B2AD30-DAFE-456C-8AE8-A35D77934ED6}" destId="{F296BDFB-A7E0-47C8-B50A-F144FBBC069D}" srcOrd="0" destOrd="0" presId="urn:microsoft.com/office/officeart/2005/8/layout/hierarchy3"/>
    <dgm:cxn modelId="{EBDDDC4E-A4D8-409B-B2A3-8CE42133C59A}" type="presOf" srcId="{E8912D0E-7119-480A-913C-6A6505C172CF}" destId="{8EB0CCC8-EEF2-4B62-983C-A1BC48709DB9}" srcOrd="0" destOrd="0" presId="urn:microsoft.com/office/officeart/2005/8/layout/hierarchy3"/>
    <dgm:cxn modelId="{6B5D3F54-8C4B-4CAF-8E4D-DC36BB4F0DE3}" type="presOf" srcId="{E64B2765-AC1B-4248-B71B-C2C314B83425}" destId="{AE9E29CB-A600-4659-A5F2-69161CEE8E0E}" srcOrd="0" destOrd="0" presId="urn:microsoft.com/office/officeart/2005/8/layout/hierarchy3"/>
    <dgm:cxn modelId="{34BE1A1F-659B-4DF2-9981-5D6BA1E846F7}" type="presOf" srcId="{24229E63-0F4B-4925-B6FD-85546C83F6E4}" destId="{A7075F9F-6734-411C-8F31-BCE9A17FF032}" srcOrd="0" destOrd="0" presId="urn:microsoft.com/office/officeart/2005/8/layout/hierarchy3"/>
    <dgm:cxn modelId="{0EBEB49F-8351-40AA-8DC6-AF300CCB139E}" type="presOf" srcId="{10742B38-B32F-4076-8E2C-85F5D1DB6329}" destId="{72388E8E-6C8A-4360-99ED-A90D295803AC}" srcOrd="0" destOrd="0" presId="urn:microsoft.com/office/officeart/2005/8/layout/hierarchy3"/>
    <dgm:cxn modelId="{BEE7411C-1893-49F4-9C6B-6ACF84E67BFF}" type="presOf" srcId="{84815779-A3AD-424E-B2DD-E0C143AA2908}" destId="{CC260F63-AFE9-4F70-98BA-E9F4B543D675}" srcOrd="0" destOrd="0" presId="urn:microsoft.com/office/officeart/2005/8/layout/hierarchy3"/>
    <dgm:cxn modelId="{8F59BCA4-16D9-46C5-88A4-A08D5B5D1836}" type="presOf" srcId="{61E65750-9729-447D-9234-2C15F0E529E3}" destId="{222C1EF8-7D8E-4C54-AD80-158857E9F232}" srcOrd="0" destOrd="0" presId="urn:microsoft.com/office/officeart/2005/8/layout/hierarchy3"/>
    <dgm:cxn modelId="{0BB47E85-6F40-47DE-90E4-DE01D7EB1CD4}" srcId="{55EDCFA8-9378-4302-A65D-9BBAE8DDE719}" destId="{10742B38-B32F-4076-8E2C-85F5D1DB6329}" srcOrd="1" destOrd="0" parTransId="{4CF00C50-44D5-41FB-86C6-A32A6CAA4B2F}" sibTransId="{B1EE5EDD-2157-42E6-86E8-EEA8070F8684}"/>
    <dgm:cxn modelId="{D6BBAE7C-BEBB-4681-ABCF-463328BB317A}" type="presOf" srcId="{8B84B4F6-CAE9-46CA-8F11-DBF710175E5F}" destId="{502823B1-057B-47B2-87E3-8787DCC54A5F}" srcOrd="0" destOrd="0" presId="urn:microsoft.com/office/officeart/2005/8/layout/hierarchy3"/>
    <dgm:cxn modelId="{3BCDB51B-A488-4582-88A8-0A520EA082B7}" type="presOf" srcId="{BD1C14F5-189F-4D02-B2EA-26FD04D9FC52}" destId="{D006D02F-2D4F-4CE0-81B1-D7FE3192588B}" srcOrd="1" destOrd="0" presId="urn:microsoft.com/office/officeart/2005/8/layout/hierarchy3"/>
    <dgm:cxn modelId="{EBA25837-DA8D-4424-9CF9-30EE9D06EE39}" srcId="{55EDCFA8-9378-4302-A65D-9BBAE8DDE719}" destId="{E8912D0E-7119-480A-913C-6A6505C172CF}" srcOrd="2" destOrd="0" parTransId="{F8804D04-C2F5-4E32-9E77-876C0D33027D}" sibTransId="{6749730A-A1B4-4105-976F-6DFB6733869A}"/>
    <dgm:cxn modelId="{16ABC5F2-8865-48B0-A11B-E313548C9527}" type="presOf" srcId="{E8283CED-5A98-4665-9CBB-6A94B58257D6}" destId="{05524BA1-B873-46DC-AC05-06CD73A63B58}" srcOrd="0" destOrd="0" presId="urn:microsoft.com/office/officeart/2005/8/layout/hierarchy3"/>
    <dgm:cxn modelId="{8A8C156F-CBC2-455F-BA0D-C9A6014F180A}" srcId="{10742B38-B32F-4076-8E2C-85F5D1DB6329}" destId="{5196557B-F6D8-41D9-A28B-57C71DAC0ED9}" srcOrd="1" destOrd="0" parTransId="{E64B2765-AC1B-4248-B71B-C2C314B83425}" sibTransId="{BAF0E342-2F92-4AAC-9B7C-2A2B6EAB988F}"/>
    <dgm:cxn modelId="{FC735AC1-DAC5-4C5C-B948-1A37FB718555}" type="presOf" srcId="{1C7E3B3F-CF42-4C31-8172-211D5A583B38}" destId="{EF2017AC-4D7E-4A20-A574-5A282FA74349}" srcOrd="0" destOrd="0" presId="urn:microsoft.com/office/officeart/2005/8/layout/hierarchy3"/>
    <dgm:cxn modelId="{9C11A65A-ADF6-4D17-B9F4-0AD88FAEF0D0}" srcId="{BD1C14F5-189F-4D02-B2EA-26FD04D9FC52}" destId="{8B84B4F6-CAE9-46CA-8F11-DBF710175E5F}" srcOrd="0" destOrd="0" parTransId="{253BDB3F-F491-4796-9A23-006D06B14D9F}" sibTransId="{1167DE5B-0A95-4E5C-A761-F8D26BCBF8AC}"/>
    <dgm:cxn modelId="{D1803A7D-F848-40B4-A2D6-B2B3F8F8FB6C}" type="presParOf" srcId="{9340D818-01EA-488B-B676-79D420FE7358}" destId="{363C24E8-0720-4AD6-8D2B-E9FE97907C42}" srcOrd="0" destOrd="0" presId="urn:microsoft.com/office/officeart/2005/8/layout/hierarchy3"/>
    <dgm:cxn modelId="{C11DEC48-16E9-4622-97A5-7F01CED65B59}" type="presParOf" srcId="{363C24E8-0720-4AD6-8D2B-E9FE97907C42}" destId="{6107D591-4B69-47B7-801D-3527A8909E34}" srcOrd="0" destOrd="0" presId="urn:microsoft.com/office/officeart/2005/8/layout/hierarchy3"/>
    <dgm:cxn modelId="{5C5D26F2-1F7A-4F54-890C-FCBBD5F0F344}" type="presParOf" srcId="{6107D591-4B69-47B7-801D-3527A8909E34}" destId="{858D9B69-64AB-45D6-BE8B-AE2641C13D2E}" srcOrd="0" destOrd="0" presId="urn:microsoft.com/office/officeart/2005/8/layout/hierarchy3"/>
    <dgm:cxn modelId="{8CF47093-9378-4AEA-8D81-9C1C16EDE5BB}" type="presParOf" srcId="{6107D591-4B69-47B7-801D-3527A8909E34}" destId="{D006D02F-2D4F-4CE0-81B1-D7FE3192588B}" srcOrd="1" destOrd="0" presId="urn:microsoft.com/office/officeart/2005/8/layout/hierarchy3"/>
    <dgm:cxn modelId="{E306138F-5C37-484E-955C-2092E7FBE82C}" type="presParOf" srcId="{363C24E8-0720-4AD6-8D2B-E9FE97907C42}" destId="{C899F8F1-9664-4996-9C30-96E8171FEB24}" srcOrd="1" destOrd="0" presId="urn:microsoft.com/office/officeart/2005/8/layout/hierarchy3"/>
    <dgm:cxn modelId="{EC690F03-0311-4F91-AFB2-24D820F50DA6}" type="presParOf" srcId="{C899F8F1-9664-4996-9C30-96E8171FEB24}" destId="{BF23B9A1-B398-4BB5-BDA7-9894FCF69771}" srcOrd="0" destOrd="0" presId="urn:microsoft.com/office/officeart/2005/8/layout/hierarchy3"/>
    <dgm:cxn modelId="{0C66894C-E97A-4B39-9986-F51D86FF279B}" type="presParOf" srcId="{C899F8F1-9664-4996-9C30-96E8171FEB24}" destId="{502823B1-057B-47B2-87E3-8787DCC54A5F}" srcOrd="1" destOrd="0" presId="urn:microsoft.com/office/officeart/2005/8/layout/hierarchy3"/>
    <dgm:cxn modelId="{8F346999-5ADE-49DA-8811-BF017E132266}" type="presParOf" srcId="{C899F8F1-9664-4996-9C30-96E8171FEB24}" destId="{7C7D92D5-F636-4A10-A857-9DF5BABD599B}" srcOrd="2" destOrd="0" presId="urn:microsoft.com/office/officeart/2005/8/layout/hierarchy3"/>
    <dgm:cxn modelId="{85014613-0F2E-46F7-A45A-52BEAE352599}" type="presParOf" srcId="{C899F8F1-9664-4996-9C30-96E8171FEB24}" destId="{A7075F9F-6734-411C-8F31-BCE9A17FF032}" srcOrd="3" destOrd="0" presId="urn:microsoft.com/office/officeart/2005/8/layout/hierarchy3"/>
    <dgm:cxn modelId="{E744031F-9C70-4D07-A460-94C072666B0F}" type="presParOf" srcId="{9340D818-01EA-488B-B676-79D420FE7358}" destId="{56CAD02E-B207-4F01-BE5C-C24AD8AB02EE}" srcOrd="1" destOrd="0" presId="urn:microsoft.com/office/officeart/2005/8/layout/hierarchy3"/>
    <dgm:cxn modelId="{E623024B-D0CF-46E2-87B7-E94F8EBA4BD9}" type="presParOf" srcId="{56CAD02E-B207-4F01-BE5C-C24AD8AB02EE}" destId="{EF772180-A6DE-45AE-900A-7EF26C47E85C}" srcOrd="0" destOrd="0" presId="urn:microsoft.com/office/officeart/2005/8/layout/hierarchy3"/>
    <dgm:cxn modelId="{20114CC5-08A7-40DF-8E64-E22F20A41AC8}" type="presParOf" srcId="{EF772180-A6DE-45AE-900A-7EF26C47E85C}" destId="{72388E8E-6C8A-4360-99ED-A90D295803AC}" srcOrd="0" destOrd="0" presId="urn:microsoft.com/office/officeart/2005/8/layout/hierarchy3"/>
    <dgm:cxn modelId="{8A87C31B-AD57-458A-84B7-DB84F164A638}" type="presParOf" srcId="{EF772180-A6DE-45AE-900A-7EF26C47E85C}" destId="{A4DB8F75-9BC9-4276-BA75-87F5F3EDCA3C}" srcOrd="1" destOrd="0" presId="urn:microsoft.com/office/officeart/2005/8/layout/hierarchy3"/>
    <dgm:cxn modelId="{F2B8DC92-89DF-450D-BCA2-C81A7D220A62}" type="presParOf" srcId="{56CAD02E-B207-4F01-BE5C-C24AD8AB02EE}" destId="{3E645660-5128-4ACB-92D4-EE9C8CAE12AE}" srcOrd="1" destOrd="0" presId="urn:microsoft.com/office/officeart/2005/8/layout/hierarchy3"/>
    <dgm:cxn modelId="{DEF4FFF0-80DE-438E-B16B-5A0DDDB3BC91}" type="presParOf" srcId="{3E645660-5128-4ACB-92D4-EE9C8CAE12AE}" destId="{F296BDFB-A7E0-47C8-B50A-F144FBBC069D}" srcOrd="0" destOrd="0" presId="urn:microsoft.com/office/officeart/2005/8/layout/hierarchy3"/>
    <dgm:cxn modelId="{761D9977-DEB3-4D0C-A6AA-263C6133346B}" type="presParOf" srcId="{3E645660-5128-4ACB-92D4-EE9C8CAE12AE}" destId="{54ACC780-BA2E-4A39-816F-8E6C741C8770}" srcOrd="1" destOrd="0" presId="urn:microsoft.com/office/officeart/2005/8/layout/hierarchy3"/>
    <dgm:cxn modelId="{CA5456C0-3987-4420-BDA7-DE9AA70638C7}" type="presParOf" srcId="{3E645660-5128-4ACB-92D4-EE9C8CAE12AE}" destId="{AE9E29CB-A600-4659-A5F2-69161CEE8E0E}" srcOrd="2" destOrd="0" presId="urn:microsoft.com/office/officeart/2005/8/layout/hierarchy3"/>
    <dgm:cxn modelId="{B9968505-78E1-426D-AABF-CCE4D23041EC}" type="presParOf" srcId="{3E645660-5128-4ACB-92D4-EE9C8CAE12AE}" destId="{F0ED1CA0-5659-4DD6-9EE1-A0FFA80E57CF}" srcOrd="3" destOrd="0" presId="urn:microsoft.com/office/officeart/2005/8/layout/hierarchy3"/>
    <dgm:cxn modelId="{DEE4CE09-10A7-44E5-A9CC-1FB4011FD1C4}" type="presParOf" srcId="{9340D818-01EA-488B-B676-79D420FE7358}" destId="{28D9D0B3-C5DB-4B13-8E5D-D50998EBFA63}" srcOrd="2" destOrd="0" presId="urn:microsoft.com/office/officeart/2005/8/layout/hierarchy3"/>
    <dgm:cxn modelId="{BE016357-5269-4A44-BBB4-0F285823E4A1}" type="presParOf" srcId="{28D9D0B3-C5DB-4B13-8E5D-D50998EBFA63}" destId="{3C6D5A6D-CE69-475C-B81B-CF658EBAAFC7}" srcOrd="0" destOrd="0" presId="urn:microsoft.com/office/officeart/2005/8/layout/hierarchy3"/>
    <dgm:cxn modelId="{1DF3FD93-839D-488F-90E8-EC916B5BB851}" type="presParOf" srcId="{3C6D5A6D-CE69-475C-B81B-CF658EBAAFC7}" destId="{8EB0CCC8-EEF2-4B62-983C-A1BC48709DB9}" srcOrd="0" destOrd="0" presId="urn:microsoft.com/office/officeart/2005/8/layout/hierarchy3"/>
    <dgm:cxn modelId="{3062BB29-D69F-4832-A7C5-6339B23E20F5}" type="presParOf" srcId="{3C6D5A6D-CE69-475C-B81B-CF658EBAAFC7}" destId="{AD432070-090A-4380-9E18-83B79C9E9F17}" srcOrd="1" destOrd="0" presId="urn:microsoft.com/office/officeart/2005/8/layout/hierarchy3"/>
    <dgm:cxn modelId="{080C8A13-8F49-4D4A-9EF6-2CCC84DDEF38}" type="presParOf" srcId="{28D9D0B3-C5DB-4B13-8E5D-D50998EBFA63}" destId="{A99806A6-59B9-4622-98C8-33496DC1225F}" srcOrd="1" destOrd="0" presId="urn:microsoft.com/office/officeart/2005/8/layout/hierarchy3"/>
    <dgm:cxn modelId="{70F55179-73F9-4F02-AAFA-07D4371F2C48}" type="presParOf" srcId="{A99806A6-59B9-4622-98C8-33496DC1225F}" destId="{CC260F63-AFE9-4F70-98BA-E9F4B543D675}" srcOrd="0" destOrd="0" presId="urn:microsoft.com/office/officeart/2005/8/layout/hierarchy3"/>
    <dgm:cxn modelId="{79FA0B61-D202-4ABE-9222-8EE3E9A8533A}" type="presParOf" srcId="{A99806A6-59B9-4622-98C8-33496DC1225F}" destId="{05524BA1-B873-46DC-AC05-06CD73A63B58}" srcOrd="1" destOrd="0" presId="urn:microsoft.com/office/officeart/2005/8/layout/hierarchy3"/>
    <dgm:cxn modelId="{1C9D9C53-A1B7-469E-B522-99C4C876FE6A}" type="presParOf" srcId="{A99806A6-59B9-4622-98C8-33496DC1225F}" destId="{222C1EF8-7D8E-4C54-AD80-158857E9F232}" srcOrd="2" destOrd="0" presId="urn:microsoft.com/office/officeart/2005/8/layout/hierarchy3"/>
    <dgm:cxn modelId="{D667E4A9-8345-4B26-91BD-60BB7F5C86F3}" type="presParOf" srcId="{A99806A6-59B9-4622-98C8-33496DC1225F}" destId="{EF2017AC-4D7E-4A20-A574-5A282FA7434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F31728-49A6-4854-A003-979BD524203B}" type="doc">
      <dgm:prSet loTypeId="urn:microsoft.com/office/officeart/2008/layout/AlternatingPictureBlocks" loCatId="list" qsTypeId="urn:microsoft.com/office/officeart/2005/8/quickstyle/3d4" qsCatId="3D" csTypeId="urn:microsoft.com/office/officeart/2005/8/colors/colorful4" csCatId="colorful" phldr="1"/>
      <dgm:spPr/>
    </dgm:pt>
    <dgm:pt modelId="{50449664-AEB1-4CD1-B502-CE57696AC546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Начиная с 2015 года формирование  бюджета Бодайбинского муниципального образования производится на основе муниципальных программ как инструмента повышения эффективности бюджетных расходов, утверждается программная структура расходов бюджета. </a:t>
          </a:r>
          <a:r>
            <a:rPr lang="ru-RU" sz="1100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rPr>
            <a:t>В рамках мероприятий по повышению эффективности бюджетных расходов проводится работа по совершенствованию механизма формирования затрат на обеспечение функций органов муниципального управления по принципу нормирования затрат.</a:t>
          </a:r>
          <a:endParaRPr lang="ru-RU" sz="11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721026E-FD9D-45F0-B276-290E93429500}" type="parTrans" cxnId="{0C63E131-C4FD-4F04-97E4-CAAB96176489}">
      <dgm:prSet/>
      <dgm:spPr/>
      <dgm:t>
        <a:bodyPr/>
        <a:lstStyle/>
        <a:p>
          <a:endParaRPr lang="ru-RU"/>
        </a:p>
      </dgm:t>
    </dgm:pt>
    <dgm:pt modelId="{E89BD0CE-355D-4C94-9441-C8913D9F58E0}" type="sibTrans" cxnId="{0C63E131-C4FD-4F04-97E4-CAAB96176489}">
      <dgm:prSet/>
      <dgm:spPr/>
      <dgm:t>
        <a:bodyPr/>
        <a:lstStyle/>
        <a:p>
          <a:endParaRPr lang="ru-RU"/>
        </a:p>
      </dgm:t>
    </dgm:pt>
    <dgm:pt modelId="{5667F8FC-D507-4F1D-B59D-678F8E2D7731}">
      <dgm:prSet phldrT="[Текст]" custT="1"/>
      <dgm:spPr/>
      <dgm:t>
        <a:bodyPr/>
        <a:lstStyle/>
        <a:p>
          <a:pPr algn="just"/>
          <a:r>
            <a:rPr lang="ru-RU" sz="1100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rPr>
            <a:t>Продолжается работа по развитию информационной системы управления государственными финансами. В 2016 году начато использование государственной информационной системы о государственных и муниципальных платежах (ГИС ГМП).</a:t>
          </a:r>
        </a:p>
        <a:p>
          <a:pPr algn="just"/>
          <a:r>
            <a:rPr lang="ru-RU" sz="1100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rPr>
            <a:t>Одним из значимых факторов повышения эффективности бюджетных расходов остается повышение эффективности закупок для муниципальных нужд.</a:t>
          </a:r>
          <a:endParaRPr lang="ru-RU" sz="11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00F3C21-2D97-45F9-B012-FB9A35E45BEF}" type="parTrans" cxnId="{01228854-8E37-49FA-96F8-3E5D8B687717}">
      <dgm:prSet/>
      <dgm:spPr/>
      <dgm:t>
        <a:bodyPr/>
        <a:lstStyle/>
        <a:p>
          <a:endParaRPr lang="ru-RU"/>
        </a:p>
      </dgm:t>
    </dgm:pt>
    <dgm:pt modelId="{C0ED5BE1-D0FC-4147-85FD-9C6708FBE651}" type="sibTrans" cxnId="{01228854-8E37-49FA-96F8-3E5D8B687717}">
      <dgm:prSet/>
      <dgm:spPr/>
      <dgm:t>
        <a:bodyPr/>
        <a:lstStyle/>
        <a:p>
          <a:endParaRPr lang="ru-RU"/>
        </a:p>
      </dgm:t>
    </dgm:pt>
    <dgm:pt modelId="{C3C97864-4F49-4EAB-B149-CED1DA3E5165}">
      <dgm:prSet custT="1"/>
      <dgm:spPr/>
      <dgm:t>
        <a:bodyPr/>
        <a:lstStyle/>
        <a:p>
          <a:pPr algn="just"/>
          <a:r>
            <a:rPr lang="ru-RU" sz="11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Установка обоснованных требований к обеспечению заявок и контрактов, не способствующих увеличению цены контрактов и не ограничивающих участников закупок, </a:t>
          </a:r>
          <a:r>
            <a:rPr lang="ru-RU" sz="1100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rPr>
            <a:t>но в тоже время обеспечивающих защиту интересов заказчиков, способствует повышению конкуренции за счет лучшего информирования потенциальных участников и создания необходимых условий для заявления на определение поставщика, исполнителя, подрядчика большего количества участников.</a:t>
          </a:r>
        </a:p>
        <a:p>
          <a:pPr algn="just"/>
          <a:r>
            <a:rPr lang="ru-RU" sz="1100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rPr>
            <a:t>Экономия бюджетных средств достигается также в результате снижения доли закупок, осуществляемых неконкурентным способом.</a:t>
          </a:r>
          <a:endParaRPr lang="ru-RU" sz="11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A7A4662-14E4-4E6E-B7D8-30284BDCAD9A}" type="parTrans" cxnId="{A8A67D9F-9112-4DCD-B367-26A126F38B01}">
      <dgm:prSet/>
      <dgm:spPr/>
      <dgm:t>
        <a:bodyPr/>
        <a:lstStyle/>
        <a:p>
          <a:endParaRPr lang="ru-RU"/>
        </a:p>
      </dgm:t>
    </dgm:pt>
    <dgm:pt modelId="{17E15224-5CE7-461F-8F2B-D07FD4652025}" type="sibTrans" cxnId="{A8A67D9F-9112-4DCD-B367-26A126F38B01}">
      <dgm:prSet/>
      <dgm:spPr/>
      <dgm:t>
        <a:bodyPr/>
        <a:lstStyle/>
        <a:p>
          <a:endParaRPr lang="ru-RU"/>
        </a:p>
      </dgm:t>
    </dgm:pt>
    <dgm:pt modelId="{7FF82E6C-35D7-4D63-83C5-0C86E555B5F5}" type="pres">
      <dgm:prSet presAssocID="{C3F31728-49A6-4854-A003-979BD524203B}" presName="linearFlow" presStyleCnt="0">
        <dgm:presLayoutVars>
          <dgm:dir/>
          <dgm:resizeHandles val="exact"/>
        </dgm:presLayoutVars>
      </dgm:prSet>
      <dgm:spPr/>
    </dgm:pt>
    <dgm:pt modelId="{424FBB1F-8BDC-4A2E-A30E-23716DCD1378}" type="pres">
      <dgm:prSet presAssocID="{50449664-AEB1-4CD1-B502-CE57696AC546}" presName="comp" presStyleCnt="0"/>
      <dgm:spPr/>
    </dgm:pt>
    <dgm:pt modelId="{2EC1CD94-9A00-445E-B746-A9ED4E02474C}" type="pres">
      <dgm:prSet presAssocID="{50449664-AEB1-4CD1-B502-CE57696AC546}" presName="rect2" presStyleLbl="node1" presStyleIdx="0" presStyleCnt="3" custScaleX="203867" custLinFactNeighborX="32960" custLinFactNeighborY="-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A59AA-C164-46F4-A070-A1CE851EFFC4}" type="pres">
      <dgm:prSet presAssocID="{50449664-AEB1-4CD1-B502-CE57696AC546}" presName="rect1" presStyleLbl="lnNode1" presStyleIdx="0" presStyleCnt="3" custScaleX="114702" custLinFactNeighborX="-51652" custLinFactNeighborY="-1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3AD2B33-42A1-47B5-8A04-8CB820151A6C}" type="pres">
      <dgm:prSet presAssocID="{E89BD0CE-355D-4C94-9441-C8913D9F58E0}" presName="sibTrans" presStyleCnt="0"/>
      <dgm:spPr/>
    </dgm:pt>
    <dgm:pt modelId="{91C9227F-FD4D-4AA5-B5C5-498C247D99D0}" type="pres">
      <dgm:prSet presAssocID="{5667F8FC-D507-4F1D-B59D-678F8E2D7731}" presName="comp" presStyleCnt="0"/>
      <dgm:spPr/>
    </dgm:pt>
    <dgm:pt modelId="{5723B66D-20C3-4ED2-8F9E-36FFC62D3CD7}" type="pres">
      <dgm:prSet presAssocID="{5667F8FC-D507-4F1D-B59D-678F8E2D7731}" presName="rect2" presStyleLbl="node1" presStyleIdx="1" presStyleCnt="3" custScaleX="180673" custLinFactNeighborX="-27586" custLinFactNeighborY="1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70CF7-8017-48FB-BDE4-2DDDD601E1D7}" type="pres">
      <dgm:prSet presAssocID="{5667F8FC-D507-4F1D-B59D-678F8E2D7731}" presName="rect1" presStyleLbl="lnNode1" presStyleIdx="1" presStyleCnt="3" custLinFactNeighborX="62267" custLinFactNeighborY="147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7C8B8C53-142F-40F6-ADAB-D2599EF87051}" type="pres">
      <dgm:prSet presAssocID="{C0ED5BE1-D0FC-4147-85FD-9C6708FBE651}" presName="sibTrans" presStyleCnt="0"/>
      <dgm:spPr/>
    </dgm:pt>
    <dgm:pt modelId="{0D89D2D0-C811-4A2E-AC7A-42E0DACA6286}" type="pres">
      <dgm:prSet presAssocID="{C3C97864-4F49-4EAB-B149-CED1DA3E5165}" presName="comp" presStyleCnt="0"/>
      <dgm:spPr/>
    </dgm:pt>
    <dgm:pt modelId="{8CBB46F5-05AA-4C79-921D-934F8EF08205}" type="pres">
      <dgm:prSet presAssocID="{C3C97864-4F49-4EAB-B149-CED1DA3E5165}" presName="rect2" presStyleLbl="node1" presStyleIdx="2" presStyleCnt="3" custScaleX="192601" custScaleY="117661" custLinFactNeighborX="33862" custLinFactNeighborY="-2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804D1-94AF-42A4-965E-C10A9D9F027D}" type="pres">
      <dgm:prSet presAssocID="{C3C97864-4F49-4EAB-B149-CED1DA3E5165}" presName="rect1" presStyleLbl="lnNode1" presStyleIdx="2" presStyleCnt="3" custScaleX="125820" custScaleY="112917" custLinFactNeighborX="-49387" custLinFactNeighborY="-68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</dgm:ptLst>
  <dgm:cxnLst>
    <dgm:cxn modelId="{A8A67D9F-9112-4DCD-B367-26A126F38B01}" srcId="{C3F31728-49A6-4854-A003-979BD524203B}" destId="{C3C97864-4F49-4EAB-B149-CED1DA3E5165}" srcOrd="2" destOrd="0" parTransId="{FA7A4662-14E4-4E6E-B7D8-30284BDCAD9A}" sibTransId="{17E15224-5CE7-461F-8F2B-D07FD4652025}"/>
    <dgm:cxn modelId="{7339D258-B4A0-456C-BAD9-45F3694C600B}" type="presOf" srcId="{5667F8FC-D507-4F1D-B59D-678F8E2D7731}" destId="{5723B66D-20C3-4ED2-8F9E-36FFC62D3CD7}" srcOrd="0" destOrd="0" presId="urn:microsoft.com/office/officeart/2008/layout/AlternatingPictureBlocks"/>
    <dgm:cxn modelId="{152356A6-FB2A-4E4C-9486-1F792A3D8A82}" type="presOf" srcId="{C3F31728-49A6-4854-A003-979BD524203B}" destId="{7FF82E6C-35D7-4D63-83C5-0C86E555B5F5}" srcOrd="0" destOrd="0" presId="urn:microsoft.com/office/officeart/2008/layout/AlternatingPictureBlocks"/>
    <dgm:cxn modelId="{01228854-8E37-49FA-96F8-3E5D8B687717}" srcId="{C3F31728-49A6-4854-A003-979BD524203B}" destId="{5667F8FC-D507-4F1D-B59D-678F8E2D7731}" srcOrd="1" destOrd="0" parTransId="{300F3C21-2D97-45F9-B012-FB9A35E45BEF}" sibTransId="{C0ED5BE1-D0FC-4147-85FD-9C6708FBE651}"/>
    <dgm:cxn modelId="{97359E05-D942-4DF5-A4C9-86F5373020DE}" type="presOf" srcId="{C3C97864-4F49-4EAB-B149-CED1DA3E5165}" destId="{8CBB46F5-05AA-4C79-921D-934F8EF08205}" srcOrd="0" destOrd="0" presId="urn:microsoft.com/office/officeart/2008/layout/AlternatingPictureBlocks"/>
    <dgm:cxn modelId="{0C63E131-C4FD-4F04-97E4-CAAB96176489}" srcId="{C3F31728-49A6-4854-A003-979BD524203B}" destId="{50449664-AEB1-4CD1-B502-CE57696AC546}" srcOrd="0" destOrd="0" parTransId="{0721026E-FD9D-45F0-B276-290E93429500}" sibTransId="{E89BD0CE-355D-4C94-9441-C8913D9F58E0}"/>
    <dgm:cxn modelId="{37F4C136-93A5-425B-B169-6036EC61B0E5}" type="presOf" srcId="{50449664-AEB1-4CD1-B502-CE57696AC546}" destId="{2EC1CD94-9A00-445E-B746-A9ED4E02474C}" srcOrd="0" destOrd="0" presId="urn:microsoft.com/office/officeart/2008/layout/AlternatingPictureBlocks"/>
    <dgm:cxn modelId="{E243250F-CFAF-4D64-9BFE-EAA11E1EF9B5}" type="presParOf" srcId="{7FF82E6C-35D7-4D63-83C5-0C86E555B5F5}" destId="{424FBB1F-8BDC-4A2E-A30E-23716DCD1378}" srcOrd="0" destOrd="0" presId="urn:microsoft.com/office/officeart/2008/layout/AlternatingPictureBlocks"/>
    <dgm:cxn modelId="{3991700C-07B5-4C7B-993A-40448CF62A1E}" type="presParOf" srcId="{424FBB1F-8BDC-4A2E-A30E-23716DCD1378}" destId="{2EC1CD94-9A00-445E-B746-A9ED4E02474C}" srcOrd="0" destOrd="0" presId="urn:microsoft.com/office/officeart/2008/layout/AlternatingPictureBlocks"/>
    <dgm:cxn modelId="{3D61C924-3783-45EB-8326-220C92403522}" type="presParOf" srcId="{424FBB1F-8BDC-4A2E-A30E-23716DCD1378}" destId="{54BA59AA-C164-46F4-A070-A1CE851EFFC4}" srcOrd="1" destOrd="0" presId="urn:microsoft.com/office/officeart/2008/layout/AlternatingPictureBlocks"/>
    <dgm:cxn modelId="{FDD7B049-1E6C-44A8-B2B6-4E2EF2A2FE6D}" type="presParOf" srcId="{7FF82E6C-35D7-4D63-83C5-0C86E555B5F5}" destId="{73AD2B33-42A1-47B5-8A04-8CB820151A6C}" srcOrd="1" destOrd="0" presId="urn:microsoft.com/office/officeart/2008/layout/AlternatingPictureBlocks"/>
    <dgm:cxn modelId="{B803288B-3AF8-4AF5-A913-4801BF4E4AB7}" type="presParOf" srcId="{7FF82E6C-35D7-4D63-83C5-0C86E555B5F5}" destId="{91C9227F-FD4D-4AA5-B5C5-498C247D99D0}" srcOrd="2" destOrd="0" presId="urn:microsoft.com/office/officeart/2008/layout/AlternatingPictureBlocks"/>
    <dgm:cxn modelId="{D3416B31-2821-45E0-8FFD-8D5873030DDC}" type="presParOf" srcId="{91C9227F-FD4D-4AA5-B5C5-498C247D99D0}" destId="{5723B66D-20C3-4ED2-8F9E-36FFC62D3CD7}" srcOrd="0" destOrd="0" presId="urn:microsoft.com/office/officeart/2008/layout/AlternatingPictureBlocks"/>
    <dgm:cxn modelId="{35656A3D-8D59-416A-A31E-7F9F677EF960}" type="presParOf" srcId="{91C9227F-FD4D-4AA5-B5C5-498C247D99D0}" destId="{F2870CF7-8017-48FB-BDE4-2DDDD601E1D7}" srcOrd="1" destOrd="0" presId="urn:microsoft.com/office/officeart/2008/layout/AlternatingPictureBlocks"/>
    <dgm:cxn modelId="{D36C1E76-59E4-478A-BDEF-34D1BCE2A5C2}" type="presParOf" srcId="{7FF82E6C-35D7-4D63-83C5-0C86E555B5F5}" destId="{7C8B8C53-142F-40F6-ADAB-D2599EF87051}" srcOrd="3" destOrd="0" presId="urn:microsoft.com/office/officeart/2008/layout/AlternatingPictureBlocks"/>
    <dgm:cxn modelId="{C004AF7F-AE33-46A6-8F4F-AE0AC9DAC4EC}" type="presParOf" srcId="{7FF82E6C-35D7-4D63-83C5-0C86E555B5F5}" destId="{0D89D2D0-C811-4A2E-AC7A-42E0DACA6286}" srcOrd="4" destOrd="0" presId="urn:microsoft.com/office/officeart/2008/layout/AlternatingPictureBlocks"/>
    <dgm:cxn modelId="{5C2A0FF3-6D2B-4CA5-BD19-AA37E9FE7424}" type="presParOf" srcId="{0D89D2D0-C811-4A2E-AC7A-42E0DACA6286}" destId="{8CBB46F5-05AA-4C79-921D-934F8EF08205}" srcOrd="0" destOrd="0" presId="urn:microsoft.com/office/officeart/2008/layout/AlternatingPictureBlocks"/>
    <dgm:cxn modelId="{D4467655-BEE6-4683-BE73-AC50552E2F4C}" type="presParOf" srcId="{0D89D2D0-C811-4A2E-AC7A-42E0DACA6286}" destId="{BDE804D1-94AF-42A4-965E-C10A9D9F027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39B3BA-9EB0-446A-A1F9-5DC992C8E4E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98429F-43BD-4F08-BF7E-F1F16F2760CC}">
      <dgm:prSet phldrT="[Текст]"/>
      <dgm:spPr/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Основные направления расходования бюджетных средств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0A45BAC-525F-44FE-A0DB-6CE1599A7E45}" type="parTrans" cxnId="{F5599CFF-B405-4264-A11E-FE7D68AC92D5}">
      <dgm:prSet/>
      <dgm:spPr/>
      <dgm:t>
        <a:bodyPr/>
        <a:lstStyle/>
        <a:p>
          <a:endParaRPr lang="ru-RU"/>
        </a:p>
      </dgm:t>
    </dgm:pt>
    <dgm:pt modelId="{90C7F345-E9C6-4F25-B9E5-88D84CF737F7}" type="sibTrans" cxnId="{F5599CFF-B405-4264-A11E-FE7D68AC92D5}">
      <dgm:prSet/>
      <dgm:spPr/>
      <dgm:t>
        <a:bodyPr/>
        <a:lstStyle/>
        <a:p>
          <a:endParaRPr lang="ru-RU"/>
        </a:p>
      </dgm:t>
    </dgm:pt>
    <dgm:pt modelId="{6A647A99-C18D-477A-BFA7-2DB59141F09B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100" b="1" cap="all" spc="0" dirty="0" smtClean="0">
              <a:ln w="90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Общегосударственные расходы</a:t>
          </a:r>
          <a:endParaRPr lang="ru-RU" sz="1100" b="1" cap="all" spc="0" dirty="0">
            <a:ln w="90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solidFill>
              <a:srgbClr val="FFC000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D635C78A-32A9-470B-8E27-00C0170213D1}" type="parTrans" cxnId="{722FA22C-1AEA-48CA-9DF5-D904AED66DEB}">
      <dgm:prSet/>
      <dgm:spPr/>
      <dgm:t>
        <a:bodyPr/>
        <a:lstStyle/>
        <a:p>
          <a:endParaRPr lang="ru-RU"/>
        </a:p>
      </dgm:t>
    </dgm:pt>
    <dgm:pt modelId="{C224AEB6-4EC8-4571-9AE6-E40F80B538A0}" type="sibTrans" cxnId="{722FA22C-1AEA-48CA-9DF5-D904AED66DEB}">
      <dgm:prSet/>
      <dgm:spPr/>
      <dgm:t>
        <a:bodyPr/>
        <a:lstStyle/>
        <a:p>
          <a:endParaRPr lang="ru-RU"/>
        </a:p>
      </dgm:t>
    </dgm:pt>
    <dgm:pt modelId="{CBFF096B-E786-44E2-BF60-D42AA0BD67E2}">
      <dgm:prSet phldrT="[Текст]" custT="1"/>
      <dgm:spPr/>
      <dgm:t>
        <a:bodyPr/>
        <a:lstStyle/>
        <a:p>
          <a:r>
            <a:rPr lang="ru-RU" sz="11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Национальная безопасность и правоохранительная деятельность</a:t>
          </a:r>
          <a:endParaRPr lang="ru-RU" sz="11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C22400F-F53A-4BEE-BD28-0C297274E18D}" type="parTrans" cxnId="{82773A38-3F73-43C5-BF85-CA192C9E4A4F}">
      <dgm:prSet/>
      <dgm:spPr/>
      <dgm:t>
        <a:bodyPr/>
        <a:lstStyle/>
        <a:p>
          <a:endParaRPr lang="ru-RU"/>
        </a:p>
      </dgm:t>
    </dgm:pt>
    <dgm:pt modelId="{6A95A0E0-220F-4F2A-AF33-4F2C3708D64F}" type="sibTrans" cxnId="{82773A38-3F73-43C5-BF85-CA192C9E4A4F}">
      <dgm:prSet/>
      <dgm:spPr/>
      <dgm:t>
        <a:bodyPr/>
        <a:lstStyle/>
        <a:p>
          <a:endParaRPr lang="ru-RU"/>
        </a:p>
      </dgm:t>
    </dgm:pt>
    <dgm:pt modelId="{C24C1603-6ED1-4083-AE03-6E89FE9D0A3C}">
      <dgm:prSet phldrT="[Текст]" custT="1"/>
      <dgm:spPr/>
      <dgm:t>
        <a:bodyPr/>
        <a:lstStyle/>
        <a:p>
          <a:r>
            <a:rPr lang="ru-RU" sz="11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Социальная политика</a:t>
          </a:r>
          <a:endParaRPr lang="ru-RU" sz="11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FE65965-8BAA-4152-A1E5-37C6F1B41B0A}" type="parTrans" cxnId="{79223B83-10DA-4976-83A7-327C7228E8AF}">
      <dgm:prSet/>
      <dgm:spPr/>
      <dgm:t>
        <a:bodyPr/>
        <a:lstStyle/>
        <a:p>
          <a:endParaRPr lang="ru-RU"/>
        </a:p>
      </dgm:t>
    </dgm:pt>
    <dgm:pt modelId="{C2A9DA8D-9265-44D1-8688-A1AA93958B9E}" type="sibTrans" cxnId="{79223B83-10DA-4976-83A7-327C7228E8AF}">
      <dgm:prSet/>
      <dgm:spPr/>
      <dgm:t>
        <a:bodyPr/>
        <a:lstStyle/>
        <a:p>
          <a:endParaRPr lang="ru-RU"/>
        </a:p>
      </dgm:t>
    </dgm:pt>
    <dgm:pt modelId="{3DEEFC09-13E8-4B03-8EB8-87C8A54C066A}">
      <dgm:prSet/>
      <dgm:spPr/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Национальная экономика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AB5609A-7EEE-43B3-AC0C-0469FEF6A7FD}" type="parTrans" cxnId="{AB882A87-0887-4CF7-B1B5-08BDDAEFF30D}">
      <dgm:prSet/>
      <dgm:spPr/>
      <dgm:t>
        <a:bodyPr/>
        <a:lstStyle/>
        <a:p>
          <a:endParaRPr lang="ru-RU"/>
        </a:p>
      </dgm:t>
    </dgm:pt>
    <dgm:pt modelId="{28980CA9-A937-4984-B026-6A508819E693}" type="sibTrans" cxnId="{AB882A87-0887-4CF7-B1B5-08BDDAEFF30D}">
      <dgm:prSet/>
      <dgm:spPr/>
      <dgm:t>
        <a:bodyPr/>
        <a:lstStyle/>
        <a:p>
          <a:endParaRPr lang="ru-RU"/>
        </a:p>
      </dgm:t>
    </dgm:pt>
    <dgm:pt modelId="{148B8527-1682-431C-BF0E-749941D42D06}">
      <dgm:prSet/>
      <dgm:spPr/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Жилищно-коммунальное хозяйство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6A83B50-77A3-4E38-90C4-0435913704AD}" type="parTrans" cxnId="{28A3CFB8-22DB-484C-81C6-A30369FC5CEE}">
      <dgm:prSet/>
      <dgm:spPr/>
      <dgm:t>
        <a:bodyPr/>
        <a:lstStyle/>
        <a:p>
          <a:endParaRPr lang="ru-RU"/>
        </a:p>
      </dgm:t>
    </dgm:pt>
    <dgm:pt modelId="{7FE80411-E091-4C7E-80A0-542073FC12CE}" type="sibTrans" cxnId="{28A3CFB8-22DB-484C-81C6-A30369FC5CEE}">
      <dgm:prSet/>
      <dgm:spPr/>
      <dgm:t>
        <a:bodyPr/>
        <a:lstStyle/>
        <a:p>
          <a:endParaRPr lang="ru-RU"/>
        </a:p>
      </dgm:t>
    </dgm:pt>
    <dgm:pt modelId="{604A8E8C-B5C8-447E-8602-A6224FBA4451}">
      <dgm:prSet/>
      <dgm:spPr/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Образование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46F149F-7A1D-4228-89B9-474578B39D69}" type="parTrans" cxnId="{B80C0A7A-0828-4506-8D7F-49DB9D4731B0}">
      <dgm:prSet/>
      <dgm:spPr/>
      <dgm:t>
        <a:bodyPr/>
        <a:lstStyle/>
        <a:p>
          <a:endParaRPr lang="ru-RU"/>
        </a:p>
      </dgm:t>
    </dgm:pt>
    <dgm:pt modelId="{8D58918A-D63B-41A3-B97D-25A93C5D6260}" type="sibTrans" cxnId="{B80C0A7A-0828-4506-8D7F-49DB9D4731B0}">
      <dgm:prSet/>
      <dgm:spPr/>
      <dgm:t>
        <a:bodyPr/>
        <a:lstStyle/>
        <a:p>
          <a:endParaRPr lang="ru-RU"/>
        </a:p>
      </dgm:t>
    </dgm:pt>
    <dgm:pt modelId="{84A10314-D0E1-4383-B0CC-6B9B7E09FE8A}">
      <dgm:prSet/>
      <dgm:spPr/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Физическая культура и спорт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488359B-2CFE-4E0F-B7A8-74C3D3EB432E}" type="parTrans" cxnId="{9D0CA037-FCCB-48DC-8EBB-0DBF7E5731D9}">
      <dgm:prSet/>
      <dgm:spPr/>
      <dgm:t>
        <a:bodyPr/>
        <a:lstStyle/>
        <a:p>
          <a:endParaRPr lang="ru-RU"/>
        </a:p>
      </dgm:t>
    </dgm:pt>
    <dgm:pt modelId="{5A265BB9-9737-4045-9499-DEB2EE0DBE2D}" type="sibTrans" cxnId="{9D0CA037-FCCB-48DC-8EBB-0DBF7E5731D9}">
      <dgm:prSet/>
      <dgm:spPr/>
      <dgm:t>
        <a:bodyPr/>
        <a:lstStyle/>
        <a:p>
          <a:endParaRPr lang="ru-RU"/>
        </a:p>
      </dgm:t>
    </dgm:pt>
    <dgm:pt modelId="{60698214-20A9-49BA-B726-F71FB7368211}" type="pres">
      <dgm:prSet presAssocID="{F139B3BA-9EB0-446A-A1F9-5DC992C8E4E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EB79DB-4B6C-4286-9CBC-E1ECB6886628}" type="pres">
      <dgm:prSet presAssocID="{FA98429F-43BD-4F08-BF7E-F1F16F2760CC}" presName="roof" presStyleLbl="dkBgShp" presStyleIdx="0" presStyleCnt="2" custLinFactY="-133705" custLinFactNeighborX="5973" custLinFactNeighborY="-200000"/>
      <dgm:spPr/>
      <dgm:t>
        <a:bodyPr/>
        <a:lstStyle/>
        <a:p>
          <a:endParaRPr lang="ru-RU"/>
        </a:p>
      </dgm:t>
    </dgm:pt>
    <dgm:pt modelId="{F95407A8-118E-4F5A-AFEE-462D28A80841}" type="pres">
      <dgm:prSet presAssocID="{FA98429F-43BD-4F08-BF7E-F1F16F2760CC}" presName="pillars" presStyleCnt="0"/>
      <dgm:spPr/>
    </dgm:pt>
    <dgm:pt modelId="{7BFCF86F-4E17-4804-831A-D57CF15152CE}" type="pres">
      <dgm:prSet presAssocID="{FA98429F-43BD-4F08-BF7E-F1F16F2760CC}" presName="pillar1" presStyleLbl="node1" presStyleIdx="0" presStyleCnt="7" custScaleX="116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59676-9CA0-4569-8BA4-AC5AA7CAD437}" type="pres">
      <dgm:prSet presAssocID="{CBFF096B-E786-44E2-BF60-D42AA0BD67E2}" presName="pillar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E6BE2-A754-4962-81A5-F9CD41F33797}" type="pres">
      <dgm:prSet presAssocID="{3DEEFC09-13E8-4B03-8EB8-87C8A54C066A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98C01-96C2-46C4-A08F-4C6D82D80A75}" type="pres">
      <dgm:prSet presAssocID="{148B8527-1682-431C-BF0E-749941D42D06}" presName="pillar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FFED0-BCA8-455D-B04C-B74E27A1C9B5}" type="pres">
      <dgm:prSet presAssocID="{604A8E8C-B5C8-447E-8602-A6224FBA4451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FE1F5-2A83-4AE1-8469-B84503C4B3E2}" type="pres">
      <dgm:prSet presAssocID="{C24C1603-6ED1-4083-AE03-6E89FE9D0A3C}" presName="pillar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0C5A5-1DAC-4201-B5A2-F965741C4FF4}" type="pres">
      <dgm:prSet presAssocID="{84A10314-D0E1-4383-B0CC-6B9B7E09FE8A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39758-AC23-41DC-84A9-DB8C3331672D}" type="pres">
      <dgm:prSet presAssocID="{FA98429F-43BD-4F08-BF7E-F1F16F2760CC}" presName="base" presStyleLbl="dkBgShp" presStyleIdx="1" presStyleCnt="2"/>
      <dgm:spPr/>
    </dgm:pt>
  </dgm:ptLst>
  <dgm:cxnLst>
    <dgm:cxn modelId="{AB882A87-0887-4CF7-B1B5-08BDDAEFF30D}" srcId="{FA98429F-43BD-4F08-BF7E-F1F16F2760CC}" destId="{3DEEFC09-13E8-4B03-8EB8-87C8A54C066A}" srcOrd="2" destOrd="0" parTransId="{BAB5609A-7EEE-43B3-AC0C-0469FEF6A7FD}" sibTransId="{28980CA9-A937-4984-B026-6A508819E693}"/>
    <dgm:cxn modelId="{51353927-8452-47FE-AB2A-0BB3FF79CE25}" type="presOf" srcId="{F139B3BA-9EB0-446A-A1F9-5DC992C8E4EB}" destId="{60698214-20A9-49BA-B726-F71FB7368211}" srcOrd="0" destOrd="0" presId="urn:microsoft.com/office/officeart/2005/8/layout/hList3"/>
    <dgm:cxn modelId="{218FFD1F-3989-4000-A515-286478400559}" type="presOf" srcId="{3DEEFC09-13E8-4B03-8EB8-87C8A54C066A}" destId="{10FE6BE2-A754-4962-81A5-F9CD41F33797}" srcOrd="0" destOrd="0" presId="urn:microsoft.com/office/officeart/2005/8/layout/hList3"/>
    <dgm:cxn modelId="{60ECED5A-03DE-405E-B47D-46DCA8D001BE}" type="presOf" srcId="{FA98429F-43BD-4F08-BF7E-F1F16F2760CC}" destId="{31EB79DB-4B6C-4286-9CBC-E1ECB6886628}" srcOrd="0" destOrd="0" presId="urn:microsoft.com/office/officeart/2005/8/layout/hList3"/>
    <dgm:cxn modelId="{58CC533E-0885-41CA-906F-074A1FD9EB14}" type="presOf" srcId="{6A647A99-C18D-477A-BFA7-2DB59141F09B}" destId="{7BFCF86F-4E17-4804-831A-D57CF15152CE}" srcOrd="0" destOrd="0" presId="urn:microsoft.com/office/officeart/2005/8/layout/hList3"/>
    <dgm:cxn modelId="{8D4839E9-ADE7-4FB5-943C-E6F3801FE744}" type="presOf" srcId="{C24C1603-6ED1-4083-AE03-6E89FE9D0A3C}" destId="{CD7FE1F5-2A83-4AE1-8469-B84503C4B3E2}" srcOrd="0" destOrd="0" presId="urn:microsoft.com/office/officeart/2005/8/layout/hList3"/>
    <dgm:cxn modelId="{B80C0A7A-0828-4506-8D7F-49DB9D4731B0}" srcId="{FA98429F-43BD-4F08-BF7E-F1F16F2760CC}" destId="{604A8E8C-B5C8-447E-8602-A6224FBA4451}" srcOrd="4" destOrd="0" parTransId="{546F149F-7A1D-4228-89B9-474578B39D69}" sibTransId="{8D58918A-D63B-41A3-B97D-25A93C5D6260}"/>
    <dgm:cxn modelId="{F5599CFF-B405-4264-A11E-FE7D68AC92D5}" srcId="{F139B3BA-9EB0-446A-A1F9-5DC992C8E4EB}" destId="{FA98429F-43BD-4F08-BF7E-F1F16F2760CC}" srcOrd="0" destOrd="0" parTransId="{A0A45BAC-525F-44FE-A0DB-6CE1599A7E45}" sibTransId="{90C7F345-E9C6-4F25-B9E5-88D84CF737F7}"/>
    <dgm:cxn modelId="{28A3CFB8-22DB-484C-81C6-A30369FC5CEE}" srcId="{FA98429F-43BD-4F08-BF7E-F1F16F2760CC}" destId="{148B8527-1682-431C-BF0E-749941D42D06}" srcOrd="3" destOrd="0" parTransId="{F6A83B50-77A3-4E38-90C4-0435913704AD}" sibTransId="{7FE80411-E091-4C7E-80A0-542073FC12CE}"/>
    <dgm:cxn modelId="{B26D63AB-5ABD-401B-AD61-877BE6D1EE0A}" type="presOf" srcId="{148B8527-1682-431C-BF0E-749941D42D06}" destId="{15098C01-96C2-46C4-A08F-4C6D82D80A75}" srcOrd="0" destOrd="0" presId="urn:microsoft.com/office/officeart/2005/8/layout/hList3"/>
    <dgm:cxn modelId="{1AEEEA02-DA38-47E0-BEBA-AC9CB32F3592}" type="presOf" srcId="{604A8E8C-B5C8-447E-8602-A6224FBA4451}" destId="{647FFED0-BCA8-455D-B04C-B74E27A1C9B5}" srcOrd="0" destOrd="0" presId="urn:microsoft.com/office/officeart/2005/8/layout/hList3"/>
    <dgm:cxn modelId="{82773A38-3F73-43C5-BF85-CA192C9E4A4F}" srcId="{FA98429F-43BD-4F08-BF7E-F1F16F2760CC}" destId="{CBFF096B-E786-44E2-BF60-D42AA0BD67E2}" srcOrd="1" destOrd="0" parTransId="{AC22400F-F53A-4BEE-BD28-0C297274E18D}" sibTransId="{6A95A0E0-220F-4F2A-AF33-4F2C3708D64F}"/>
    <dgm:cxn modelId="{77A58BCD-7B2B-458F-B2CD-77783BAB9202}" type="presOf" srcId="{CBFF096B-E786-44E2-BF60-D42AA0BD67E2}" destId="{7FC59676-9CA0-4569-8BA4-AC5AA7CAD437}" srcOrd="0" destOrd="0" presId="urn:microsoft.com/office/officeart/2005/8/layout/hList3"/>
    <dgm:cxn modelId="{722FA22C-1AEA-48CA-9DF5-D904AED66DEB}" srcId="{FA98429F-43BD-4F08-BF7E-F1F16F2760CC}" destId="{6A647A99-C18D-477A-BFA7-2DB59141F09B}" srcOrd="0" destOrd="0" parTransId="{D635C78A-32A9-470B-8E27-00C0170213D1}" sibTransId="{C224AEB6-4EC8-4571-9AE6-E40F80B538A0}"/>
    <dgm:cxn modelId="{9D0CA037-FCCB-48DC-8EBB-0DBF7E5731D9}" srcId="{FA98429F-43BD-4F08-BF7E-F1F16F2760CC}" destId="{84A10314-D0E1-4383-B0CC-6B9B7E09FE8A}" srcOrd="6" destOrd="0" parTransId="{9488359B-2CFE-4E0F-B7A8-74C3D3EB432E}" sibTransId="{5A265BB9-9737-4045-9499-DEB2EE0DBE2D}"/>
    <dgm:cxn modelId="{D0BDDCE0-58A5-4129-AB63-CCF26114E1F3}" type="presOf" srcId="{84A10314-D0E1-4383-B0CC-6B9B7E09FE8A}" destId="{E860C5A5-1DAC-4201-B5A2-F965741C4FF4}" srcOrd="0" destOrd="0" presId="urn:microsoft.com/office/officeart/2005/8/layout/hList3"/>
    <dgm:cxn modelId="{79223B83-10DA-4976-83A7-327C7228E8AF}" srcId="{FA98429F-43BD-4F08-BF7E-F1F16F2760CC}" destId="{C24C1603-6ED1-4083-AE03-6E89FE9D0A3C}" srcOrd="5" destOrd="0" parTransId="{FFE65965-8BAA-4152-A1E5-37C6F1B41B0A}" sibTransId="{C2A9DA8D-9265-44D1-8688-A1AA93958B9E}"/>
    <dgm:cxn modelId="{091C856F-683A-416F-A3B8-75D195C24AE4}" type="presParOf" srcId="{60698214-20A9-49BA-B726-F71FB7368211}" destId="{31EB79DB-4B6C-4286-9CBC-E1ECB6886628}" srcOrd="0" destOrd="0" presId="urn:microsoft.com/office/officeart/2005/8/layout/hList3"/>
    <dgm:cxn modelId="{3F80EBDA-1057-487B-A725-108009DC2D81}" type="presParOf" srcId="{60698214-20A9-49BA-B726-F71FB7368211}" destId="{F95407A8-118E-4F5A-AFEE-462D28A80841}" srcOrd="1" destOrd="0" presId="urn:microsoft.com/office/officeart/2005/8/layout/hList3"/>
    <dgm:cxn modelId="{A43C0AAA-DA0E-4EB4-94D5-FC2FF3AD5ED2}" type="presParOf" srcId="{F95407A8-118E-4F5A-AFEE-462D28A80841}" destId="{7BFCF86F-4E17-4804-831A-D57CF15152CE}" srcOrd="0" destOrd="0" presId="urn:microsoft.com/office/officeart/2005/8/layout/hList3"/>
    <dgm:cxn modelId="{10423E97-291B-4582-96AD-B3ED3489853A}" type="presParOf" srcId="{F95407A8-118E-4F5A-AFEE-462D28A80841}" destId="{7FC59676-9CA0-4569-8BA4-AC5AA7CAD437}" srcOrd="1" destOrd="0" presId="urn:microsoft.com/office/officeart/2005/8/layout/hList3"/>
    <dgm:cxn modelId="{13C2389A-7C11-4743-B375-3EA4B692AF9E}" type="presParOf" srcId="{F95407A8-118E-4F5A-AFEE-462D28A80841}" destId="{10FE6BE2-A754-4962-81A5-F9CD41F33797}" srcOrd="2" destOrd="0" presId="urn:microsoft.com/office/officeart/2005/8/layout/hList3"/>
    <dgm:cxn modelId="{C050430F-918C-4C99-AD77-DEE16D0F08E4}" type="presParOf" srcId="{F95407A8-118E-4F5A-AFEE-462D28A80841}" destId="{15098C01-96C2-46C4-A08F-4C6D82D80A75}" srcOrd="3" destOrd="0" presId="urn:microsoft.com/office/officeart/2005/8/layout/hList3"/>
    <dgm:cxn modelId="{360FB8F1-37DC-45E1-86CC-FA2C889CEC36}" type="presParOf" srcId="{F95407A8-118E-4F5A-AFEE-462D28A80841}" destId="{647FFED0-BCA8-455D-B04C-B74E27A1C9B5}" srcOrd="4" destOrd="0" presId="urn:microsoft.com/office/officeart/2005/8/layout/hList3"/>
    <dgm:cxn modelId="{D42AC641-BDAD-474A-BAEC-6013FC4714D9}" type="presParOf" srcId="{F95407A8-118E-4F5A-AFEE-462D28A80841}" destId="{CD7FE1F5-2A83-4AE1-8469-B84503C4B3E2}" srcOrd="5" destOrd="0" presId="urn:microsoft.com/office/officeart/2005/8/layout/hList3"/>
    <dgm:cxn modelId="{E00536D7-4387-4EE4-8877-3A99BF326294}" type="presParOf" srcId="{F95407A8-118E-4F5A-AFEE-462D28A80841}" destId="{E860C5A5-1DAC-4201-B5A2-F965741C4FF4}" srcOrd="6" destOrd="0" presId="urn:microsoft.com/office/officeart/2005/8/layout/hList3"/>
    <dgm:cxn modelId="{77440C4C-8909-480D-A330-87F88A82EC48}" type="presParOf" srcId="{60698214-20A9-49BA-B726-F71FB7368211}" destId="{11A39758-AC23-41DC-84A9-DB8C3331672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E53AF-DB4F-4DFD-91AF-66A18F284C2E}">
      <dsp:nvSpPr>
        <dsp:cNvPr id="0" name=""/>
        <dsp:cNvSpPr/>
      </dsp:nvSpPr>
      <dsp:spPr>
        <a:xfrm rot="16200000">
          <a:off x="522058" y="-522058"/>
          <a:ext cx="1476164" cy="252028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1" kern="1200" dirty="0" smtClean="0">
              <a:solidFill>
                <a:schemeClr val="bg1"/>
              </a:solidFill>
            </a:rPr>
            <a:t>По состоянию на 01 января 2016 года (по данным статистики) численность населения по сравнению с 2015 годом снизилась на 483 человека</a:t>
          </a:r>
          <a:r>
            <a:rPr lang="ru-RU" sz="1100" b="0" i="0" kern="1200" dirty="0" smtClean="0"/>
            <a:t>. </a:t>
          </a:r>
          <a:endParaRPr lang="ru-RU" sz="1100" b="0" i="0" kern="1200" dirty="0"/>
        </a:p>
      </dsp:txBody>
      <dsp:txXfrm rot="5400000">
        <a:off x="0" y="0"/>
        <a:ext cx="2520280" cy="1107123"/>
      </dsp:txXfrm>
    </dsp:sp>
    <dsp:sp modelId="{FAD35413-0B98-485D-992C-51C2393E6297}">
      <dsp:nvSpPr>
        <dsp:cNvPr id="0" name=""/>
        <dsp:cNvSpPr/>
      </dsp:nvSpPr>
      <dsp:spPr>
        <a:xfrm>
          <a:off x="2520280" y="0"/>
          <a:ext cx="2520280" cy="1476164"/>
        </a:xfrm>
        <a:prstGeom prst="round1Rect">
          <a:avLst/>
        </a:prstGeom>
        <a:solidFill>
          <a:schemeClr val="accent5">
            <a:hueOff val="-2451115"/>
            <a:satOff val="-3409"/>
            <a:lumOff val="-130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Показатель рождаемости снизился в 2015 году на 7%, показатель смертности снизился на 2% относительно 2014 года. </a:t>
          </a:r>
          <a:endParaRPr lang="ru-RU" sz="1100" i="1" kern="1200" dirty="0"/>
        </a:p>
      </dsp:txBody>
      <dsp:txXfrm>
        <a:off x="2520280" y="0"/>
        <a:ext cx="2520280" cy="1107123"/>
      </dsp:txXfrm>
    </dsp:sp>
    <dsp:sp modelId="{3FE9CEC0-F9E9-4692-BD71-DE9D86E3457D}">
      <dsp:nvSpPr>
        <dsp:cNvPr id="0" name=""/>
        <dsp:cNvSpPr/>
      </dsp:nvSpPr>
      <dsp:spPr>
        <a:xfrm rot="10800000">
          <a:off x="0" y="1476164"/>
          <a:ext cx="2520280" cy="1476164"/>
        </a:xfrm>
        <a:prstGeom prst="round1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Среднесписочная численность работающего населения за 2015 год составила 11 098 человек. Наибольшая доля занятых – 59,4% в организациях золотодобычи, 9,11 % - в организациях по производству и распределению электро- и ттеплоэнергии </a:t>
          </a:r>
          <a:endParaRPr lang="ru-RU" sz="1100" i="1" kern="1200" dirty="0"/>
        </a:p>
      </dsp:txBody>
      <dsp:txXfrm rot="10800000">
        <a:off x="0" y="1845205"/>
        <a:ext cx="2520280" cy="1107123"/>
      </dsp:txXfrm>
    </dsp:sp>
    <dsp:sp modelId="{545C8FC3-9A1D-4C52-992F-758894C5CE14}">
      <dsp:nvSpPr>
        <dsp:cNvPr id="0" name=""/>
        <dsp:cNvSpPr/>
      </dsp:nvSpPr>
      <dsp:spPr>
        <a:xfrm rot="5400000">
          <a:off x="3042337" y="954106"/>
          <a:ext cx="1476164" cy="2520280"/>
        </a:xfrm>
        <a:prstGeom prst="round1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Уровень жизни на территории Бодайбинского муниципального образования оценивается как высокий. Наибольший размер заработной платы в 2015 году начислено на предприятиях золотодобычи – 60 634,8 руб.</a:t>
          </a:r>
          <a:endParaRPr lang="ru-RU" sz="1100" i="1" kern="1200" dirty="0"/>
        </a:p>
      </dsp:txBody>
      <dsp:txXfrm rot="-5400000">
        <a:off x="2520280" y="1845204"/>
        <a:ext cx="2520280" cy="1107123"/>
      </dsp:txXfrm>
    </dsp:sp>
    <dsp:sp modelId="{3919B345-AE83-4743-A074-54DF43A08AC7}">
      <dsp:nvSpPr>
        <dsp:cNvPr id="0" name=""/>
        <dsp:cNvSpPr/>
      </dsp:nvSpPr>
      <dsp:spPr>
        <a:xfrm>
          <a:off x="1800200" y="936102"/>
          <a:ext cx="1512168" cy="73808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prstTxWarp prst="textChevron">
            <a:avLst/>
          </a:prstTxWarp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baseline="0" dirty="0" smtClean="0">
              <a:solidFill>
                <a:schemeClr val="tx1"/>
              </a:solidFill>
            </a:rPr>
            <a:t>На заметку</a:t>
          </a:r>
          <a:endParaRPr lang="ru-RU" sz="2100" b="0" i="0" kern="1200" baseline="0" dirty="0">
            <a:solidFill>
              <a:schemeClr val="tx1"/>
            </a:solidFill>
          </a:endParaRPr>
        </a:p>
      </dsp:txBody>
      <dsp:txXfrm>
        <a:off x="1836230" y="972132"/>
        <a:ext cx="1440108" cy="666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21C87-DC21-4E10-965A-137BBAA7E927}">
      <dsp:nvSpPr>
        <dsp:cNvPr id="0" name=""/>
        <dsp:cNvSpPr/>
      </dsp:nvSpPr>
      <dsp:spPr>
        <a:xfrm>
          <a:off x="0" y="798239"/>
          <a:ext cx="5112567" cy="1360800"/>
        </a:xfrm>
        <a:prstGeom prst="rect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D90DD-53CC-4697-84CF-79CF7115D402}">
      <dsp:nvSpPr>
        <dsp:cNvPr id="0" name=""/>
        <dsp:cNvSpPr/>
      </dsp:nvSpPr>
      <dsp:spPr>
        <a:xfrm>
          <a:off x="1512174" y="72009"/>
          <a:ext cx="3578797" cy="1594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270" tIns="0" rIns="13527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Промышленное производство – 83,7%, в том числе: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Добыча полезных ископаемых – 95%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Транспорт и связь – 0,8%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Строительство – 0,5%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Торговля – 3,9%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Прочее – 11,2%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589991" y="149826"/>
        <a:ext cx="3423163" cy="1438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4459E-799E-4CBE-A5C1-2EB20FDC93E8}">
      <dsp:nvSpPr>
        <dsp:cNvPr id="0" name=""/>
        <dsp:cNvSpPr/>
      </dsp:nvSpPr>
      <dsp:spPr>
        <a:xfrm>
          <a:off x="242182" y="0"/>
          <a:ext cx="3547954" cy="338437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896EA-94D6-40C5-B862-C9C0C19EA010}">
      <dsp:nvSpPr>
        <dsp:cNvPr id="0" name=""/>
        <dsp:cNvSpPr/>
      </dsp:nvSpPr>
      <dsp:spPr>
        <a:xfrm>
          <a:off x="718697" y="1353750"/>
          <a:ext cx="2043080" cy="20306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prstTxWarp prst="textFadeLeft">
            <a:avLst/>
          </a:prstTxWarp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0" kern="1200" dirty="0" smtClean="0">
              <a:solidFill>
                <a:schemeClr val="bg1"/>
              </a:solidFill>
              <a:cs typeface="Aharoni" pitchFamily="2" charset="-79"/>
            </a:rPr>
            <a:t>Лидером по производству рудного золота является горнодобывающая компания ПАО «Высочайший»</a:t>
          </a:r>
          <a:endParaRPr lang="ru-RU" sz="1200" i="0" kern="1200" dirty="0">
            <a:solidFill>
              <a:schemeClr val="bg1"/>
            </a:solidFill>
            <a:cs typeface="Aharoni" pitchFamily="2" charset="-79"/>
          </a:endParaRPr>
        </a:p>
      </dsp:txBody>
      <dsp:txXfrm>
        <a:off x="718697" y="1353750"/>
        <a:ext cx="2043080" cy="2030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29EC7-DA18-4F80-9EFA-1FD2FC74E682}">
      <dsp:nvSpPr>
        <dsp:cNvPr id="0" name=""/>
        <dsp:cNvSpPr/>
      </dsp:nvSpPr>
      <dsp:spPr>
        <a:xfrm>
          <a:off x="4" y="0"/>
          <a:ext cx="1325562" cy="1325562"/>
        </a:xfrm>
        <a:prstGeom prst="triangl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85513-4CBE-4C85-98C3-DB0FD3BA9F69}">
      <dsp:nvSpPr>
        <dsp:cNvPr id="0" name=""/>
        <dsp:cNvSpPr/>
      </dsp:nvSpPr>
      <dsp:spPr>
        <a:xfrm>
          <a:off x="777478" y="183554"/>
          <a:ext cx="861615" cy="942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Структура бюджета </a:t>
          </a:r>
          <a:endParaRPr lang="ru-RU" sz="1200" kern="1200" dirty="0"/>
        </a:p>
      </dsp:txBody>
      <dsp:txXfrm>
        <a:off x="819539" y="225615"/>
        <a:ext cx="777493" cy="858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FF735-D032-4E6F-9E83-4DB7475F2CA1}">
      <dsp:nvSpPr>
        <dsp:cNvPr id="0" name=""/>
        <dsp:cNvSpPr/>
      </dsp:nvSpPr>
      <dsp:spPr>
        <a:xfrm rot="5400000">
          <a:off x="-202293" y="413829"/>
          <a:ext cx="1348620" cy="94403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prstTxWarp prst="textDeflate">
            <a:avLst/>
          </a:prstTxWarp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ДОХОДЫ</a:t>
          </a:r>
          <a:endParaRPr lang="ru-RU" sz="1100" kern="1200" dirty="0"/>
        </a:p>
      </dsp:txBody>
      <dsp:txXfrm rot="-5400000">
        <a:off x="0" y="683553"/>
        <a:ext cx="944034" cy="404586"/>
      </dsp:txXfrm>
    </dsp:sp>
    <dsp:sp modelId="{E09DD401-20CA-426A-8E40-2278CE18497A}">
      <dsp:nvSpPr>
        <dsp:cNvPr id="0" name=""/>
        <dsp:cNvSpPr/>
      </dsp:nvSpPr>
      <dsp:spPr>
        <a:xfrm rot="5400000">
          <a:off x="3209166" y="-2249257"/>
          <a:ext cx="1294454" cy="582471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Налоговые доходы, зачисляемые в бюджет в соответствии с бюджетным и налоговым законодательством Российской Федерации.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Неналоговые доходы, зачисляемые в бюджеты в соответствии с законодательством Российской Федерации, законами субъектов Российской Федерации и муниципальными актами представительных органов муниципальных образований;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Доходы, полученные в виде безвозмездных поступлений, за исключением субвенций;</a:t>
          </a:r>
          <a:endParaRPr lang="ru-RU" sz="1100" kern="1200" dirty="0"/>
        </a:p>
      </dsp:txBody>
      <dsp:txXfrm rot="-5400000">
        <a:off x="944035" y="79064"/>
        <a:ext cx="5761527" cy="1168074"/>
      </dsp:txXfrm>
    </dsp:sp>
    <dsp:sp modelId="{6D6924DB-3C18-4800-AE72-001365338A08}">
      <dsp:nvSpPr>
        <dsp:cNvPr id="0" name=""/>
        <dsp:cNvSpPr/>
      </dsp:nvSpPr>
      <dsp:spPr>
        <a:xfrm rot="5400000">
          <a:off x="-202293" y="1609608"/>
          <a:ext cx="1348620" cy="94403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prstTxWarp prst="textInflate">
            <a:avLst/>
          </a:prstTxWarp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РАСХОДЫ</a:t>
          </a:r>
          <a:endParaRPr lang="ru-RU" sz="1100" kern="1200" dirty="0"/>
        </a:p>
      </dsp:txBody>
      <dsp:txXfrm rot="-5400000">
        <a:off x="0" y="1879332"/>
        <a:ext cx="944034" cy="404586"/>
      </dsp:txXfrm>
    </dsp:sp>
    <dsp:sp modelId="{DDFFDCD3-3707-4AE1-A4ED-264313B30CEE}">
      <dsp:nvSpPr>
        <dsp:cNvPr id="0" name=""/>
        <dsp:cNvSpPr/>
      </dsp:nvSpPr>
      <dsp:spPr>
        <a:xfrm rot="5400000">
          <a:off x="3418091" y="-1066737"/>
          <a:ext cx="876603" cy="582471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Расходы – выплачиваемые из бюджета денежные средства, за исключением средств в соответствии с Бюджетным Кодексом Российской Федерации, источниками финансирования дефицита бюджета.</a:t>
          </a:r>
          <a:endParaRPr lang="ru-RU" sz="1100" kern="1200" dirty="0"/>
        </a:p>
      </dsp:txBody>
      <dsp:txXfrm rot="-5400000">
        <a:off x="944034" y="1450112"/>
        <a:ext cx="5781925" cy="791019"/>
      </dsp:txXfrm>
    </dsp:sp>
    <dsp:sp modelId="{9AC891A5-F62C-40F4-901A-FF8FAA31E06D}">
      <dsp:nvSpPr>
        <dsp:cNvPr id="0" name=""/>
        <dsp:cNvSpPr/>
      </dsp:nvSpPr>
      <dsp:spPr>
        <a:xfrm rot="5400000">
          <a:off x="-202293" y="2739492"/>
          <a:ext cx="1348620" cy="94403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prstTxWarp prst="textFadeRight">
            <a:avLst/>
          </a:prstTxWarp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ДЕФИЦИТ/ПРОФИЦИТ</a:t>
          </a:r>
          <a:endParaRPr lang="ru-RU" sz="1100" kern="1200" dirty="0"/>
        </a:p>
      </dsp:txBody>
      <dsp:txXfrm rot="-5400000">
        <a:off x="0" y="3009216"/>
        <a:ext cx="944034" cy="404586"/>
      </dsp:txXfrm>
    </dsp:sp>
    <dsp:sp modelId="{5383B6E5-C156-4263-9546-A4B0F27C755D}">
      <dsp:nvSpPr>
        <dsp:cNvPr id="0" name=""/>
        <dsp:cNvSpPr/>
      </dsp:nvSpPr>
      <dsp:spPr>
        <a:xfrm rot="5400000">
          <a:off x="3418091" y="63142"/>
          <a:ext cx="876603" cy="582471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Дефицит – превышение расходов бюджета над его доходами (-).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Профицит – превышение доходов бюджета над его расходами (+).</a:t>
          </a:r>
          <a:endParaRPr lang="ru-RU" sz="1100" kern="1200" dirty="0"/>
        </a:p>
      </dsp:txBody>
      <dsp:txXfrm rot="-5400000">
        <a:off x="944034" y="2579991"/>
        <a:ext cx="5781925" cy="7910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3F09-E636-4415-B604-A6DB595CE9A3}">
      <dsp:nvSpPr>
        <dsp:cNvPr id="0" name=""/>
        <dsp:cNvSpPr/>
      </dsp:nvSpPr>
      <dsp:spPr>
        <a:xfrm>
          <a:off x="0" y="0"/>
          <a:ext cx="8911561" cy="1656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prstTxWarp prst="textArchDown">
            <a:avLst/>
          </a:prstTxWarp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solidFill>
                <a:srgbClr val="002060"/>
              </a:solidFill>
            </a:rPr>
            <a:t>Доходы бюджета в 2017 году и плановом периоде 2018 и 2019 годов. </a:t>
          </a:r>
          <a:endParaRPr lang="ru-RU" sz="4000" b="1" i="1" kern="1200" dirty="0">
            <a:solidFill>
              <a:srgbClr val="002060"/>
            </a:solidFill>
          </a:endParaRPr>
        </a:p>
      </dsp:txBody>
      <dsp:txXfrm>
        <a:off x="0" y="662473"/>
        <a:ext cx="8911561" cy="662473"/>
      </dsp:txXfrm>
    </dsp:sp>
    <dsp:sp modelId="{210109EF-E1F5-46D4-9C62-3EF507288D80}">
      <dsp:nvSpPr>
        <dsp:cNvPr id="0" name=""/>
        <dsp:cNvSpPr/>
      </dsp:nvSpPr>
      <dsp:spPr>
        <a:xfrm>
          <a:off x="3600402" y="216023"/>
          <a:ext cx="1439494" cy="7602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11A29E9-8424-4552-A109-610B18254C31}">
      <dsp:nvSpPr>
        <dsp:cNvPr id="0" name=""/>
        <dsp:cNvSpPr/>
      </dsp:nvSpPr>
      <dsp:spPr>
        <a:xfrm>
          <a:off x="357159" y="1324947"/>
          <a:ext cx="8214672" cy="24842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D9B69-64AB-45D6-BE8B-AE2641C13D2E}">
      <dsp:nvSpPr>
        <dsp:cNvPr id="0" name=""/>
        <dsp:cNvSpPr/>
      </dsp:nvSpPr>
      <dsp:spPr>
        <a:xfrm>
          <a:off x="298870" y="3193"/>
          <a:ext cx="2318636" cy="11593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prstTxWarp prst="textStop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08E8C3"/>
              </a:solidFill>
            </a:rPr>
            <a:t>2017</a:t>
          </a:r>
          <a:endParaRPr lang="ru-RU" sz="6500" kern="1200" dirty="0">
            <a:solidFill>
              <a:srgbClr val="08E8C3"/>
            </a:solidFill>
          </a:endParaRPr>
        </a:p>
      </dsp:txBody>
      <dsp:txXfrm>
        <a:off x="332825" y="37148"/>
        <a:ext cx="2250726" cy="1091408"/>
      </dsp:txXfrm>
    </dsp:sp>
    <dsp:sp modelId="{BF23B9A1-B398-4BB5-BDA7-9894FCF69771}">
      <dsp:nvSpPr>
        <dsp:cNvPr id="0" name=""/>
        <dsp:cNvSpPr/>
      </dsp:nvSpPr>
      <dsp:spPr>
        <a:xfrm>
          <a:off x="530733" y="1162511"/>
          <a:ext cx="231863" cy="869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488"/>
              </a:lnTo>
              <a:lnTo>
                <a:pt x="231863" y="869488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823B1-057B-47B2-87E3-8787DCC54A5F}">
      <dsp:nvSpPr>
        <dsp:cNvPr id="0" name=""/>
        <dsp:cNvSpPr/>
      </dsp:nvSpPr>
      <dsp:spPr>
        <a:xfrm>
          <a:off x="762597" y="1452340"/>
          <a:ext cx="1854908" cy="1159318"/>
        </a:xfrm>
        <a:prstGeom prst="roundRect">
          <a:avLst>
            <a:gd name="adj" fmla="val 10000"/>
          </a:avLst>
        </a:prstGeom>
        <a:solidFill>
          <a:srgbClr val="FEBEE0">
            <a:alpha val="90000"/>
          </a:srgb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Дотация на выравнивание бюджетной обеспеченности –         15 097,6</a:t>
          </a:r>
          <a:endParaRPr lang="ru-RU" sz="12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796552" y="1486295"/>
        <a:ext cx="1786998" cy="1091408"/>
      </dsp:txXfrm>
    </dsp:sp>
    <dsp:sp modelId="{7C7D92D5-F636-4A10-A857-9DF5BABD599B}">
      <dsp:nvSpPr>
        <dsp:cNvPr id="0" name=""/>
        <dsp:cNvSpPr/>
      </dsp:nvSpPr>
      <dsp:spPr>
        <a:xfrm>
          <a:off x="530733" y="1162511"/>
          <a:ext cx="231863" cy="231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636"/>
              </a:lnTo>
              <a:lnTo>
                <a:pt x="231863" y="23186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5F9F-6734-411C-8F31-BCE9A17FF032}">
      <dsp:nvSpPr>
        <dsp:cNvPr id="0" name=""/>
        <dsp:cNvSpPr/>
      </dsp:nvSpPr>
      <dsp:spPr>
        <a:xfrm>
          <a:off x="762597" y="2901488"/>
          <a:ext cx="1854908" cy="115931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Субвенции по передаваемым полномочиям – 134,1</a:t>
          </a:r>
          <a:endParaRPr lang="ru-RU" sz="12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796552" y="2935443"/>
        <a:ext cx="1786998" cy="1091408"/>
      </dsp:txXfrm>
    </dsp:sp>
    <dsp:sp modelId="{72388E8E-6C8A-4360-99ED-A90D295803AC}">
      <dsp:nvSpPr>
        <dsp:cNvPr id="0" name=""/>
        <dsp:cNvSpPr/>
      </dsp:nvSpPr>
      <dsp:spPr>
        <a:xfrm>
          <a:off x="3197165" y="3193"/>
          <a:ext cx="2318636" cy="11593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prstTxWarp prst="textTriangle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08E8C3"/>
              </a:solidFill>
            </a:rPr>
            <a:t>2018</a:t>
          </a:r>
          <a:endParaRPr lang="ru-RU" sz="6500" kern="1200" dirty="0">
            <a:solidFill>
              <a:srgbClr val="08E8C3"/>
            </a:solidFill>
          </a:endParaRPr>
        </a:p>
      </dsp:txBody>
      <dsp:txXfrm>
        <a:off x="3231120" y="37148"/>
        <a:ext cx="2250726" cy="1091408"/>
      </dsp:txXfrm>
    </dsp:sp>
    <dsp:sp modelId="{F296BDFB-A7E0-47C8-B50A-F144FBBC069D}">
      <dsp:nvSpPr>
        <dsp:cNvPr id="0" name=""/>
        <dsp:cNvSpPr/>
      </dsp:nvSpPr>
      <dsp:spPr>
        <a:xfrm>
          <a:off x="3429029" y="1162511"/>
          <a:ext cx="231863" cy="869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488"/>
              </a:lnTo>
              <a:lnTo>
                <a:pt x="231863" y="869488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CC780-BA2E-4A39-816F-8E6C741C8770}">
      <dsp:nvSpPr>
        <dsp:cNvPr id="0" name=""/>
        <dsp:cNvSpPr/>
      </dsp:nvSpPr>
      <dsp:spPr>
        <a:xfrm>
          <a:off x="3660892" y="1452340"/>
          <a:ext cx="1854908" cy="115931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Дотация на выравнивание бюджетной обеспеченности –                    14 460,3</a:t>
          </a:r>
          <a:endParaRPr lang="ru-RU" sz="12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694847" y="1486295"/>
        <a:ext cx="1786998" cy="1091408"/>
      </dsp:txXfrm>
    </dsp:sp>
    <dsp:sp modelId="{AE9E29CB-A600-4659-A5F2-69161CEE8E0E}">
      <dsp:nvSpPr>
        <dsp:cNvPr id="0" name=""/>
        <dsp:cNvSpPr/>
      </dsp:nvSpPr>
      <dsp:spPr>
        <a:xfrm>
          <a:off x="3429029" y="1162511"/>
          <a:ext cx="243382" cy="2313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245"/>
              </a:lnTo>
              <a:lnTo>
                <a:pt x="243382" y="2313245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D1CA0-5659-4DD6-9EE1-A0FFA80E57CF}">
      <dsp:nvSpPr>
        <dsp:cNvPr id="0" name=""/>
        <dsp:cNvSpPr/>
      </dsp:nvSpPr>
      <dsp:spPr>
        <a:xfrm>
          <a:off x="3672411" y="2896097"/>
          <a:ext cx="1854908" cy="115931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Субвенция по передаваемым полномочиям – 134,0</a:t>
          </a:r>
          <a:endParaRPr lang="ru-RU" sz="12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3706366" y="2930052"/>
        <a:ext cx="1786998" cy="1091408"/>
      </dsp:txXfrm>
    </dsp:sp>
    <dsp:sp modelId="{8EB0CCC8-EEF2-4B62-983C-A1BC48709DB9}">
      <dsp:nvSpPr>
        <dsp:cNvPr id="0" name=""/>
        <dsp:cNvSpPr/>
      </dsp:nvSpPr>
      <dsp:spPr>
        <a:xfrm>
          <a:off x="6095460" y="3193"/>
          <a:ext cx="2318636" cy="11593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prstTxWarp prst="textCanDow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08E8C3"/>
              </a:solidFill>
            </a:rPr>
            <a:t>2019</a:t>
          </a:r>
          <a:endParaRPr lang="ru-RU" sz="6500" kern="1200" dirty="0">
            <a:solidFill>
              <a:srgbClr val="08E8C3"/>
            </a:solidFill>
          </a:endParaRPr>
        </a:p>
      </dsp:txBody>
      <dsp:txXfrm>
        <a:off x="6129415" y="37148"/>
        <a:ext cx="2250726" cy="1091408"/>
      </dsp:txXfrm>
    </dsp:sp>
    <dsp:sp modelId="{CC260F63-AFE9-4F70-98BA-E9F4B543D675}">
      <dsp:nvSpPr>
        <dsp:cNvPr id="0" name=""/>
        <dsp:cNvSpPr/>
      </dsp:nvSpPr>
      <dsp:spPr>
        <a:xfrm>
          <a:off x="6327324" y="1162511"/>
          <a:ext cx="231863" cy="869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488"/>
              </a:lnTo>
              <a:lnTo>
                <a:pt x="231863" y="869488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24BA1-B873-46DC-AC05-06CD73A63B58}">
      <dsp:nvSpPr>
        <dsp:cNvPr id="0" name=""/>
        <dsp:cNvSpPr/>
      </dsp:nvSpPr>
      <dsp:spPr>
        <a:xfrm>
          <a:off x="6559187" y="1452340"/>
          <a:ext cx="1854908" cy="115931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Дотация на выравнивание бюджетной обеспеченности –         14 925,5</a:t>
          </a:r>
          <a:endParaRPr lang="ru-RU" sz="12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6593142" y="1486295"/>
        <a:ext cx="1786998" cy="1091408"/>
      </dsp:txXfrm>
    </dsp:sp>
    <dsp:sp modelId="{222C1EF8-7D8E-4C54-AD80-158857E9F232}">
      <dsp:nvSpPr>
        <dsp:cNvPr id="0" name=""/>
        <dsp:cNvSpPr/>
      </dsp:nvSpPr>
      <dsp:spPr>
        <a:xfrm>
          <a:off x="6327324" y="1162511"/>
          <a:ext cx="231863" cy="231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636"/>
              </a:lnTo>
              <a:lnTo>
                <a:pt x="231863" y="23186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017AC-4D7E-4A20-A574-5A282FA74349}">
      <dsp:nvSpPr>
        <dsp:cNvPr id="0" name=""/>
        <dsp:cNvSpPr/>
      </dsp:nvSpPr>
      <dsp:spPr>
        <a:xfrm>
          <a:off x="6559187" y="2901488"/>
          <a:ext cx="1854908" cy="115931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Субвенция по передаваемым полномочиям – 134,0</a:t>
          </a:r>
          <a:endParaRPr lang="ru-RU" sz="1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6593142" y="2935443"/>
        <a:ext cx="1786998" cy="10914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1CD94-9A00-445E-B746-A9ED4E02474C}">
      <dsp:nvSpPr>
        <dsp:cNvPr id="0" name=""/>
        <dsp:cNvSpPr/>
      </dsp:nvSpPr>
      <dsp:spPr>
        <a:xfrm>
          <a:off x="2194606" y="2877"/>
          <a:ext cx="6097710" cy="13527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Начиная с 2015 года формирование  бюджета Бодайбинского муниципального образования производится на основе муниципальных программ как инструмента повышения эффективности бюджетных расходов, утверждается программная структура расходов бюджета. </a:t>
          </a:r>
          <a:r>
            <a:rPr lang="ru-RU" sz="1100" kern="1200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rPr>
            <a:t>В рамках мероприятий по повышению эффективности бюджетных расходов проводится работа по совершенствованию механизма формирования затрат на обеспечение функций органов муниципального управления по принципу нормирования затрат.</a:t>
          </a:r>
          <a:endParaRPr lang="ru-RU" sz="11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94606" y="2877"/>
        <a:ext cx="6097710" cy="1352792"/>
      </dsp:txXfrm>
    </dsp:sp>
    <dsp:sp modelId="{54BA59AA-C164-46F4-A070-A1CE851EFFC4}">
      <dsp:nvSpPr>
        <dsp:cNvPr id="0" name=""/>
        <dsp:cNvSpPr/>
      </dsp:nvSpPr>
      <dsp:spPr>
        <a:xfrm>
          <a:off x="498711" y="2877"/>
          <a:ext cx="1536163" cy="13527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3B66D-20C3-4ED2-8F9E-36FFC62D3CD7}">
      <dsp:nvSpPr>
        <dsp:cNvPr id="0" name=""/>
        <dsp:cNvSpPr/>
      </dsp:nvSpPr>
      <dsp:spPr>
        <a:xfrm>
          <a:off x="588023" y="1600322"/>
          <a:ext cx="5403972" cy="1352792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rPr>
            <a:t>Продолжается работа по развитию информационной системы управления государственными финансами. В 2016 году начато использование государственной информационной системы о государственных и муниципальных платежах (ГИС ГМП).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rPr>
            <a:t>Одним из значимых факторов повышения эффективности бюджетных расходов остается повышение эффективности закупок для муниципальных нужд.</a:t>
          </a:r>
          <a:endParaRPr lang="ru-RU" sz="11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8023" y="1600322"/>
        <a:ext cx="5403972" cy="1352792"/>
      </dsp:txXfrm>
    </dsp:sp>
    <dsp:sp modelId="{F2870CF7-8017-48FB-BDE4-2DDDD601E1D7}">
      <dsp:nvSpPr>
        <dsp:cNvPr id="0" name=""/>
        <dsp:cNvSpPr/>
      </dsp:nvSpPr>
      <dsp:spPr>
        <a:xfrm>
          <a:off x="6578471" y="1600322"/>
          <a:ext cx="1339264" cy="135279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B46F5-05AA-4C79-921D-934F8EF08205}">
      <dsp:nvSpPr>
        <dsp:cNvPr id="0" name=""/>
        <dsp:cNvSpPr/>
      </dsp:nvSpPr>
      <dsp:spPr>
        <a:xfrm>
          <a:off x="2511537" y="3117912"/>
          <a:ext cx="5760741" cy="1591708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Установка обоснованных требований к обеспечению заявок и контрактов, не способствующих увеличению цены контрактов и не ограничивающих участников закупок, </a:t>
          </a:r>
          <a:r>
            <a:rPr lang="ru-RU" sz="1100" kern="1200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rPr>
            <a:t>но в тоже время обеспечивающих защиту интересов заказчиков, способствует повышению конкуренции за счет лучшего информирования потенциальных участников и создания необходимых условий для заявления на определение поставщика, исполнителя, подрядчика большего количества участников.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rPr>
            <a:t>Экономия бюджетных средств достигается также в результате снижения доли закупок, осуществляемых неконкурентным способом.</a:t>
          </a:r>
          <a:endParaRPr lang="ru-RU" sz="11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11537" y="3117912"/>
        <a:ext cx="5760741" cy="1591708"/>
      </dsp:txXfrm>
    </dsp:sp>
    <dsp:sp modelId="{BDE804D1-94AF-42A4-965E-C10A9D9F027D}">
      <dsp:nvSpPr>
        <dsp:cNvPr id="0" name=""/>
        <dsp:cNvSpPr/>
      </dsp:nvSpPr>
      <dsp:spPr>
        <a:xfrm>
          <a:off x="576063" y="3096348"/>
          <a:ext cx="1685062" cy="15275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B79DB-4B6C-4286-9CBC-E1ECB6886628}">
      <dsp:nvSpPr>
        <dsp:cNvPr id="0" name=""/>
        <dsp:cNvSpPr/>
      </dsp:nvSpPr>
      <dsp:spPr>
        <a:xfrm>
          <a:off x="0" y="0"/>
          <a:ext cx="8496944" cy="54479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Основные направления расходования бюджетных средств</a:t>
          </a:r>
          <a:endParaRPr lang="ru-RU" sz="2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0" y="0"/>
        <a:ext cx="8496944" cy="544792"/>
      </dsp:txXfrm>
    </dsp:sp>
    <dsp:sp modelId="{7BFCF86F-4E17-4804-831A-D57CF15152CE}">
      <dsp:nvSpPr>
        <dsp:cNvPr id="0" name=""/>
        <dsp:cNvSpPr/>
      </dsp:nvSpPr>
      <dsp:spPr>
        <a:xfrm>
          <a:off x="385" y="544792"/>
          <a:ext cx="1376663" cy="1144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90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Общегосударственные расходы</a:t>
          </a:r>
          <a:endParaRPr lang="ru-RU" sz="1100" b="1" kern="1200" cap="all" spc="0" dirty="0">
            <a:ln w="90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solidFill>
              <a:srgbClr val="FFC000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5" y="544792"/>
        <a:ext cx="1376663" cy="1144064"/>
      </dsp:txXfrm>
    </dsp:sp>
    <dsp:sp modelId="{7FC59676-9CA0-4569-8BA4-AC5AA7CAD437}">
      <dsp:nvSpPr>
        <dsp:cNvPr id="0" name=""/>
        <dsp:cNvSpPr/>
      </dsp:nvSpPr>
      <dsp:spPr>
        <a:xfrm>
          <a:off x="1377049" y="544792"/>
          <a:ext cx="1186584" cy="1144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Национальная безопасность и правоохранительная деятельность</a:t>
          </a:r>
          <a:endParaRPr lang="ru-RU" sz="1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377049" y="544792"/>
        <a:ext cx="1186584" cy="1144064"/>
      </dsp:txXfrm>
    </dsp:sp>
    <dsp:sp modelId="{10FE6BE2-A754-4962-81A5-F9CD41F33797}">
      <dsp:nvSpPr>
        <dsp:cNvPr id="0" name=""/>
        <dsp:cNvSpPr/>
      </dsp:nvSpPr>
      <dsp:spPr>
        <a:xfrm>
          <a:off x="2563634" y="544792"/>
          <a:ext cx="1186584" cy="1144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Национальная экономика</a:t>
          </a:r>
          <a:endParaRPr lang="ru-RU" sz="1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563634" y="544792"/>
        <a:ext cx="1186584" cy="1144064"/>
      </dsp:txXfrm>
    </dsp:sp>
    <dsp:sp modelId="{15098C01-96C2-46C4-A08F-4C6D82D80A75}">
      <dsp:nvSpPr>
        <dsp:cNvPr id="0" name=""/>
        <dsp:cNvSpPr/>
      </dsp:nvSpPr>
      <dsp:spPr>
        <a:xfrm>
          <a:off x="3750219" y="544792"/>
          <a:ext cx="1186584" cy="1144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Жилищно-коммунальное хозяйство</a:t>
          </a:r>
          <a:endParaRPr lang="ru-RU" sz="1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750219" y="544792"/>
        <a:ext cx="1186584" cy="1144064"/>
      </dsp:txXfrm>
    </dsp:sp>
    <dsp:sp modelId="{647FFED0-BCA8-455D-B04C-B74E27A1C9B5}">
      <dsp:nvSpPr>
        <dsp:cNvPr id="0" name=""/>
        <dsp:cNvSpPr/>
      </dsp:nvSpPr>
      <dsp:spPr>
        <a:xfrm>
          <a:off x="4936803" y="544792"/>
          <a:ext cx="1186584" cy="1144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Образование</a:t>
          </a:r>
          <a:endParaRPr lang="ru-RU" sz="1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936803" y="544792"/>
        <a:ext cx="1186584" cy="1144064"/>
      </dsp:txXfrm>
    </dsp:sp>
    <dsp:sp modelId="{CD7FE1F5-2A83-4AE1-8469-B84503C4B3E2}">
      <dsp:nvSpPr>
        <dsp:cNvPr id="0" name=""/>
        <dsp:cNvSpPr/>
      </dsp:nvSpPr>
      <dsp:spPr>
        <a:xfrm>
          <a:off x="6123388" y="544792"/>
          <a:ext cx="1186584" cy="1144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Социальная политика</a:t>
          </a:r>
          <a:endParaRPr lang="ru-RU" sz="1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6123388" y="544792"/>
        <a:ext cx="1186584" cy="1144064"/>
      </dsp:txXfrm>
    </dsp:sp>
    <dsp:sp modelId="{E860C5A5-1DAC-4201-B5A2-F965741C4FF4}">
      <dsp:nvSpPr>
        <dsp:cNvPr id="0" name=""/>
        <dsp:cNvSpPr/>
      </dsp:nvSpPr>
      <dsp:spPr>
        <a:xfrm>
          <a:off x="7309973" y="544792"/>
          <a:ext cx="1186584" cy="1144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Физическая культура и спорт</a:t>
          </a:r>
          <a:endParaRPr lang="ru-RU" sz="1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7309973" y="544792"/>
        <a:ext cx="1186584" cy="1144064"/>
      </dsp:txXfrm>
    </dsp:sp>
    <dsp:sp modelId="{11A39758-AC23-41DC-84A9-DB8C3331672D}">
      <dsp:nvSpPr>
        <dsp:cNvPr id="0" name=""/>
        <dsp:cNvSpPr/>
      </dsp:nvSpPr>
      <dsp:spPr>
        <a:xfrm>
          <a:off x="0" y="1688857"/>
          <a:ext cx="8496944" cy="1271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0.18803</cdr:x>
      <cdr:y>0.35417</cdr:y>
    </cdr:from>
    <cdr:to>
      <cdr:x>0.28205</cdr:x>
      <cdr:y>0.64583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584176" y="1224136"/>
          <a:ext cx="792088" cy="1008112"/>
        </a:xfrm>
        <a:prstGeom xmlns:a="http://schemas.openxmlformats.org/drawingml/2006/main" prst="straightConnector1">
          <a:avLst/>
        </a:prstGeom>
        <a:ln xmlns:a="http://schemas.openxmlformats.org/drawingml/2006/main" w="38100" cap="sq">
          <a:solidFill>
            <a:srgbClr val="FF33CC"/>
          </a:solidFill>
          <a:bevel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0.29915</cdr:x>
      <cdr:y>0.25</cdr:y>
    </cdr:from>
    <cdr:to>
      <cdr:x>0.39316</cdr:x>
      <cdr:y>0.33333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2520280" y="864096"/>
          <a:ext cx="792088" cy="28803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FF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0.41026</cdr:x>
      <cdr:y>0.27083</cdr:y>
    </cdr:from>
    <cdr:to>
      <cdr:x>0.49573</cdr:x>
      <cdr:y>0.72917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3456384" y="936104"/>
          <a:ext cx="720080" cy="158417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B0F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0.51282</cdr:x>
      <cdr:y>0.72917</cdr:y>
    </cdr:from>
    <cdr:to>
      <cdr:x>0.60684</cdr:x>
      <cdr:y>0.72917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4320480" y="2520280"/>
          <a:ext cx="792088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0.62393</cdr:x>
      <cdr:y>0.72917</cdr:y>
    </cdr:from>
    <cdr:to>
      <cdr:x>0.70085</cdr:x>
      <cdr:y>0.72917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>
          <a:off x="5256584" y="2520280"/>
          <a:ext cx="648072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8A6EC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432-F0DC-4D98-B85E-C94C8AF8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7C01-998E-4516-A753-9A4C12F9A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9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432-F0DC-4D98-B85E-C94C8AF8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7C01-998E-4516-A753-9A4C12F9A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6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432-F0DC-4D98-B85E-C94C8AF8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7C01-998E-4516-A753-9A4C12F9A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8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E26078D-A9E6-474F-8335-2DEB2CDF51B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14.03.2017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04137C3-CB03-4C05-9D0A-063E9F1CBAB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E26078D-A9E6-474F-8335-2DEB2CDF51B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14.03.2017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37C3-CB03-4C05-9D0A-063E9F1CBAB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E26078D-A9E6-474F-8335-2DEB2CDF51B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14.03.2017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04137C3-CB03-4C05-9D0A-063E9F1CBAB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26078D-A9E6-474F-8335-2DEB2CDF51B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14.03.2017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04137C3-CB03-4C05-9D0A-063E9F1CBAB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E26078D-A9E6-474F-8335-2DEB2CDF51B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14.03.2017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04137C3-CB03-4C05-9D0A-063E9F1CBAB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078D-A9E6-474F-8335-2DEB2CDF51B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14.03.2017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37C3-CB03-4C05-9D0A-063E9F1CBAB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26078D-A9E6-474F-8335-2DEB2CDF51B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14.03.2017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04137C3-CB03-4C05-9D0A-063E9F1CBAB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E26078D-A9E6-474F-8335-2DEB2CDF51B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14.03.2017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04137C3-CB03-4C05-9D0A-063E9F1CBAB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432-F0DC-4D98-B85E-C94C8AF8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7C01-998E-4516-A753-9A4C12F9A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83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E26078D-A9E6-474F-8335-2DEB2CDF51B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14.03.2017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04137C3-CB03-4C05-9D0A-063E9F1CBAB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078D-A9E6-474F-8335-2DEB2CDF51B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14.03.2017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37C3-CB03-4C05-9D0A-063E9F1CBAB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078D-A9E6-474F-8335-2DEB2CDF51B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14.03.2017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37C3-CB03-4C05-9D0A-063E9F1CBAB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432-F0DC-4D98-B85E-C94C8AF8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7C01-998E-4516-A753-9A4C12F9A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2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432-F0DC-4D98-B85E-C94C8AF8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7C01-998E-4516-A753-9A4C12F9A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0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432-F0DC-4D98-B85E-C94C8AF8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7C01-998E-4516-A753-9A4C12F9A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432-F0DC-4D98-B85E-C94C8AF8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7C01-998E-4516-A753-9A4C12F9A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6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432-F0DC-4D98-B85E-C94C8AF8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7C01-998E-4516-A753-9A4C12F9A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9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432-F0DC-4D98-B85E-C94C8AF8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7C01-998E-4516-A753-9A4C12F9A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7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4432-F0DC-4D98-B85E-C94C8AF8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7C01-998E-4516-A753-9A4C12F9A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3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4432-F0DC-4D98-B85E-C94C8AF80A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7C01-998E-4516-A753-9A4C12F9A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chart" Target="../charts/chart15.xml"/><Relationship Id="rId7" Type="http://schemas.openxmlformats.org/officeDocument/2006/relationships/image" Target="../media/image2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1.png"/><Relationship Id="rId5" Type="http://schemas.openxmlformats.org/officeDocument/2006/relationships/chart" Target="../charts/chart17.xml"/><Relationship Id="rId10" Type="http://schemas.openxmlformats.org/officeDocument/2006/relationships/image" Target="../media/image30.jpeg"/><Relationship Id="rId4" Type="http://schemas.openxmlformats.org/officeDocument/2006/relationships/chart" Target="../charts/chart16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diagramColors" Target="../diagrams/colors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Layout" Target="../diagrams/layout3.xml"/><Relationship Id="rId5" Type="http://schemas.openxmlformats.org/officeDocument/2006/relationships/diagramQuickStyle" Target="../diagrams/quickStyle2.xml"/><Relationship Id="rId10" Type="http://schemas.openxmlformats.org/officeDocument/2006/relationships/diagramData" Target="../diagrams/data3.xml"/><Relationship Id="rId4" Type="http://schemas.openxmlformats.org/officeDocument/2006/relationships/diagramLayout" Target="../diagrams/layout2.xml"/><Relationship Id="rId9" Type="http://schemas.openxmlformats.org/officeDocument/2006/relationships/chart" Target="../charts/chart2.xml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3.jpg"/><Relationship Id="rId3" Type="http://schemas.openxmlformats.org/officeDocument/2006/relationships/diagramLayout" Target="../diagrams/layout4.xml"/><Relationship Id="rId7" Type="http://schemas.openxmlformats.org/officeDocument/2006/relationships/chart" Target="../charts/chart6.xml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род Бодайб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4000" pressure="1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81" y="2"/>
            <a:ext cx="8317019" cy="6857998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2843" y="3038476"/>
            <a:ext cx="6858000" cy="2943224"/>
          </a:xfrm>
          <a:noFill/>
          <a:ln>
            <a:noFill/>
          </a:ln>
        </p:spPr>
        <p:txBody>
          <a:bodyPr>
            <a:prstTxWarp prst="textFadeUp">
              <a:avLst/>
            </a:prstTxWarp>
            <a:normAutofit fontScale="90000"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Бюджет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Бодайбинского муниципального образования на 2017 год и плановый период 2018 и 2019 годов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с изменениями и дополнениями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на 01.12.2016 г.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127000">
                  <a:schemeClr val="bg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64420" y="4943477"/>
            <a:ext cx="78581" cy="31432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60" y="1"/>
            <a:ext cx="655559" cy="1084263"/>
          </a:xfrm>
          <a:prstGeom prst="rect">
            <a:avLst/>
          </a:prstGeom>
        </p:spPr>
      </p:pic>
      <p:pic>
        <p:nvPicPr>
          <p:cNvPr id="8" name="Рисунок 7" descr="http://previews.123rf.com/images/aleksangel/aleksangel1202/aleksangel120200020/12329001-steel-spring-vector-illustration-isolated-on-white-background-Stock-Photo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3" t="16220" r="14018" b="16521"/>
          <a:stretch/>
        </p:blipFill>
        <p:spPr bwMode="auto">
          <a:xfrm>
            <a:off x="48788" y="1"/>
            <a:ext cx="77819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35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127"/>
            <a:ext cx="8424936" cy="975642"/>
          </a:xfrm>
          <a:solidFill>
            <a:srgbClr val="08E8C3"/>
          </a:solidFill>
        </p:spPr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Бодайбинского муниципального образования в динамике начиная с 2014 года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20788"/>
            <a:ext cx="295232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661476042"/>
              </p:ext>
            </p:extLst>
          </p:nvPr>
        </p:nvGraphicFramePr>
        <p:xfrm>
          <a:off x="395536" y="4797152"/>
          <a:ext cx="849694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238797"/>
              </p:ext>
            </p:extLst>
          </p:nvPr>
        </p:nvGraphicFramePr>
        <p:xfrm>
          <a:off x="395536" y="1340768"/>
          <a:ext cx="84249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0245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58827"/>
            <a:ext cx="8784976" cy="859451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Основные направления расходования бюджетных средств.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13872"/>
              </p:ext>
            </p:extLst>
          </p:nvPr>
        </p:nvGraphicFramePr>
        <p:xfrm>
          <a:off x="107504" y="1124744"/>
          <a:ext cx="44644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06459"/>
              </p:ext>
            </p:extLst>
          </p:nvPr>
        </p:nvGraphicFramePr>
        <p:xfrm>
          <a:off x="4616048" y="1196752"/>
          <a:ext cx="4370333" cy="267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733578"/>
              </p:ext>
            </p:extLst>
          </p:nvPr>
        </p:nvGraphicFramePr>
        <p:xfrm>
          <a:off x="100884" y="4005064"/>
          <a:ext cx="45431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136613"/>
              </p:ext>
            </p:extLst>
          </p:nvPr>
        </p:nvGraphicFramePr>
        <p:xfrm>
          <a:off x="4627671" y="4005064"/>
          <a:ext cx="43924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9012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381225"/>
              </p:ext>
            </p:extLst>
          </p:nvPr>
        </p:nvGraphicFramePr>
        <p:xfrm>
          <a:off x="323528" y="3326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534187"/>
              </p:ext>
            </p:extLst>
          </p:nvPr>
        </p:nvGraphicFramePr>
        <p:xfrm>
          <a:off x="4499992" y="1988840"/>
          <a:ext cx="4536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993604"/>
              </p:ext>
            </p:extLst>
          </p:nvPr>
        </p:nvGraphicFramePr>
        <p:xfrm>
          <a:off x="251520" y="3935827"/>
          <a:ext cx="43559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92" y="4869160"/>
            <a:ext cx="375467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59212"/>
            <a:ext cx="1260629" cy="142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3043"/>
            <a:ext cx="264036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024148"/>
            <a:ext cx="1497097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9808"/>
            <a:ext cx="2694721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7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8E8C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801888" cy="192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85" y="260648"/>
            <a:ext cx="2987824" cy="1769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3312368" cy="1535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21346"/>
            <a:ext cx="489654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 fov="3000000">
              <a:rot lat="18600000" lon="600000" rev="60000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57650"/>
            <a:ext cx="3503443" cy="1746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6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49" y="3284984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9" y="2223580"/>
            <a:ext cx="4530080" cy="2017998"/>
          </a:xfrm>
          <a:prstGeom prst="rect">
            <a:avLst/>
          </a:prstGeom>
          <a:scene3d>
            <a:camera prst="orthographicFront">
              <a:rot lat="1200000" lon="0" rev="20999999"/>
            </a:camera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77072"/>
            <a:ext cx="3534937" cy="24143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8385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568952" cy="1008112"/>
          </a:xfrm>
        </p:spPr>
        <p:txBody>
          <a:bodyPr>
            <a:prstTxWarp prst="textDeflateBottom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Демографическая ситуация, трудовые ресурсы, уровень жизни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67808599"/>
              </p:ext>
            </p:extLst>
          </p:nvPr>
        </p:nvGraphicFramePr>
        <p:xfrm>
          <a:off x="683568" y="980728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007454"/>
              </p:ext>
            </p:extLst>
          </p:nvPr>
        </p:nvGraphicFramePr>
        <p:xfrm>
          <a:off x="755576" y="4017070"/>
          <a:ext cx="8136903" cy="2724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68" y="908720"/>
            <a:ext cx="2875037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271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336704" cy="1008112"/>
          </a:xfrm>
        </p:spPr>
        <p:txBody>
          <a:bodyPr>
            <a:prstTxWarp prst="textCircl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экономики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60088139"/>
              </p:ext>
            </p:extLst>
          </p:nvPr>
        </p:nvGraphicFramePr>
        <p:xfrm>
          <a:off x="3347864" y="764704"/>
          <a:ext cx="511256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43123"/>
            <a:ext cx="3528392" cy="19110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795443"/>
              </p:ext>
            </p:extLst>
          </p:nvPr>
        </p:nvGraphicFramePr>
        <p:xfrm>
          <a:off x="4247082" y="3183255"/>
          <a:ext cx="4572000" cy="327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77192108"/>
              </p:ext>
            </p:extLst>
          </p:nvPr>
        </p:nvGraphicFramePr>
        <p:xfrm>
          <a:off x="621514" y="3068960"/>
          <a:ext cx="387847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8134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979884"/>
              </p:ext>
            </p:extLst>
          </p:nvPr>
        </p:nvGraphicFramePr>
        <p:xfrm>
          <a:off x="4139952" y="1124744"/>
          <a:ext cx="475252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91680" y="404666"/>
            <a:ext cx="6048672" cy="584775"/>
          </a:xfrm>
          <a:prstGeom prst="rect">
            <a:avLst/>
          </a:prstGeom>
          <a:effectLst>
            <a:outerShdw blurRad="152400" dir="9420000" sx="90000" sy="-19000" rotWithShape="0">
              <a:schemeClr val="accent4">
                <a:lumMod val="60000"/>
                <a:lumOff val="40000"/>
                <a:alpha val="47000"/>
              </a:schemeClr>
            </a:outerShdw>
            <a:reflection stA="82000" endPos="65000" dist="101600" dir="5400000" sy="-100000" algn="bl" rotWithShape="0"/>
          </a:effectLst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Показатели социально-экономического развития</a:t>
            </a:r>
            <a:endParaRPr lang="ru-RU" sz="1600" b="1" dirty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Бодайбинского муниципального образования</a:t>
            </a:r>
            <a:endParaRPr lang="ru-RU" sz="1600" b="1" dirty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700808"/>
            <a:ext cx="4824536" cy="64633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Численность постоянного населения, чел.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996952"/>
            <a:ext cx="5776194" cy="36933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Среднесписочная Численность Работников, Чел.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8756" y="3573017"/>
            <a:ext cx="4824536" cy="720080"/>
          </a:xfrm>
          <a:prstGeom prst="rect">
            <a:avLst/>
          </a:prstGeom>
          <a:noFill/>
        </p:spPr>
        <p:txBody>
          <a:bodyPr wrap="square" rtlCol="0">
            <a:prstTxWarp prst="textCascade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Средняя заработная плата на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одного работника, тыс.руб.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119833"/>
              </p:ext>
            </p:extLst>
          </p:nvPr>
        </p:nvGraphicFramePr>
        <p:xfrm>
          <a:off x="267641" y="3573017"/>
          <a:ext cx="4572000" cy="280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614626"/>
              </p:ext>
            </p:extLst>
          </p:nvPr>
        </p:nvGraphicFramePr>
        <p:xfrm>
          <a:off x="4866828" y="4077072"/>
          <a:ext cx="4176464" cy="266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543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00991537"/>
              </p:ext>
            </p:extLst>
          </p:nvPr>
        </p:nvGraphicFramePr>
        <p:xfrm>
          <a:off x="179512" y="188640"/>
          <a:ext cx="1639094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503573"/>
              </p:ext>
            </p:extLst>
          </p:nvPr>
        </p:nvGraphicFramePr>
        <p:xfrm>
          <a:off x="4096202" y="3789040"/>
          <a:ext cx="489654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91696469"/>
              </p:ext>
            </p:extLst>
          </p:nvPr>
        </p:nvGraphicFramePr>
        <p:xfrm>
          <a:off x="2051720" y="116632"/>
          <a:ext cx="676875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1728193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92558"/>
            <a:ext cx="381642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783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28858794"/>
              </p:ext>
            </p:extLst>
          </p:nvPr>
        </p:nvGraphicFramePr>
        <p:xfrm>
          <a:off x="107504" y="116632"/>
          <a:ext cx="892899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347725"/>
              </p:ext>
            </p:extLst>
          </p:nvPr>
        </p:nvGraphicFramePr>
        <p:xfrm>
          <a:off x="179512" y="1916832"/>
          <a:ext cx="8712967" cy="4691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0305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216148"/>
              </p:ext>
            </p:extLst>
          </p:nvPr>
        </p:nvGraphicFramePr>
        <p:xfrm>
          <a:off x="251520" y="188640"/>
          <a:ext cx="869471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301799"/>
              </p:ext>
            </p:extLst>
          </p:nvPr>
        </p:nvGraphicFramePr>
        <p:xfrm>
          <a:off x="251520" y="3284984"/>
          <a:ext cx="8712968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421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0" y="116632"/>
            <a:ext cx="8352929" cy="92333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Безвозмездные поступления в бюджет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Бодайбинского муниципального образования в 2017 году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 плановом периоде 2018 и 2019 годов (тыс.руб.)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61224294"/>
              </p:ext>
            </p:extLst>
          </p:nvPr>
        </p:nvGraphicFramePr>
        <p:xfrm>
          <a:off x="179512" y="1397000"/>
          <a:ext cx="87129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371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E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InflateDeflate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800" dirty="0" smtClean="0">
                <a:gradFill flip="none" rotWithShape="1">
                  <a:gsLst>
                    <a:gs pos="0">
                      <a:srgbClr val="FF33CC">
                        <a:shade val="30000"/>
                        <a:satMod val="115000"/>
                      </a:srgbClr>
                    </a:gs>
                    <a:gs pos="50000">
                      <a:srgbClr val="FF33CC">
                        <a:shade val="67500"/>
                        <a:satMod val="115000"/>
                      </a:srgbClr>
                    </a:gs>
                    <a:gs pos="100000">
                      <a:srgbClr val="FF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Dotum" pitchFamily="34" charset="-127"/>
                <a:ea typeface="Dotum" pitchFamily="34" charset="-127"/>
              </a:rPr>
              <a:t>Расходы бюджета Бодайбинского муниципального образования на 2017 год и плановый период 2018 и 2019 годов.</a:t>
            </a:r>
            <a:endParaRPr lang="ru-RU" sz="2800" dirty="0">
              <a:gradFill flip="none" rotWithShape="1">
                <a:gsLst>
                  <a:gs pos="0">
                    <a:srgbClr val="FF33CC">
                      <a:shade val="30000"/>
                      <a:satMod val="115000"/>
                    </a:srgbClr>
                  </a:gs>
                  <a:gs pos="50000">
                    <a:srgbClr val="FF33CC">
                      <a:shade val="67500"/>
                      <a:satMod val="115000"/>
                    </a:srgbClr>
                  </a:gs>
                  <a:gs pos="100000">
                    <a:srgbClr val="FF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Dotum" pitchFamily="34" charset="-127"/>
              <a:ea typeface="Dotum" pitchFamily="34" charset="-127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84615928"/>
              </p:ext>
            </p:extLst>
          </p:nvPr>
        </p:nvGraphicFramePr>
        <p:xfrm>
          <a:off x="251520" y="1844824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0706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4158</TotalTime>
  <Words>751</Words>
  <Application>Microsoft Office PowerPoint</Application>
  <PresentationFormat>Экран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1_Тема Office</vt:lpstr>
      <vt:lpstr>Яркая</vt:lpstr>
      <vt:lpstr>Бюджет Бодайбинского муниципального образования на 2017 год и плановый период 2018 и 2019 годов  с изменениями и дополнениями на 01.12.2016 г.</vt:lpstr>
      <vt:lpstr>Демографическая ситуация, трудовые ресурсы, уровень жизни</vt:lpstr>
      <vt:lpstr>Структура экономики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Бодайбинского муниципального образования на 2017 год и плановый период 2018 и 2019 годов.</vt:lpstr>
      <vt:lpstr>Расходы бюджета Бодайбинского муниципального образования в динамике начиная с 2014 года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Бодайбинского муниципального образования на 2016 год  с изменениями и дополнениями на 01.04.2016г.</dc:title>
  <dc:creator>Нижегородцева Елена Юрьевна</dc:creator>
  <cp:lastModifiedBy>Нижегородцева Елена Юрьевна</cp:lastModifiedBy>
  <cp:revision>104</cp:revision>
  <dcterms:created xsi:type="dcterms:W3CDTF">2016-12-01T02:21:39Z</dcterms:created>
  <dcterms:modified xsi:type="dcterms:W3CDTF">2017-03-14T07:21:07Z</dcterms:modified>
</cp:coreProperties>
</file>