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0" r:id="rId2"/>
    <p:sldId id="258" r:id="rId3"/>
    <p:sldId id="259" r:id="rId4"/>
    <p:sldId id="265" r:id="rId5"/>
    <p:sldId id="272" r:id="rId6"/>
    <p:sldId id="273" r:id="rId7"/>
    <p:sldId id="271" r:id="rId8"/>
    <p:sldId id="267" r:id="rId9"/>
    <p:sldId id="262" r:id="rId10"/>
    <p:sldId id="269" r:id="rId11"/>
    <p:sldId id="264" r:id="rId12"/>
    <p:sldId id="270" r:id="rId13"/>
    <p:sldId id="274" r:id="rId14"/>
    <p:sldId id="277" r:id="rId15"/>
    <p:sldId id="275" r:id="rId16"/>
    <p:sldId id="279" r:id="rId17"/>
    <p:sldId id="281" r:id="rId18"/>
    <p:sldId id="28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660066"/>
    <a:srgbClr val="CCFFCC"/>
    <a:srgbClr val="006666"/>
    <a:srgbClr val="009999"/>
    <a:srgbClr val="006699"/>
    <a:srgbClr val="008080"/>
    <a:srgbClr val="FF66FF"/>
    <a:srgbClr val="66003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BAAD1B-5BAC-4AC0-8BA9-6D0621EB872A}" type="doc">
      <dgm:prSet loTypeId="urn:microsoft.com/office/officeart/2005/8/layout/cycle5" loCatId="cycle" qsTypeId="urn:microsoft.com/office/officeart/2005/8/quickstyle/3d3" qsCatId="3D" csTypeId="urn:microsoft.com/office/officeart/2005/8/colors/colorful1" csCatId="colorful" phldr="1"/>
      <dgm:spPr/>
      <dgm:t>
        <a:bodyPr/>
        <a:lstStyle/>
        <a:p>
          <a:endParaRPr lang="ru-RU"/>
        </a:p>
      </dgm:t>
    </dgm:pt>
    <dgm:pt modelId="{443ECAFA-A6D7-41FF-AC7E-E0473AEE9907}">
      <dgm:prSet phldrT="[Текст]" custT="1"/>
      <dgm:spPr>
        <a:solidFill>
          <a:srgbClr val="FFFFDD"/>
        </a:solidFill>
        <a:ln w="190500">
          <a:solidFill>
            <a:srgbClr val="CCFF99"/>
          </a:solidFill>
        </a:ln>
        <a:effectLst>
          <a:reflection blurRad="6350" stA="52000" endA="300" endPos="35000" dir="5400000" sy="-100000" algn="bl" rotWithShape="0"/>
        </a:effectLst>
      </dgm:spPr>
      <dgm:t>
        <a:bodyPr/>
        <a:lstStyle/>
        <a:p>
          <a:r>
            <a:rPr lang="ru-RU" sz="1200" b="1" i="0" dirty="0" smtClean="0">
              <a:solidFill>
                <a:schemeClr val="tx1"/>
              </a:solidFill>
              <a:latin typeface="Arial Narrow" panose="020B0606020202030204" pitchFamily="34" charset="0"/>
            </a:rPr>
            <a:t>РАЗРАБОТКА ПРОГНОЗА СОЦИАЛЬНО-ЭКОНОМИЧЕСКОГО РАЗВИТИЯ ГОРОДА НА ОЧЕРЕДНОЙ ФИНАНСОВЫЙ ГОД И ПЛАНОВЫЙ ПЕРИОД</a:t>
          </a:r>
          <a:endParaRPr lang="ru-RU" sz="1200" b="1" i="0" dirty="0">
            <a:solidFill>
              <a:schemeClr val="tx1"/>
            </a:solidFill>
            <a:latin typeface="Arial Narrow" panose="020B0606020202030204" pitchFamily="34" charset="0"/>
          </a:endParaRPr>
        </a:p>
      </dgm:t>
    </dgm:pt>
    <dgm:pt modelId="{80443694-B682-45A2-95DE-FF3E15237DEA}" type="parTrans" cxnId="{3FC22665-63D9-484D-AF19-34C633E78123}">
      <dgm:prSet/>
      <dgm:spPr/>
      <dgm:t>
        <a:bodyPr/>
        <a:lstStyle/>
        <a:p>
          <a:endParaRPr lang="ru-RU">
            <a:solidFill>
              <a:schemeClr val="tx1"/>
            </a:solidFill>
          </a:endParaRPr>
        </a:p>
      </dgm:t>
    </dgm:pt>
    <dgm:pt modelId="{1F9A309A-9FC0-485D-BD9D-D3AA06914A86}" type="sibTrans" cxnId="{3FC22665-63D9-484D-AF19-34C633E78123}">
      <dgm:prSet/>
      <dgm:spPr>
        <a:ln w="22225"/>
        <a:scene3d>
          <a:camera prst="orthographicFront">
            <a:rot lat="20999999" lon="0" rev="0"/>
          </a:camera>
          <a:lightRig rig="contrasting" dir="t">
            <a:rot lat="0" lon="0" rev="1200000"/>
          </a:lightRig>
        </a:scene3d>
        <a:sp3d z="-110000"/>
      </dgm:spPr>
      <dgm:t>
        <a:bodyPr/>
        <a:lstStyle/>
        <a:p>
          <a:endParaRPr lang="ru-RU" sz="1400">
            <a:solidFill>
              <a:schemeClr val="tx1"/>
            </a:solidFill>
          </a:endParaRPr>
        </a:p>
      </dgm:t>
    </dgm:pt>
    <dgm:pt modelId="{724D7F1B-A1E0-49D7-BF3E-FEFCD1C743CE}">
      <dgm:prSet phldrT="[Текст]" custT="1"/>
      <dgm:spPr>
        <a:solidFill>
          <a:srgbClr val="FFFFDD"/>
        </a:solidFill>
        <a:ln w="190500">
          <a:solidFill>
            <a:srgbClr val="CCFF99"/>
          </a:solidFill>
        </a:ln>
        <a:effectLst>
          <a:reflection blurRad="6350" stA="52000" endA="300" endPos="35000" dir="5400000" sy="-100000" algn="bl" rotWithShape="0"/>
        </a:effectLst>
      </dgm:spPr>
      <dgm:t>
        <a:bodyPr/>
        <a:lstStyle/>
        <a:p>
          <a:r>
            <a:rPr lang="ru-RU" sz="1200" b="1" i="0" dirty="0" smtClean="0">
              <a:solidFill>
                <a:schemeClr val="tx1"/>
              </a:solidFill>
              <a:latin typeface="Arial Narrow" panose="020B0606020202030204" pitchFamily="34" charset="0"/>
            </a:rPr>
            <a:t>РАЗРАБОТКА ДОКУМЕНТОВ И МАТЕРИАЛОВ, НЕОБХОДИМЫХ ДЛЯ ФОРМИРОВАНИЯ БЮДЖЕТА ГОРОДА</a:t>
          </a:r>
          <a:endParaRPr lang="ru-RU" sz="1200" b="1" i="0" dirty="0">
            <a:solidFill>
              <a:schemeClr val="tx1"/>
            </a:solidFill>
            <a:latin typeface="Arial Narrow" panose="020B0606020202030204" pitchFamily="34" charset="0"/>
          </a:endParaRPr>
        </a:p>
      </dgm:t>
    </dgm:pt>
    <dgm:pt modelId="{8421A8F1-BAEA-4CEE-B30C-84C25247883B}" type="parTrans" cxnId="{C6A0782F-1121-413E-BFF4-9C91A43198B6}">
      <dgm:prSet/>
      <dgm:spPr/>
      <dgm:t>
        <a:bodyPr/>
        <a:lstStyle/>
        <a:p>
          <a:endParaRPr lang="ru-RU">
            <a:solidFill>
              <a:schemeClr val="tx1"/>
            </a:solidFill>
          </a:endParaRPr>
        </a:p>
      </dgm:t>
    </dgm:pt>
    <dgm:pt modelId="{8BA3E322-4EFF-422F-8958-15FC13EBBE0A}" type="sibTrans" cxnId="{C6A0782F-1121-413E-BFF4-9C91A43198B6}">
      <dgm:prSet/>
      <dgm:spPr>
        <a:ln w="22225"/>
      </dgm:spPr>
      <dgm:t>
        <a:bodyPr/>
        <a:lstStyle/>
        <a:p>
          <a:endParaRPr lang="ru-RU" sz="1400">
            <a:solidFill>
              <a:schemeClr val="tx1"/>
            </a:solidFill>
          </a:endParaRPr>
        </a:p>
      </dgm:t>
    </dgm:pt>
    <dgm:pt modelId="{3E04EBF9-6BCF-4C97-97CC-16053D8ADECA}">
      <dgm:prSet phldrT="[Текст]" custT="1"/>
      <dgm:spPr>
        <a:solidFill>
          <a:srgbClr val="FFFFDD"/>
        </a:solidFill>
        <a:ln w="190500">
          <a:solidFill>
            <a:srgbClr val="CCFF99"/>
          </a:solidFill>
        </a:ln>
        <a:effectLst>
          <a:reflection blurRad="6350" stA="52000" endA="300" endPos="35000" dir="5400000" sy="-100000" algn="bl" rotWithShape="0"/>
        </a:effectLst>
      </dgm:spPr>
      <dgm:t>
        <a:bodyPr/>
        <a:lstStyle/>
        <a:p>
          <a:r>
            <a:rPr lang="ru-RU" sz="1200" b="1" i="0" smtClean="0">
              <a:solidFill>
                <a:schemeClr val="tx1"/>
              </a:solidFill>
              <a:latin typeface="Arial Narrow" panose="020B0606020202030204" pitchFamily="34" charset="0"/>
            </a:rPr>
            <a:t>СОСТАВЛЕНИЕ ПРОЕКТА БЮДЖЕТА ГОРОДА</a:t>
          </a:r>
          <a:endParaRPr lang="ru-RU" sz="1200" b="1" i="0" dirty="0">
            <a:solidFill>
              <a:schemeClr val="tx1"/>
            </a:solidFill>
            <a:latin typeface="Arial Narrow" panose="020B0606020202030204" pitchFamily="34" charset="0"/>
          </a:endParaRPr>
        </a:p>
      </dgm:t>
    </dgm:pt>
    <dgm:pt modelId="{300F097E-CD7D-4D51-A520-F17C4F00BCF8}" type="parTrans" cxnId="{EB02B10B-C7DF-4C93-973D-78E12C579033}">
      <dgm:prSet/>
      <dgm:spPr/>
      <dgm:t>
        <a:bodyPr/>
        <a:lstStyle/>
        <a:p>
          <a:endParaRPr lang="ru-RU">
            <a:solidFill>
              <a:schemeClr val="tx1"/>
            </a:solidFill>
          </a:endParaRPr>
        </a:p>
      </dgm:t>
    </dgm:pt>
    <dgm:pt modelId="{7D26771F-14FC-487C-BE39-6B56926D70D0}" type="sibTrans" cxnId="{EB02B10B-C7DF-4C93-973D-78E12C579033}">
      <dgm:prSet/>
      <dgm:spPr>
        <a:ln w="22225"/>
      </dgm:spPr>
      <dgm:t>
        <a:bodyPr/>
        <a:lstStyle/>
        <a:p>
          <a:endParaRPr lang="ru-RU">
            <a:solidFill>
              <a:schemeClr val="tx1"/>
            </a:solidFill>
          </a:endParaRPr>
        </a:p>
      </dgm:t>
    </dgm:pt>
    <dgm:pt modelId="{AC3117F4-22F7-4278-9E67-6CE483EEA235}">
      <dgm:prSet phldrT="[Текст]" custT="1"/>
      <dgm:spPr>
        <a:solidFill>
          <a:srgbClr val="FFFFDD"/>
        </a:solidFill>
        <a:ln w="190500">
          <a:solidFill>
            <a:srgbClr val="FF7C80"/>
          </a:solidFill>
        </a:ln>
        <a:effectLst>
          <a:reflection blurRad="6350" stA="52000" endA="300" endPos="35000" dir="5400000" sy="-100000" algn="bl" rotWithShape="0"/>
        </a:effectLst>
      </dgm:spPr>
      <dgm:t>
        <a:bodyPr/>
        <a:lstStyle/>
        <a:p>
          <a:r>
            <a:rPr lang="ru-RU" sz="1200" b="1" i="0" smtClean="0">
              <a:solidFill>
                <a:schemeClr val="tx1"/>
              </a:solidFill>
              <a:latin typeface="Arial Narrow" panose="020B0606020202030204" pitchFamily="34" charset="0"/>
            </a:rPr>
            <a:t>РАССМОТРЕНИЕ        И УТВЕРЖДЕНИЕ БЮДЖЕТА ГОРОДА</a:t>
          </a:r>
          <a:endParaRPr lang="ru-RU" sz="1200" b="1" i="0" dirty="0">
            <a:solidFill>
              <a:schemeClr val="tx1"/>
            </a:solidFill>
            <a:latin typeface="Arial Narrow" panose="020B0606020202030204" pitchFamily="34" charset="0"/>
          </a:endParaRPr>
        </a:p>
      </dgm:t>
    </dgm:pt>
    <dgm:pt modelId="{FFECE32E-61FB-48FC-B2EB-498B71F1D7E8}" type="parTrans" cxnId="{56B4D61A-9A37-4512-94F3-E427B0977017}">
      <dgm:prSet/>
      <dgm:spPr/>
      <dgm:t>
        <a:bodyPr/>
        <a:lstStyle/>
        <a:p>
          <a:endParaRPr lang="ru-RU">
            <a:solidFill>
              <a:schemeClr val="tx1"/>
            </a:solidFill>
          </a:endParaRPr>
        </a:p>
      </dgm:t>
    </dgm:pt>
    <dgm:pt modelId="{83D8F672-682C-4EEF-83C3-46A0F47A1E51}" type="sibTrans" cxnId="{56B4D61A-9A37-4512-94F3-E427B0977017}">
      <dgm:prSet/>
      <dgm:spPr>
        <a:ln w="22225"/>
      </dgm:spPr>
      <dgm:t>
        <a:bodyPr/>
        <a:lstStyle/>
        <a:p>
          <a:endParaRPr lang="ru-RU" sz="1400">
            <a:solidFill>
              <a:schemeClr val="tx1"/>
            </a:solidFill>
          </a:endParaRPr>
        </a:p>
      </dgm:t>
    </dgm:pt>
    <dgm:pt modelId="{582979A8-C384-483D-9063-70433550210F}">
      <dgm:prSet phldrT="[Текст]" custT="1"/>
      <dgm:spPr>
        <a:solidFill>
          <a:srgbClr val="FFFFDD"/>
        </a:solidFill>
        <a:ln w="190500">
          <a:solidFill>
            <a:srgbClr val="CCFF99"/>
          </a:solidFill>
        </a:ln>
        <a:effectLst>
          <a:reflection blurRad="6350" stA="52000" endA="300" endPos="35000" dir="5400000" sy="-100000" algn="bl" rotWithShape="0"/>
        </a:effectLst>
      </dgm:spPr>
      <dgm:t>
        <a:bodyPr/>
        <a:lstStyle/>
        <a:p>
          <a:r>
            <a:rPr lang="ru-RU" sz="1200" b="1" i="0" smtClean="0">
              <a:solidFill>
                <a:schemeClr val="tx1"/>
              </a:solidFill>
              <a:latin typeface="Arial Narrow" panose="020B0606020202030204" pitchFamily="34" charset="0"/>
            </a:rPr>
            <a:t>ИСПОЛНЕНИЕ БЮДЖЕТА ГОРОДА</a:t>
          </a:r>
          <a:endParaRPr lang="ru-RU" sz="1200" b="1" i="0" dirty="0">
            <a:solidFill>
              <a:schemeClr val="tx1"/>
            </a:solidFill>
            <a:latin typeface="Arial Narrow" panose="020B0606020202030204" pitchFamily="34" charset="0"/>
          </a:endParaRPr>
        </a:p>
      </dgm:t>
    </dgm:pt>
    <dgm:pt modelId="{27AB9AEC-E8AF-41DD-9374-87F1F2B00302}" type="parTrans" cxnId="{A5A1EF05-7827-4CEA-ABDE-26873AECCC68}">
      <dgm:prSet/>
      <dgm:spPr/>
      <dgm:t>
        <a:bodyPr/>
        <a:lstStyle/>
        <a:p>
          <a:endParaRPr lang="ru-RU">
            <a:solidFill>
              <a:schemeClr val="tx1"/>
            </a:solidFill>
          </a:endParaRPr>
        </a:p>
      </dgm:t>
    </dgm:pt>
    <dgm:pt modelId="{CBBE3567-C6F7-4BAB-9067-FDC8A32F0041}" type="sibTrans" cxnId="{A5A1EF05-7827-4CEA-ABDE-26873AECCC68}">
      <dgm:prSet/>
      <dgm:spPr>
        <a:ln w="22225"/>
      </dgm:spPr>
      <dgm:t>
        <a:bodyPr/>
        <a:lstStyle/>
        <a:p>
          <a:endParaRPr lang="ru-RU" sz="1400">
            <a:solidFill>
              <a:schemeClr val="tx1"/>
            </a:solidFill>
          </a:endParaRPr>
        </a:p>
      </dgm:t>
    </dgm:pt>
    <dgm:pt modelId="{99AA82BB-5D7A-4078-8B23-18C254D0DC4B}">
      <dgm:prSet phldrT="[Текст]" custT="1"/>
      <dgm:spPr>
        <a:solidFill>
          <a:srgbClr val="FFFFDD"/>
        </a:solidFill>
        <a:ln w="190500">
          <a:solidFill>
            <a:srgbClr val="CCFF99"/>
          </a:solidFill>
        </a:ln>
        <a:effectLst>
          <a:reflection blurRad="6350" stA="52000" endA="300" endPos="35000" dir="5400000" sy="-100000" algn="bl" rotWithShape="0"/>
        </a:effectLst>
      </dgm:spPr>
      <dgm:t>
        <a:bodyPr/>
        <a:lstStyle/>
        <a:p>
          <a:r>
            <a:rPr lang="ru-RU" sz="1200" b="1" i="0" smtClean="0">
              <a:solidFill>
                <a:schemeClr val="tx1"/>
              </a:solidFill>
              <a:latin typeface="Arial Narrow" panose="020B0606020202030204" pitchFamily="34" charset="0"/>
            </a:rPr>
            <a:t>ОСУЩЕСТВЛЕНИЕ БЮДЖЕТНОГО УЧЕТА</a:t>
          </a:r>
          <a:endParaRPr lang="ru-RU" sz="1200" b="1" i="0" dirty="0">
            <a:solidFill>
              <a:schemeClr val="tx1"/>
            </a:solidFill>
            <a:latin typeface="Arial Narrow" panose="020B0606020202030204" pitchFamily="34" charset="0"/>
          </a:endParaRPr>
        </a:p>
      </dgm:t>
    </dgm:pt>
    <dgm:pt modelId="{66269EDA-3B26-44F0-9EAF-0EAB9C77E571}" type="parTrans" cxnId="{576E8FAF-673E-4EEE-A299-EFE205D95367}">
      <dgm:prSet/>
      <dgm:spPr/>
      <dgm:t>
        <a:bodyPr/>
        <a:lstStyle/>
        <a:p>
          <a:endParaRPr lang="ru-RU">
            <a:solidFill>
              <a:schemeClr val="tx1"/>
            </a:solidFill>
          </a:endParaRPr>
        </a:p>
      </dgm:t>
    </dgm:pt>
    <dgm:pt modelId="{CE6B3773-E288-4ED6-8D2D-7A94A1E9116E}" type="sibTrans" cxnId="{576E8FAF-673E-4EEE-A299-EFE205D95367}">
      <dgm:prSet/>
      <dgm:spPr>
        <a:ln w="22225"/>
      </dgm:spPr>
      <dgm:t>
        <a:bodyPr/>
        <a:lstStyle/>
        <a:p>
          <a:endParaRPr lang="ru-RU">
            <a:solidFill>
              <a:schemeClr val="tx1"/>
            </a:solidFill>
          </a:endParaRPr>
        </a:p>
      </dgm:t>
    </dgm:pt>
    <dgm:pt modelId="{FD2A65F7-0EFD-427A-9350-4EE82EF8A3A3}">
      <dgm:prSet custT="1"/>
      <dgm:spPr>
        <a:solidFill>
          <a:srgbClr val="FFFFDD"/>
        </a:solidFill>
        <a:ln w="190500">
          <a:solidFill>
            <a:srgbClr val="FF7C80"/>
          </a:solidFill>
        </a:ln>
        <a:effectLst>
          <a:reflection blurRad="6350" stA="52000" endA="300" endPos="35000" dir="5400000" sy="-100000" algn="bl" rotWithShape="0"/>
        </a:effectLst>
      </dgm:spPr>
      <dgm:t>
        <a:bodyPr/>
        <a:lstStyle/>
        <a:p>
          <a:r>
            <a:rPr lang="ru-RU" sz="1200" b="1" dirty="0" smtClean="0">
              <a:solidFill>
                <a:schemeClr val="tx1"/>
              </a:solidFill>
              <a:latin typeface="Arial Narrow" panose="020B0606020202030204" pitchFamily="34" charset="0"/>
            </a:rPr>
            <a:t>УТВЕРЖДЕНИЕ ОТЧЕТА ОБ ИСПОЛНЕНИИ БЮДЖЕТА ГОРОДА</a:t>
          </a:r>
          <a:endParaRPr lang="ru-RU" sz="1200" b="1" dirty="0">
            <a:solidFill>
              <a:schemeClr val="tx1"/>
            </a:solidFill>
            <a:latin typeface="Arial Narrow" panose="020B0606020202030204" pitchFamily="34" charset="0"/>
          </a:endParaRPr>
        </a:p>
      </dgm:t>
    </dgm:pt>
    <dgm:pt modelId="{697F9671-3336-441A-86F1-2B39F8A830C4}" type="parTrans" cxnId="{9B40075E-B9C8-4BE1-9B72-6DF318F1311A}">
      <dgm:prSet/>
      <dgm:spPr/>
      <dgm:t>
        <a:bodyPr/>
        <a:lstStyle/>
        <a:p>
          <a:endParaRPr lang="ru-RU">
            <a:solidFill>
              <a:schemeClr val="tx1"/>
            </a:solidFill>
          </a:endParaRPr>
        </a:p>
      </dgm:t>
    </dgm:pt>
    <dgm:pt modelId="{1B6EB8D1-E4C2-40F7-BAF0-BED45F5C904D}" type="sibTrans" cxnId="{9B40075E-B9C8-4BE1-9B72-6DF318F1311A}">
      <dgm:prSet/>
      <dgm:spPr>
        <a:ln w="22225"/>
      </dgm:spPr>
      <dgm:t>
        <a:bodyPr/>
        <a:lstStyle/>
        <a:p>
          <a:endParaRPr lang="ru-RU">
            <a:solidFill>
              <a:schemeClr val="tx1"/>
            </a:solidFill>
          </a:endParaRPr>
        </a:p>
      </dgm:t>
    </dgm:pt>
    <dgm:pt modelId="{2F3150F9-E42C-4C20-8C2E-D3A5F4293F34}">
      <dgm:prSet custT="1"/>
      <dgm:spPr>
        <a:solidFill>
          <a:srgbClr val="FFFFDD"/>
        </a:solidFill>
        <a:ln w="190500">
          <a:solidFill>
            <a:srgbClr val="99CCFF"/>
          </a:solidFill>
        </a:ln>
        <a:effectLst>
          <a:reflection blurRad="6350" stA="52000" endA="300" endPos="35000" dir="5400000" sy="-100000" algn="bl" rotWithShape="0"/>
        </a:effectLst>
      </dgm:spPr>
      <dgm:t>
        <a:bodyPr/>
        <a:lstStyle/>
        <a:p>
          <a:r>
            <a:rPr lang="ru-RU" sz="1200" b="1" i="0" dirty="0" smtClean="0">
              <a:solidFill>
                <a:schemeClr val="tx1"/>
              </a:solidFill>
              <a:latin typeface="Arial Narrow" panose="020B0606020202030204" pitchFamily="34" charset="0"/>
            </a:rPr>
            <a:t>ОРГАНИЗАЦИЯ              И ОСУЩЕСТВЛЕНИЕ МУНИЦИПАЛЬНОГО ФИНАНСОВОГО КОНТРОЛЯ</a:t>
          </a:r>
          <a:endParaRPr lang="ru-RU" sz="1200" i="0" dirty="0">
            <a:solidFill>
              <a:schemeClr val="tx1"/>
            </a:solidFill>
            <a:latin typeface="Arial Narrow" panose="020B0606020202030204" pitchFamily="34" charset="0"/>
          </a:endParaRPr>
        </a:p>
      </dgm:t>
    </dgm:pt>
    <dgm:pt modelId="{181EA984-4962-4DC5-8CDA-71251781BB72}" type="sibTrans" cxnId="{77D5992B-068F-41BE-893C-465B035676FF}">
      <dgm:prSet/>
      <dgm:spPr>
        <a:ln w="19050" cmpd="sng">
          <a:noFill/>
        </a:ln>
      </dgm:spPr>
      <dgm:t>
        <a:bodyPr/>
        <a:lstStyle/>
        <a:p>
          <a:endParaRPr lang="ru-RU">
            <a:solidFill>
              <a:schemeClr val="tx1"/>
            </a:solidFill>
          </a:endParaRPr>
        </a:p>
      </dgm:t>
    </dgm:pt>
    <dgm:pt modelId="{02174457-6DCF-4007-82A9-E75531C9624E}" type="parTrans" cxnId="{77D5992B-068F-41BE-893C-465B035676FF}">
      <dgm:prSet/>
      <dgm:spPr/>
      <dgm:t>
        <a:bodyPr/>
        <a:lstStyle/>
        <a:p>
          <a:endParaRPr lang="ru-RU">
            <a:solidFill>
              <a:schemeClr val="tx1"/>
            </a:solidFill>
          </a:endParaRPr>
        </a:p>
      </dgm:t>
    </dgm:pt>
    <dgm:pt modelId="{5C1B40A2-C95B-481E-9090-4B7BCF3B56CE}" type="pres">
      <dgm:prSet presAssocID="{8FBAAD1B-5BAC-4AC0-8BA9-6D0621EB872A}" presName="cycle" presStyleCnt="0">
        <dgm:presLayoutVars>
          <dgm:dir/>
          <dgm:resizeHandles val="exact"/>
        </dgm:presLayoutVars>
      </dgm:prSet>
      <dgm:spPr/>
      <dgm:t>
        <a:bodyPr/>
        <a:lstStyle/>
        <a:p>
          <a:endParaRPr lang="ru-RU"/>
        </a:p>
      </dgm:t>
    </dgm:pt>
    <dgm:pt modelId="{18E1BD14-653F-47B3-BB46-667C8FB2497F}" type="pres">
      <dgm:prSet presAssocID="{443ECAFA-A6D7-41FF-AC7E-E0473AEE9907}" presName="node" presStyleLbl="node1" presStyleIdx="0" presStyleCnt="8" custScaleX="145866" custScaleY="225692" custRadScaleRad="88468" custRadScaleInc="-6257">
        <dgm:presLayoutVars>
          <dgm:bulletEnabled val="1"/>
        </dgm:presLayoutVars>
      </dgm:prSet>
      <dgm:spPr/>
      <dgm:t>
        <a:bodyPr/>
        <a:lstStyle/>
        <a:p>
          <a:endParaRPr lang="ru-RU"/>
        </a:p>
      </dgm:t>
    </dgm:pt>
    <dgm:pt modelId="{63F2586D-5C2A-47F2-8FBF-D647F1535402}" type="pres">
      <dgm:prSet presAssocID="{443ECAFA-A6D7-41FF-AC7E-E0473AEE9907}" presName="spNode" presStyleCnt="0"/>
      <dgm:spPr/>
      <dgm:t>
        <a:bodyPr/>
        <a:lstStyle/>
        <a:p>
          <a:endParaRPr lang="ru-RU"/>
        </a:p>
      </dgm:t>
    </dgm:pt>
    <dgm:pt modelId="{43434E4B-C4FB-4DAC-9533-71DBE9279538}" type="pres">
      <dgm:prSet presAssocID="{1F9A309A-9FC0-485D-BD9D-D3AA06914A86}" presName="sibTrans" presStyleLbl="sibTrans1D1" presStyleIdx="0" presStyleCnt="8"/>
      <dgm:spPr/>
      <dgm:t>
        <a:bodyPr/>
        <a:lstStyle/>
        <a:p>
          <a:endParaRPr lang="ru-RU"/>
        </a:p>
      </dgm:t>
    </dgm:pt>
    <dgm:pt modelId="{A54D8CAD-B47B-492A-A92F-69E42EBB0CBD}" type="pres">
      <dgm:prSet presAssocID="{724D7F1B-A1E0-49D7-BF3E-FEFCD1C743CE}" presName="node" presStyleLbl="node1" presStyleIdx="1" presStyleCnt="8" custScaleX="148208" custScaleY="171616" custRadScaleRad="95995" custRadScaleInc="35817">
        <dgm:presLayoutVars>
          <dgm:bulletEnabled val="1"/>
        </dgm:presLayoutVars>
      </dgm:prSet>
      <dgm:spPr/>
      <dgm:t>
        <a:bodyPr/>
        <a:lstStyle/>
        <a:p>
          <a:endParaRPr lang="ru-RU"/>
        </a:p>
      </dgm:t>
    </dgm:pt>
    <dgm:pt modelId="{C1BE9F86-1024-42B7-8000-210EB09C538A}" type="pres">
      <dgm:prSet presAssocID="{724D7F1B-A1E0-49D7-BF3E-FEFCD1C743CE}" presName="spNode" presStyleCnt="0"/>
      <dgm:spPr/>
      <dgm:t>
        <a:bodyPr/>
        <a:lstStyle/>
        <a:p>
          <a:endParaRPr lang="ru-RU"/>
        </a:p>
      </dgm:t>
    </dgm:pt>
    <dgm:pt modelId="{F93ECD45-54D8-465B-A0C2-914295F3C5BD}" type="pres">
      <dgm:prSet presAssocID="{8BA3E322-4EFF-422F-8958-15FC13EBBE0A}" presName="sibTrans" presStyleLbl="sibTrans1D1" presStyleIdx="1" presStyleCnt="8"/>
      <dgm:spPr/>
      <dgm:t>
        <a:bodyPr/>
        <a:lstStyle/>
        <a:p>
          <a:endParaRPr lang="ru-RU"/>
        </a:p>
      </dgm:t>
    </dgm:pt>
    <dgm:pt modelId="{D76CEF15-AD37-4FF7-A9D9-F30101483B47}" type="pres">
      <dgm:prSet presAssocID="{3E04EBF9-6BCF-4C97-97CC-16053D8ADECA}" presName="node" presStyleLbl="node1" presStyleIdx="2" presStyleCnt="8" custScaleX="148208" custScaleY="177669" custRadScaleRad="99715" custRadScaleInc="3060">
        <dgm:presLayoutVars>
          <dgm:bulletEnabled val="1"/>
        </dgm:presLayoutVars>
      </dgm:prSet>
      <dgm:spPr/>
      <dgm:t>
        <a:bodyPr/>
        <a:lstStyle/>
        <a:p>
          <a:endParaRPr lang="ru-RU"/>
        </a:p>
      </dgm:t>
    </dgm:pt>
    <dgm:pt modelId="{89825730-0866-4745-85D0-1D1DCFBF2A18}" type="pres">
      <dgm:prSet presAssocID="{3E04EBF9-6BCF-4C97-97CC-16053D8ADECA}" presName="spNode" presStyleCnt="0"/>
      <dgm:spPr/>
      <dgm:t>
        <a:bodyPr/>
        <a:lstStyle/>
        <a:p>
          <a:endParaRPr lang="ru-RU"/>
        </a:p>
      </dgm:t>
    </dgm:pt>
    <dgm:pt modelId="{DA554C6D-A2BD-4B94-802C-6C55DB9F2BF8}" type="pres">
      <dgm:prSet presAssocID="{7D26771F-14FC-487C-BE39-6B56926D70D0}" presName="sibTrans" presStyleLbl="sibTrans1D1" presStyleIdx="2" presStyleCnt="8"/>
      <dgm:spPr/>
      <dgm:t>
        <a:bodyPr/>
        <a:lstStyle/>
        <a:p>
          <a:endParaRPr lang="ru-RU"/>
        </a:p>
      </dgm:t>
    </dgm:pt>
    <dgm:pt modelId="{644BD4D3-8D2A-489F-BC0B-191B4AEF9533}" type="pres">
      <dgm:prSet presAssocID="{AC3117F4-22F7-4278-9E67-6CE483EEA235}" presName="node" presStyleLbl="node1" presStyleIdx="3" presStyleCnt="8" custScaleX="148208" custScaleY="196901" custRadScaleRad="100881" custRadScaleInc="-20107">
        <dgm:presLayoutVars>
          <dgm:bulletEnabled val="1"/>
        </dgm:presLayoutVars>
      </dgm:prSet>
      <dgm:spPr/>
      <dgm:t>
        <a:bodyPr/>
        <a:lstStyle/>
        <a:p>
          <a:endParaRPr lang="ru-RU"/>
        </a:p>
      </dgm:t>
    </dgm:pt>
    <dgm:pt modelId="{DAC3B005-4E2A-4348-9B77-486F2914FE10}" type="pres">
      <dgm:prSet presAssocID="{AC3117F4-22F7-4278-9E67-6CE483EEA235}" presName="spNode" presStyleCnt="0"/>
      <dgm:spPr/>
      <dgm:t>
        <a:bodyPr/>
        <a:lstStyle/>
        <a:p>
          <a:endParaRPr lang="ru-RU"/>
        </a:p>
      </dgm:t>
    </dgm:pt>
    <dgm:pt modelId="{2C814299-90FC-466A-8C27-58BBE7C3AD9B}" type="pres">
      <dgm:prSet presAssocID="{83D8F672-682C-4EEF-83C3-46A0F47A1E51}" presName="sibTrans" presStyleLbl="sibTrans1D1" presStyleIdx="3" presStyleCnt="8"/>
      <dgm:spPr/>
      <dgm:t>
        <a:bodyPr/>
        <a:lstStyle/>
        <a:p>
          <a:endParaRPr lang="ru-RU"/>
        </a:p>
      </dgm:t>
    </dgm:pt>
    <dgm:pt modelId="{03867FA4-A613-4921-92BD-CBD0DE5AF6C1}" type="pres">
      <dgm:prSet presAssocID="{582979A8-C384-483D-9063-70433550210F}" presName="node" presStyleLbl="node1" presStyleIdx="4" presStyleCnt="8" custScaleX="148208" custScaleY="166898" custRadScaleRad="96729" custRadScaleInc="5722">
        <dgm:presLayoutVars>
          <dgm:bulletEnabled val="1"/>
        </dgm:presLayoutVars>
      </dgm:prSet>
      <dgm:spPr/>
      <dgm:t>
        <a:bodyPr/>
        <a:lstStyle/>
        <a:p>
          <a:endParaRPr lang="ru-RU"/>
        </a:p>
      </dgm:t>
    </dgm:pt>
    <dgm:pt modelId="{A543EB03-7087-4967-BA16-52B020590675}" type="pres">
      <dgm:prSet presAssocID="{582979A8-C384-483D-9063-70433550210F}" presName="spNode" presStyleCnt="0"/>
      <dgm:spPr/>
      <dgm:t>
        <a:bodyPr/>
        <a:lstStyle/>
        <a:p>
          <a:endParaRPr lang="ru-RU"/>
        </a:p>
      </dgm:t>
    </dgm:pt>
    <dgm:pt modelId="{191E1915-7B43-453A-9B3B-8BE365BAB7F0}" type="pres">
      <dgm:prSet presAssocID="{CBBE3567-C6F7-4BAB-9067-FDC8A32F0041}" presName="sibTrans" presStyleLbl="sibTrans1D1" presStyleIdx="4" presStyleCnt="8"/>
      <dgm:spPr/>
      <dgm:t>
        <a:bodyPr/>
        <a:lstStyle/>
        <a:p>
          <a:endParaRPr lang="ru-RU"/>
        </a:p>
      </dgm:t>
    </dgm:pt>
    <dgm:pt modelId="{529DDF86-EE24-4644-BF9F-F7994B1A08DB}" type="pres">
      <dgm:prSet presAssocID="{99AA82BB-5D7A-4078-8B23-18C254D0DC4B}" presName="node" presStyleLbl="node1" presStyleIdx="5" presStyleCnt="8" custScaleX="148208" custScaleY="196901" custRadScaleRad="103591" custRadScaleInc="29566">
        <dgm:presLayoutVars>
          <dgm:bulletEnabled val="1"/>
        </dgm:presLayoutVars>
      </dgm:prSet>
      <dgm:spPr/>
      <dgm:t>
        <a:bodyPr/>
        <a:lstStyle/>
        <a:p>
          <a:endParaRPr lang="ru-RU"/>
        </a:p>
      </dgm:t>
    </dgm:pt>
    <dgm:pt modelId="{273D6908-0A8E-4F45-889A-67CE25D68E3E}" type="pres">
      <dgm:prSet presAssocID="{99AA82BB-5D7A-4078-8B23-18C254D0DC4B}" presName="spNode" presStyleCnt="0"/>
      <dgm:spPr/>
      <dgm:t>
        <a:bodyPr/>
        <a:lstStyle/>
        <a:p>
          <a:endParaRPr lang="ru-RU"/>
        </a:p>
      </dgm:t>
    </dgm:pt>
    <dgm:pt modelId="{B61698C4-7017-4D89-87F7-56075D701F9E}" type="pres">
      <dgm:prSet presAssocID="{CE6B3773-E288-4ED6-8D2D-7A94A1E9116E}" presName="sibTrans" presStyleLbl="sibTrans1D1" presStyleIdx="5" presStyleCnt="8"/>
      <dgm:spPr/>
      <dgm:t>
        <a:bodyPr/>
        <a:lstStyle/>
        <a:p>
          <a:endParaRPr lang="ru-RU"/>
        </a:p>
      </dgm:t>
    </dgm:pt>
    <dgm:pt modelId="{E20084B0-DED3-4DEB-8998-F77FEE57635D}" type="pres">
      <dgm:prSet presAssocID="{FD2A65F7-0EFD-427A-9350-4EE82EF8A3A3}" presName="node" presStyleLbl="node1" presStyleIdx="6" presStyleCnt="8" custScaleX="148208" custScaleY="186453" custRadScaleRad="102738" custRadScaleInc="-4512">
        <dgm:presLayoutVars>
          <dgm:bulletEnabled val="1"/>
        </dgm:presLayoutVars>
      </dgm:prSet>
      <dgm:spPr/>
      <dgm:t>
        <a:bodyPr/>
        <a:lstStyle/>
        <a:p>
          <a:endParaRPr lang="ru-RU"/>
        </a:p>
      </dgm:t>
    </dgm:pt>
    <dgm:pt modelId="{284E5A02-1953-4AC1-8DE5-B9171905FABE}" type="pres">
      <dgm:prSet presAssocID="{FD2A65F7-0EFD-427A-9350-4EE82EF8A3A3}" presName="spNode" presStyleCnt="0"/>
      <dgm:spPr/>
      <dgm:t>
        <a:bodyPr/>
        <a:lstStyle/>
        <a:p>
          <a:endParaRPr lang="ru-RU"/>
        </a:p>
      </dgm:t>
    </dgm:pt>
    <dgm:pt modelId="{37B34B6A-4DCE-4DE3-951A-2EF6B41DAEEC}" type="pres">
      <dgm:prSet presAssocID="{1B6EB8D1-E4C2-40F7-BAF0-BED45F5C904D}" presName="sibTrans" presStyleLbl="sibTrans1D1" presStyleIdx="6" presStyleCnt="8"/>
      <dgm:spPr/>
      <dgm:t>
        <a:bodyPr/>
        <a:lstStyle/>
        <a:p>
          <a:endParaRPr lang="ru-RU"/>
        </a:p>
      </dgm:t>
    </dgm:pt>
    <dgm:pt modelId="{26BC9EC0-F33D-4C53-893E-E607BC23B588}" type="pres">
      <dgm:prSet presAssocID="{2F3150F9-E42C-4C20-8C2E-D3A5F4293F34}" presName="node" presStyleLbl="node1" presStyleIdx="7" presStyleCnt="8" custScaleX="148085" custScaleY="169230" custRadScaleRad="97946" custRadScaleInc="-47223">
        <dgm:presLayoutVars>
          <dgm:bulletEnabled val="1"/>
        </dgm:presLayoutVars>
      </dgm:prSet>
      <dgm:spPr/>
      <dgm:t>
        <a:bodyPr/>
        <a:lstStyle/>
        <a:p>
          <a:endParaRPr lang="ru-RU"/>
        </a:p>
      </dgm:t>
    </dgm:pt>
    <dgm:pt modelId="{AAF36583-BB7F-476C-A980-E0851D9947DB}" type="pres">
      <dgm:prSet presAssocID="{2F3150F9-E42C-4C20-8C2E-D3A5F4293F34}" presName="spNode" presStyleCnt="0"/>
      <dgm:spPr/>
      <dgm:t>
        <a:bodyPr/>
        <a:lstStyle/>
        <a:p>
          <a:endParaRPr lang="ru-RU"/>
        </a:p>
      </dgm:t>
    </dgm:pt>
    <dgm:pt modelId="{6B2E63ED-B4B9-4312-8B34-C6298E61E31E}" type="pres">
      <dgm:prSet presAssocID="{181EA984-4962-4DC5-8CDA-71251781BB72}" presName="sibTrans" presStyleLbl="sibTrans1D1" presStyleIdx="7" presStyleCnt="8"/>
      <dgm:spPr/>
      <dgm:t>
        <a:bodyPr/>
        <a:lstStyle/>
        <a:p>
          <a:endParaRPr lang="ru-RU"/>
        </a:p>
      </dgm:t>
    </dgm:pt>
  </dgm:ptLst>
  <dgm:cxnLst>
    <dgm:cxn modelId="{FD198CF7-1F71-44EB-B572-365BB5C7A77D}" type="presOf" srcId="{7D26771F-14FC-487C-BE39-6B56926D70D0}" destId="{DA554C6D-A2BD-4B94-802C-6C55DB9F2BF8}" srcOrd="0" destOrd="0" presId="urn:microsoft.com/office/officeart/2005/8/layout/cycle5"/>
    <dgm:cxn modelId="{4DBFBC0C-CBD9-4700-A7B2-61C6072E182D}" type="presOf" srcId="{99AA82BB-5D7A-4078-8B23-18C254D0DC4B}" destId="{529DDF86-EE24-4644-BF9F-F7994B1A08DB}" srcOrd="0" destOrd="0" presId="urn:microsoft.com/office/officeart/2005/8/layout/cycle5"/>
    <dgm:cxn modelId="{3FC22665-63D9-484D-AF19-34C633E78123}" srcId="{8FBAAD1B-5BAC-4AC0-8BA9-6D0621EB872A}" destId="{443ECAFA-A6D7-41FF-AC7E-E0473AEE9907}" srcOrd="0" destOrd="0" parTransId="{80443694-B682-45A2-95DE-FF3E15237DEA}" sibTransId="{1F9A309A-9FC0-485D-BD9D-D3AA06914A86}"/>
    <dgm:cxn modelId="{74349895-6765-4D08-9474-7D680B285685}" type="presOf" srcId="{83D8F672-682C-4EEF-83C3-46A0F47A1E51}" destId="{2C814299-90FC-466A-8C27-58BBE7C3AD9B}" srcOrd="0" destOrd="0" presId="urn:microsoft.com/office/officeart/2005/8/layout/cycle5"/>
    <dgm:cxn modelId="{90BCF8EE-9ADE-4778-8AEC-AD5434B631EF}" type="presOf" srcId="{443ECAFA-A6D7-41FF-AC7E-E0473AEE9907}" destId="{18E1BD14-653F-47B3-BB46-667C8FB2497F}" srcOrd="0" destOrd="0" presId="urn:microsoft.com/office/officeart/2005/8/layout/cycle5"/>
    <dgm:cxn modelId="{7A43625C-EA73-4AED-87A0-5A0F4E8928F7}" type="presOf" srcId="{AC3117F4-22F7-4278-9E67-6CE483EEA235}" destId="{644BD4D3-8D2A-489F-BC0B-191B4AEF9533}" srcOrd="0" destOrd="0" presId="urn:microsoft.com/office/officeart/2005/8/layout/cycle5"/>
    <dgm:cxn modelId="{E09B0767-9B9F-4284-9469-DE4B7A939B60}" type="presOf" srcId="{3E04EBF9-6BCF-4C97-97CC-16053D8ADECA}" destId="{D76CEF15-AD37-4FF7-A9D9-F30101483B47}" srcOrd="0" destOrd="0" presId="urn:microsoft.com/office/officeart/2005/8/layout/cycle5"/>
    <dgm:cxn modelId="{DFF6E6A9-9107-404F-B9BC-F6A3D3D07E0B}" type="presOf" srcId="{CBBE3567-C6F7-4BAB-9067-FDC8A32F0041}" destId="{191E1915-7B43-453A-9B3B-8BE365BAB7F0}" srcOrd="0" destOrd="0" presId="urn:microsoft.com/office/officeart/2005/8/layout/cycle5"/>
    <dgm:cxn modelId="{1EEED037-5830-449D-B570-38B8EAD61EA2}" type="presOf" srcId="{724D7F1B-A1E0-49D7-BF3E-FEFCD1C743CE}" destId="{A54D8CAD-B47B-492A-A92F-69E42EBB0CBD}" srcOrd="0" destOrd="0" presId="urn:microsoft.com/office/officeart/2005/8/layout/cycle5"/>
    <dgm:cxn modelId="{A5A1EF05-7827-4CEA-ABDE-26873AECCC68}" srcId="{8FBAAD1B-5BAC-4AC0-8BA9-6D0621EB872A}" destId="{582979A8-C384-483D-9063-70433550210F}" srcOrd="4" destOrd="0" parTransId="{27AB9AEC-E8AF-41DD-9374-87F1F2B00302}" sibTransId="{CBBE3567-C6F7-4BAB-9067-FDC8A32F0041}"/>
    <dgm:cxn modelId="{EB02B10B-C7DF-4C93-973D-78E12C579033}" srcId="{8FBAAD1B-5BAC-4AC0-8BA9-6D0621EB872A}" destId="{3E04EBF9-6BCF-4C97-97CC-16053D8ADECA}" srcOrd="2" destOrd="0" parTransId="{300F097E-CD7D-4D51-A520-F17C4F00BCF8}" sibTransId="{7D26771F-14FC-487C-BE39-6B56926D70D0}"/>
    <dgm:cxn modelId="{77D5992B-068F-41BE-893C-465B035676FF}" srcId="{8FBAAD1B-5BAC-4AC0-8BA9-6D0621EB872A}" destId="{2F3150F9-E42C-4C20-8C2E-D3A5F4293F34}" srcOrd="7" destOrd="0" parTransId="{02174457-6DCF-4007-82A9-E75531C9624E}" sibTransId="{181EA984-4962-4DC5-8CDA-71251781BB72}"/>
    <dgm:cxn modelId="{5EE2538C-CC21-40C2-99E7-655BE4EAC8BE}" type="presOf" srcId="{181EA984-4962-4DC5-8CDA-71251781BB72}" destId="{6B2E63ED-B4B9-4312-8B34-C6298E61E31E}" srcOrd="0" destOrd="0" presId="urn:microsoft.com/office/officeart/2005/8/layout/cycle5"/>
    <dgm:cxn modelId="{DCEB735C-63C1-4921-B9E7-0AD1B9F4368E}" type="presOf" srcId="{2F3150F9-E42C-4C20-8C2E-D3A5F4293F34}" destId="{26BC9EC0-F33D-4C53-893E-E607BC23B588}" srcOrd="0" destOrd="0" presId="urn:microsoft.com/office/officeart/2005/8/layout/cycle5"/>
    <dgm:cxn modelId="{6814DD49-DF7F-4226-939D-DF08DF3ED82B}" type="presOf" srcId="{CE6B3773-E288-4ED6-8D2D-7A94A1E9116E}" destId="{B61698C4-7017-4D89-87F7-56075D701F9E}" srcOrd="0" destOrd="0" presId="urn:microsoft.com/office/officeart/2005/8/layout/cycle5"/>
    <dgm:cxn modelId="{EF94F302-B53F-4AF5-B4F2-D854A89FF9FC}" type="presOf" srcId="{8FBAAD1B-5BAC-4AC0-8BA9-6D0621EB872A}" destId="{5C1B40A2-C95B-481E-9090-4B7BCF3B56CE}" srcOrd="0" destOrd="0" presId="urn:microsoft.com/office/officeart/2005/8/layout/cycle5"/>
    <dgm:cxn modelId="{6B449B6E-E79A-4589-A9A4-29E569206FAC}" type="presOf" srcId="{582979A8-C384-483D-9063-70433550210F}" destId="{03867FA4-A613-4921-92BD-CBD0DE5AF6C1}" srcOrd="0" destOrd="0" presId="urn:microsoft.com/office/officeart/2005/8/layout/cycle5"/>
    <dgm:cxn modelId="{302A2F16-3AC8-43D7-9E61-E6B0D12C776C}" type="presOf" srcId="{1F9A309A-9FC0-485D-BD9D-D3AA06914A86}" destId="{43434E4B-C4FB-4DAC-9533-71DBE9279538}" srcOrd="0" destOrd="0" presId="urn:microsoft.com/office/officeart/2005/8/layout/cycle5"/>
    <dgm:cxn modelId="{576E8FAF-673E-4EEE-A299-EFE205D95367}" srcId="{8FBAAD1B-5BAC-4AC0-8BA9-6D0621EB872A}" destId="{99AA82BB-5D7A-4078-8B23-18C254D0DC4B}" srcOrd="5" destOrd="0" parTransId="{66269EDA-3B26-44F0-9EAF-0EAB9C77E571}" sibTransId="{CE6B3773-E288-4ED6-8D2D-7A94A1E9116E}"/>
    <dgm:cxn modelId="{56B4D61A-9A37-4512-94F3-E427B0977017}" srcId="{8FBAAD1B-5BAC-4AC0-8BA9-6D0621EB872A}" destId="{AC3117F4-22F7-4278-9E67-6CE483EEA235}" srcOrd="3" destOrd="0" parTransId="{FFECE32E-61FB-48FC-B2EB-498B71F1D7E8}" sibTransId="{83D8F672-682C-4EEF-83C3-46A0F47A1E51}"/>
    <dgm:cxn modelId="{C6A0782F-1121-413E-BFF4-9C91A43198B6}" srcId="{8FBAAD1B-5BAC-4AC0-8BA9-6D0621EB872A}" destId="{724D7F1B-A1E0-49D7-BF3E-FEFCD1C743CE}" srcOrd="1" destOrd="0" parTransId="{8421A8F1-BAEA-4CEE-B30C-84C25247883B}" sibTransId="{8BA3E322-4EFF-422F-8958-15FC13EBBE0A}"/>
    <dgm:cxn modelId="{C27EF223-A7F9-401C-A928-9E63B98CB411}" type="presOf" srcId="{1B6EB8D1-E4C2-40F7-BAF0-BED45F5C904D}" destId="{37B34B6A-4DCE-4DE3-951A-2EF6B41DAEEC}" srcOrd="0" destOrd="0" presId="urn:microsoft.com/office/officeart/2005/8/layout/cycle5"/>
    <dgm:cxn modelId="{030B7E75-830E-492D-ACC9-E132D1A19025}" type="presOf" srcId="{8BA3E322-4EFF-422F-8958-15FC13EBBE0A}" destId="{F93ECD45-54D8-465B-A0C2-914295F3C5BD}" srcOrd="0" destOrd="0" presId="urn:microsoft.com/office/officeart/2005/8/layout/cycle5"/>
    <dgm:cxn modelId="{9B40075E-B9C8-4BE1-9B72-6DF318F1311A}" srcId="{8FBAAD1B-5BAC-4AC0-8BA9-6D0621EB872A}" destId="{FD2A65F7-0EFD-427A-9350-4EE82EF8A3A3}" srcOrd="6" destOrd="0" parTransId="{697F9671-3336-441A-86F1-2B39F8A830C4}" sibTransId="{1B6EB8D1-E4C2-40F7-BAF0-BED45F5C904D}"/>
    <dgm:cxn modelId="{04FBA6B1-3B09-496C-87DC-9FC1F970230F}" type="presOf" srcId="{FD2A65F7-0EFD-427A-9350-4EE82EF8A3A3}" destId="{E20084B0-DED3-4DEB-8998-F77FEE57635D}" srcOrd="0" destOrd="0" presId="urn:microsoft.com/office/officeart/2005/8/layout/cycle5"/>
    <dgm:cxn modelId="{7BA20093-7751-48E7-9E6E-AC119FC8D5EF}" type="presParOf" srcId="{5C1B40A2-C95B-481E-9090-4B7BCF3B56CE}" destId="{18E1BD14-653F-47B3-BB46-667C8FB2497F}" srcOrd="0" destOrd="0" presId="urn:microsoft.com/office/officeart/2005/8/layout/cycle5"/>
    <dgm:cxn modelId="{F2597939-7F7A-4847-81A6-54B887C657FF}" type="presParOf" srcId="{5C1B40A2-C95B-481E-9090-4B7BCF3B56CE}" destId="{63F2586D-5C2A-47F2-8FBF-D647F1535402}" srcOrd="1" destOrd="0" presId="urn:microsoft.com/office/officeart/2005/8/layout/cycle5"/>
    <dgm:cxn modelId="{500280E4-F6C0-46FE-BD35-44FF7A346081}" type="presParOf" srcId="{5C1B40A2-C95B-481E-9090-4B7BCF3B56CE}" destId="{43434E4B-C4FB-4DAC-9533-71DBE9279538}" srcOrd="2" destOrd="0" presId="urn:microsoft.com/office/officeart/2005/8/layout/cycle5"/>
    <dgm:cxn modelId="{A7D7927D-317C-4C9B-B29A-6744ED2C69ED}" type="presParOf" srcId="{5C1B40A2-C95B-481E-9090-4B7BCF3B56CE}" destId="{A54D8CAD-B47B-492A-A92F-69E42EBB0CBD}" srcOrd="3" destOrd="0" presId="urn:microsoft.com/office/officeart/2005/8/layout/cycle5"/>
    <dgm:cxn modelId="{30B29179-085C-4220-94D1-9C25F9678842}" type="presParOf" srcId="{5C1B40A2-C95B-481E-9090-4B7BCF3B56CE}" destId="{C1BE9F86-1024-42B7-8000-210EB09C538A}" srcOrd="4" destOrd="0" presId="urn:microsoft.com/office/officeart/2005/8/layout/cycle5"/>
    <dgm:cxn modelId="{2419536A-1F43-4C61-B85D-37688EE884AE}" type="presParOf" srcId="{5C1B40A2-C95B-481E-9090-4B7BCF3B56CE}" destId="{F93ECD45-54D8-465B-A0C2-914295F3C5BD}" srcOrd="5" destOrd="0" presId="urn:microsoft.com/office/officeart/2005/8/layout/cycle5"/>
    <dgm:cxn modelId="{58C8FDE9-5084-4E38-A6FF-8166445BABE3}" type="presParOf" srcId="{5C1B40A2-C95B-481E-9090-4B7BCF3B56CE}" destId="{D76CEF15-AD37-4FF7-A9D9-F30101483B47}" srcOrd="6" destOrd="0" presId="urn:microsoft.com/office/officeart/2005/8/layout/cycle5"/>
    <dgm:cxn modelId="{2CDEFBEC-03B3-4801-8EC9-358D960C52E2}" type="presParOf" srcId="{5C1B40A2-C95B-481E-9090-4B7BCF3B56CE}" destId="{89825730-0866-4745-85D0-1D1DCFBF2A18}" srcOrd="7" destOrd="0" presId="urn:microsoft.com/office/officeart/2005/8/layout/cycle5"/>
    <dgm:cxn modelId="{43D0D845-98EB-4006-9ED9-233495181F41}" type="presParOf" srcId="{5C1B40A2-C95B-481E-9090-4B7BCF3B56CE}" destId="{DA554C6D-A2BD-4B94-802C-6C55DB9F2BF8}" srcOrd="8" destOrd="0" presId="urn:microsoft.com/office/officeart/2005/8/layout/cycle5"/>
    <dgm:cxn modelId="{44C3ED6E-899E-4BCA-AB3A-ADB4B135B254}" type="presParOf" srcId="{5C1B40A2-C95B-481E-9090-4B7BCF3B56CE}" destId="{644BD4D3-8D2A-489F-BC0B-191B4AEF9533}" srcOrd="9" destOrd="0" presId="urn:microsoft.com/office/officeart/2005/8/layout/cycle5"/>
    <dgm:cxn modelId="{26CC558B-FFD0-4A0A-A11E-8A0C387D97A9}" type="presParOf" srcId="{5C1B40A2-C95B-481E-9090-4B7BCF3B56CE}" destId="{DAC3B005-4E2A-4348-9B77-486F2914FE10}" srcOrd="10" destOrd="0" presId="urn:microsoft.com/office/officeart/2005/8/layout/cycle5"/>
    <dgm:cxn modelId="{8E730908-9D95-419C-B108-F7C86449BB6D}" type="presParOf" srcId="{5C1B40A2-C95B-481E-9090-4B7BCF3B56CE}" destId="{2C814299-90FC-466A-8C27-58BBE7C3AD9B}" srcOrd="11" destOrd="0" presId="urn:microsoft.com/office/officeart/2005/8/layout/cycle5"/>
    <dgm:cxn modelId="{0F693752-2906-447C-9FE1-446A680E421F}" type="presParOf" srcId="{5C1B40A2-C95B-481E-9090-4B7BCF3B56CE}" destId="{03867FA4-A613-4921-92BD-CBD0DE5AF6C1}" srcOrd="12" destOrd="0" presId="urn:microsoft.com/office/officeart/2005/8/layout/cycle5"/>
    <dgm:cxn modelId="{95924E37-8882-4E9F-A359-17E4C3DD72C6}" type="presParOf" srcId="{5C1B40A2-C95B-481E-9090-4B7BCF3B56CE}" destId="{A543EB03-7087-4967-BA16-52B020590675}" srcOrd="13" destOrd="0" presId="urn:microsoft.com/office/officeart/2005/8/layout/cycle5"/>
    <dgm:cxn modelId="{6168C958-35EB-4476-8151-DA508627EA80}" type="presParOf" srcId="{5C1B40A2-C95B-481E-9090-4B7BCF3B56CE}" destId="{191E1915-7B43-453A-9B3B-8BE365BAB7F0}" srcOrd="14" destOrd="0" presId="urn:microsoft.com/office/officeart/2005/8/layout/cycle5"/>
    <dgm:cxn modelId="{B8A2FDA5-9754-4CBE-954F-9805F6BFCA66}" type="presParOf" srcId="{5C1B40A2-C95B-481E-9090-4B7BCF3B56CE}" destId="{529DDF86-EE24-4644-BF9F-F7994B1A08DB}" srcOrd="15" destOrd="0" presId="urn:microsoft.com/office/officeart/2005/8/layout/cycle5"/>
    <dgm:cxn modelId="{29A60492-9F75-4C8C-A93C-CC391CEB67B4}" type="presParOf" srcId="{5C1B40A2-C95B-481E-9090-4B7BCF3B56CE}" destId="{273D6908-0A8E-4F45-889A-67CE25D68E3E}" srcOrd="16" destOrd="0" presId="urn:microsoft.com/office/officeart/2005/8/layout/cycle5"/>
    <dgm:cxn modelId="{6227E773-A9DC-467D-8060-30B207F8C827}" type="presParOf" srcId="{5C1B40A2-C95B-481E-9090-4B7BCF3B56CE}" destId="{B61698C4-7017-4D89-87F7-56075D701F9E}" srcOrd="17" destOrd="0" presId="urn:microsoft.com/office/officeart/2005/8/layout/cycle5"/>
    <dgm:cxn modelId="{B5F87667-6A59-49B2-A10B-94B99AD022BF}" type="presParOf" srcId="{5C1B40A2-C95B-481E-9090-4B7BCF3B56CE}" destId="{E20084B0-DED3-4DEB-8998-F77FEE57635D}" srcOrd="18" destOrd="0" presId="urn:microsoft.com/office/officeart/2005/8/layout/cycle5"/>
    <dgm:cxn modelId="{22AABC01-C092-4BEA-9EB5-B8E83E76D6AF}" type="presParOf" srcId="{5C1B40A2-C95B-481E-9090-4B7BCF3B56CE}" destId="{284E5A02-1953-4AC1-8DE5-B9171905FABE}" srcOrd="19" destOrd="0" presId="urn:microsoft.com/office/officeart/2005/8/layout/cycle5"/>
    <dgm:cxn modelId="{57B250EA-D75D-4267-8A4F-2D2E1CEFC232}" type="presParOf" srcId="{5C1B40A2-C95B-481E-9090-4B7BCF3B56CE}" destId="{37B34B6A-4DCE-4DE3-951A-2EF6B41DAEEC}" srcOrd="20" destOrd="0" presId="urn:microsoft.com/office/officeart/2005/8/layout/cycle5"/>
    <dgm:cxn modelId="{5B29DE1D-36B9-49A4-B861-6A33152B8974}" type="presParOf" srcId="{5C1B40A2-C95B-481E-9090-4B7BCF3B56CE}" destId="{26BC9EC0-F33D-4C53-893E-E607BC23B588}" srcOrd="21" destOrd="0" presId="urn:microsoft.com/office/officeart/2005/8/layout/cycle5"/>
    <dgm:cxn modelId="{D9057867-0C5C-4681-AB68-7BD003D167F1}" type="presParOf" srcId="{5C1B40A2-C95B-481E-9090-4B7BCF3B56CE}" destId="{AAF36583-BB7F-476C-A980-E0851D9947DB}" srcOrd="22" destOrd="0" presId="urn:microsoft.com/office/officeart/2005/8/layout/cycle5"/>
    <dgm:cxn modelId="{C6DC724C-E5CB-4D4C-842B-88F151A230FF}" type="presParOf" srcId="{5C1B40A2-C95B-481E-9090-4B7BCF3B56CE}" destId="{6B2E63ED-B4B9-4312-8B34-C6298E61E31E}" srcOrd="23" destOrd="0" presId="urn:microsoft.com/office/officeart/2005/8/layout/cycle5"/>
  </dgm:cxnLst>
  <dgm:bg>
    <a:noFill/>
    <a:effectLst/>
  </dgm:bg>
  <dgm:whole>
    <a:ln w="31750" cap="flat" cmpd="sng" algn="ctr">
      <a:noFill/>
      <a:prstDash val="sysDot"/>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2BB46-0FB4-41FF-A554-41F7F9491673}"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ru-RU"/>
        </a:p>
      </dgm:t>
    </dgm:pt>
    <dgm:pt modelId="{26F9F519-2109-45B1-AADF-8232A86EFCE0}">
      <dgm:prSet phldrT="[Текст]" custT="1"/>
      <dgm:spPr>
        <a:solidFill>
          <a:srgbClr val="FF7C80"/>
        </a:solidFill>
        <a:ln>
          <a:solidFill>
            <a:schemeClr val="tx1"/>
          </a:solidFill>
        </a:ln>
        <a:scene3d>
          <a:camera prst="orthographicFront"/>
          <a:lightRig rig="threePt" dir="t">
            <a:rot lat="0" lon="0" rev="7500000"/>
          </a:lightRig>
        </a:scene3d>
        <a:sp3d prstMaterial="dkEdge">
          <a:bevelB w="88900" h="31750"/>
        </a:sp3d>
      </dgm:spPr>
      <dgm:t>
        <a:bodyPr/>
        <a:lstStyle/>
        <a:p>
          <a:r>
            <a:rPr lang="ru-RU" sz="2400" b="1" dirty="0" smtClean="0">
              <a:latin typeface="Times New Roman" pitchFamily="18" charset="0"/>
              <a:cs typeface="Times New Roman" pitchFamily="18" charset="0"/>
            </a:rPr>
            <a:t>2</a:t>
          </a:r>
          <a:endParaRPr lang="ru-RU" sz="2400" b="1" dirty="0">
            <a:latin typeface="Times New Roman" pitchFamily="18" charset="0"/>
            <a:cs typeface="Times New Roman" pitchFamily="18" charset="0"/>
          </a:endParaRPr>
        </a:p>
      </dgm:t>
    </dgm:pt>
    <dgm:pt modelId="{44B8D75A-DE34-41C8-8994-E8B8ED9302A2}" type="parTrans" cxnId="{A8BE85A2-D702-4868-B584-EF8A53EAA783}">
      <dgm:prSet/>
      <dgm:spPr/>
      <dgm:t>
        <a:bodyPr/>
        <a:lstStyle/>
        <a:p>
          <a:endParaRPr lang="ru-RU" sz="1400">
            <a:latin typeface="Times New Roman" pitchFamily="18" charset="0"/>
            <a:cs typeface="Times New Roman" pitchFamily="18" charset="0"/>
          </a:endParaRPr>
        </a:p>
      </dgm:t>
    </dgm:pt>
    <dgm:pt modelId="{8A5CB6F2-2857-4187-B144-6BC2933496DE}" type="sibTrans" cxnId="{A8BE85A2-D702-4868-B584-EF8A53EAA783}">
      <dgm:prSet/>
      <dgm:spPr/>
      <dgm:t>
        <a:bodyPr/>
        <a:lstStyle/>
        <a:p>
          <a:endParaRPr lang="ru-RU" sz="1400">
            <a:latin typeface="Times New Roman" pitchFamily="18" charset="0"/>
            <a:cs typeface="Times New Roman" pitchFamily="18" charset="0"/>
          </a:endParaRPr>
        </a:p>
      </dgm:t>
    </dgm:pt>
    <dgm:pt modelId="{3F1F7356-A40A-4664-8F09-DCB32AA86C7F}">
      <dgm:prSet phldrT="[Текст]" custT="1">
        <dgm:style>
          <a:lnRef idx="1">
            <a:schemeClr val="accent3"/>
          </a:lnRef>
          <a:fillRef idx="2">
            <a:schemeClr val="accent3"/>
          </a:fillRef>
          <a:effectRef idx="1">
            <a:schemeClr val="accent3"/>
          </a:effectRef>
          <a:fontRef idx="minor">
            <a:schemeClr val="dk1"/>
          </a:fontRef>
        </dgm:style>
      </dgm:prSet>
      <dgm:spPr>
        <a:solidFill>
          <a:srgbClr val="FFFFDD"/>
        </a:solidFill>
        <a:ln>
          <a:solidFill>
            <a:schemeClr val="tx1"/>
          </a:solidFill>
        </a:ln>
      </dgm:spPr>
      <dgm:t>
        <a:bodyPr/>
        <a:lstStyle/>
        <a:p>
          <a:pPr algn="just"/>
          <a:r>
            <a:rPr lang="ru-RU" sz="1400" dirty="0" smtClean="0">
              <a:latin typeface="Times New Roman" pitchFamily="18" charset="0"/>
              <a:cs typeface="Times New Roman" pitchFamily="18" charset="0"/>
            </a:rPr>
            <a:t>Публичные слушания по проекту бюджета </a:t>
          </a:r>
          <a:r>
            <a:rPr lang="ru-RU" sz="1400" dirty="0" err="1" smtClean="0">
              <a:latin typeface="Times New Roman" pitchFamily="18" charset="0"/>
              <a:cs typeface="Times New Roman" pitchFamily="18" charset="0"/>
            </a:rPr>
            <a:t>Бодайбинского</a:t>
          </a:r>
          <a:r>
            <a:rPr lang="ru-RU" sz="1400" dirty="0" smtClean="0">
              <a:latin typeface="Times New Roman" pitchFamily="18" charset="0"/>
              <a:cs typeface="Times New Roman" pitchFamily="18" charset="0"/>
            </a:rPr>
            <a:t> муниципального образования на очередной финансовый год и плановый период (ежегодно в ноябре)</a:t>
          </a:r>
          <a:endParaRPr lang="ru-RU" sz="1400" dirty="0">
            <a:latin typeface="Times New Roman" pitchFamily="18" charset="0"/>
            <a:cs typeface="Times New Roman" pitchFamily="18" charset="0"/>
          </a:endParaRPr>
        </a:p>
      </dgm:t>
    </dgm:pt>
    <dgm:pt modelId="{4E4F48D2-2D46-4F25-9CDB-CD1C3C1F266F}" type="parTrans" cxnId="{D65DA16B-1DBA-4C33-92F5-5C4D71D935CA}">
      <dgm:prSet/>
      <dgm:spPr/>
      <dgm:t>
        <a:bodyPr/>
        <a:lstStyle/>
        <a:p>
          <a:endParaRPr lang="ru-RU" sz="1400">
            <a:latin typeface="Times New Roman" pitchFamily="18" charset="0"/>
            <a:cs typeface="Times New Roman" pitchFamily="18" charset="0"/>
          </a:endParaRPr>
        </a:p>
      </dgm:t>
    </dgm:pt>
    <dgm:pt modelId="{B5DD2DC9-C5FD-4CC2-9709-5480443B26ED}" type="sibTrans" cxnId="{D65DA16B-1DBA-4C33-92F5-5C4D71D935CA}">
      <dgm:prSet/>
      <dgm:spPr/>
      <dgm:t>
        <a:bodyPr/>
        <a:lstStyle/>
        <a:p>
          <a:endParaRPr lang="ru-RU" sz="1400">
            <a:latin typeface="Times New Roman" pitchFamily="18" charset="0"/>
            <a:cs typeface="Times New Roman" pitchFamily="18" charset="0"/>
          </a:endParaRPr>
        </a:p>
      </dgm:t>
    </dgm:pt>
    <dgm:pt modelId="{3FE85BF6-BCDC-4017-91BF-02BCB4EE81CF}">
      <dgm:prSet phldrT="[Текст]" custT="1"/>
      <dgm:spPr>
        <a:solidFill>
          <a:srgbClr val="6297D8"/>
        </a:solidFill>
        <a:ln>
          <a:solidFill>
            <a:schemeClr val="tx1"/>
          </a:solidFill>
        </a:ln>
        <a:scene3d>
          <a:camera prst="orthographicFront"/>
          <a:lightRig rig="threePt" dir="t">
            <a:rot lat="0" lon="0" rev="7500000"/>
          </a:lightRig>
        </a:scene3d>
        <a:sp3d prstMaterial="dkEdge">
          <a:bevelB w="88900" h="31750"/>
        </a:sp3d>
      </dgm:spPr>
      <dgm:t>
        <a:bodyPr/>
        <a:lstStyle/>
        <a:p>
          <a:r>
            <a:rPr lang="ru-RU" sz="2400" b="1" dirty="0" smtClean="0">
              <a:latin typeface="Times New Roman" pitchFamily="18" charset="0"/>
              <a:cs typeface="Times New Roman" pitchFamily="18" charset="0"/>
            </a:rPr>
            <a:t>3</a:t>
          </a:r>
          <a:endParaRPr lang="ru-RU" sz="2400" b="1" dirty="0">
            <a:latin typeface="Times New Roman" pitchFamily="18" charset="0"/>
            <a:cs typeface="Times New Roman" pitchFamily="18" charset="0"/>
          </a:endParaRPr>
        </a:p>
      </dgm:t>
    </dgm:pt>
    <dgm:pt modelId="{08531EDF-CF65-4978-A90B-ADA0C57EBE5E}" type="parTrans" cxnId="{69C51293-7CB3-4F2F-B8A0-0CA79F605E19}">
      <dgm:prSet/>
      <dgm:spPr/>
      <dgm:t>
        <a:bodyPr/>
        <a:lstStyle/>
        <a:p>
          <a:endParaRPr lang="ru-RU" sz="1400">
            <a:latin typeface="Times New Roman" pitchFamily="18" charset="0"/>
            <a:cs typeface="Times New Roman" pitchFamily="18" charset="0"/>
          </a:endParaRPr>
        </a:p>
      </dgm:t>
    </dgm:pt>
    <dgm:pt modelId="{7DD77760-C8F4-49E6-9E8F-334432BBD4D2}" type="sibTrans" cxnId="{69C51293-7CB3-4F2F-B8A0-0CA79F605E19}">
      <dgm:prSet/>
      <dgm:spPr/>
      <dgm:t>
        <a:bodyPr/>
        <a:lstStyle/>
        <a:p>
          <a:endParaRPr lang="ru-RU" sz="1400">
            <a:latin typeface="Times New Roman" pitchFamily="18" charset="0"/>
            <a:cs typeface="Times New Roman" pitchFamily="18" charset="0"/>
          </a:endParaRPr>
        </a:p>
      </dgm:t>
    </dgm:pt>
    <dgm:pt modelId="{7F41895E-98A7-46FB-B28A-C84206F4DB13}">
      <dgm:prSet phldrT="[Текст]" custT="1">
        <dgm:style>
          <a:lnRef idx="1">
            <a:schemeClr val="accent3"/>
          </a:lnRef>
          <a:fillRef idx="2">
            <a:schemeClr val="accent3"/>
          </a:fillRef>
          <a:effectRef idx="1">
            <a:schemeClr val="accent3"/>
          </a:effectRef>
          <a:fontRef idx="minor">
            <a:schemeClr val="dk1"/>
          </a:fontRef>
        </dgm:style>
      </dgm:prSet>
      <dgm:spPr>
        <a:solidFill>
          <a:srgbClr val="FFFFDD"/>
        </a:solidFill>
        <a:ln>
          <a:solidFill>
            <a:schemeClr val="tx1"/>
          </a:solidFill>
        </a:ln>
      </dgm:spPr>
      <dgm:t>
        <a:bodyPr/>
        <a:lstStyle/>
        <a:p>
          <a:r>
            <a:rPr lang="ru-RU" sz="1400" dirty="0" smtClean="0">
              <a:latin typeface="Times New Roman" pitchFamily="18" charset="0"/>
              <a:cs typeface="Times New Roman" pitchFamily="18" charset="0"/>
            </a:rPr>
            <a:t>Публичные слушания по проекту решения Думы </a:t>
          </a:r>
          <a:r>
            <a:rPr lang="ru-RU" sz="1400" dirty="0" err="1" smtClean="0">
              <a:latin typeface="Times New Roman" pitchFamily="18" charset="0"/>
              <a:cs typeface="Times New Roman" pitchFamily="18" charset="0"/>
            </a:rPr>
            <a:t>Бодайбинского</a:t>
          </a:r>
          <a:r>
            <a:rPr lang="ru-RU" sz="1400" dirty="0" smtClean="0">
              <a:latin typeface="Times New Roman" pitchFamily="18" charset="0"/>
              <a:cs typeface="Times New Roman" pitchFamily="18" charset="0"/>
            </a:rPr>
            <a:t> городского поселения об исполнении бюджета (ежегодно в апреле)</a:t>
          </a:r>
          <a:endParaRPr lang="ru-RU" sz="1400" dirty="0">
            <a:latin typeface="Times New Roman" pitchFamily="18" charset="0"/>
            <a:cs typeface="Times New Roman" pitchFamily="18" charset="0"/>
          </a:endParaRPr>
        </a:p>
      </dgm:t>
    </dgm:pt>
    <dgm:pt modelId="{07FD36B4-A98C-4372-B275-371A0CE077B3}" type="parTrans" cxnId="{B1477436-73BC-42F2-ADF9-4FCF338354E1}">
      <dgm:prSet/>
      <dgm:spPr/>
      <dgm:t>
        <a:bodyPr/>
        <a:lstStyle/>
        <a:p>
          <a:endParaRPr lang="ru-RU" sz="1400">
            <a:latin typeface="Times New Roman" pitchFamily="18" charset="0"/>
            <a:cs typeface="Times New Roman" pitchFamily="18" charset="0"/>
          </a:endParaRPr>
        </a:p>
      </dgm:t>
    </dgm:pt>
    <dgm:pt modelId="{3B147BD8-30FF-44D8-A408-D8D3DEC01679}" type="sibTrans" cxnId="{B1477436-73BC-42F2-ADF9-4FCF338354E1}">
      <dgm:prSet/>
      <dgm:spPr/>
      <dgm:t>
        <a:bodyPr/>
        <a:lstStyle/>
        <a:p>
          <a:endParaRPr lang="ru-RU" sz="1400">
            <a:latin typeface="Times New Roman" pitchFamily="18" charset="0"/>
            <a:cs typeface="Times New Roman" pitchFamily="18" charset="0"/>
          </a:endParaRPr>
        </a:p>
      </dgm:t>
    </dgm:pt>
    <dgm:pt modelId="{A078A731-E554-4FB9-AA78-6257C0B78310}">
      <dgm:prSet custT="1"/>
      <dgm:spPr>
        <a:solidFill>
          <a:srgbClr val="00CC99"/>
        </a:solidFill>
        <a:ln>
          <a:solidFill>
            <a:schemeClr val="tx1"/>
          </a:solidFill>
        </a:ln>
        <a:scene3d>
          <a:camera prst="orthographicFront"/>
          <a:lightRig rig="threePt" dir="t">
            <a:rot lat="0" lon="0" rev="7500000"/>
          </a:lightRig>
        </a:scene3d>
        <a:sp3d prstMaterial="dkEdge">
          <a:bevelB w="88900" h="31750"/>
        </a:sp3d>
      </dgm:spPr>
      <dgm:t>
        <a:bodyPr/>
        <a:lstStyle/>
        <a:p>
          <a:r>
            <a:rPr lang="ru-RU" sz="2400" b="1" dirty="0" smtClean="0">
              <a:latin typeface="Times New Roman" pitchFamily="18" charset="0"/>
              <a:cs typeface="Times New Roman" pitchFamily="18" charset="0"/>
            </a:rPr>
            <a:t>1</a:t>
          </a:r>
          <a:endParaRPr lang="ru-RU" sz="2400" b="1" dirty="0">
            <a:latin typeface="Times New Roman" pitchFamily="18" charset="0"/>
            <a:cs typeface="Times New Roman" pitchFamily="18" charset="0"/>
          </a:endParaRPr>
        </a:p>
      </dgm:t>
    </dgm:pt>
    <dgm:pt modelId="{AAC83F08-7649-4066-8FED-8D0C3B44D316}" type="parTrans" cxnId="{AC33BC91-2ED8-46EA-9494-D203857DD508}">
      <dgm:prSet/>
      <dgm:spPr/>
      <dgm:t>
        <a:bodyPr/>
        <a:lstStyle/>
        <a:p>
          <a:endParaRPr lang="ru-RU"/>
        </a:p>
      </dgm:t>
    </dgm:pt>
    <dgm:pt modelId="{2A5C7F5D-7A07-4B50-89E9-5E5BE1E92C34}" type="sibTrans" cxnId="{AC33BC91-2ED8-46EA-9494-D203857DD508}">
      <dgm:prSet/>
      <dgm:spPr/>
      <dgm:t>
        <a:bodyPr/>
        <a:lstStyle/>
        <a:p>
          <a:endParaRPr lang="ru-RU"/>
        </a:p>
      </dgm:t>
    </dgm:pt>
    <dgm:pt modelId="{A6EB957A-A4E1-478E-ADCD-7EDEA0203F6B}">
      <dgm:prSet custT="1">
        <dgm:style>
          <a:lnRef idx="1">
            <a:schemeClr val="accent3"/>
          </a:lnRef>
          <a:fillRef idx="2">
            <a:schemeClr val="accent3"/>
          </a:fillRef>
          <a:effectRef idx="1">
            <a:schemeClr val="accent3"/>
          </a:effectRef>
          <a:fontRef idx="minor">
            <a:schemeClr val="dk1"/>
          </a:fontRef>
        </dgm:style>
      </dgm:prSet>
      <dgm:spPr>
        <a:solidFill>
          <a:srgbClr val="FFFFDD"/>
        </a:solidFill>
        <a:ln>
          <a:solidFill>
            <a:schemeClr val="tx1"/>
          </a:solidFill>
        </a:ln>
      </dgm:spPr>
      <dgm:t>
        <a:bodyPr/>
        <a:lstStyle/>
        <a:p>
          <a:pPr algn="just"/>
          <a:r>
            <a:rPr lang="ru-RU" sz="1400" dirty="0" smtClean="0">
              <a:latin typeface="Times New Roman" pitchFamily="18" charset="0"/>
              <a:cs typeface="Times New Roman" pitchFamily="18" charset="0"/>
            </a:rPr>
            <a:t>Оценка качества предоставления муниципальных услуг. Планируется проводить социологический опрос в МФЦ</a:t>
          </a:r>
          <a:endParaRPr lang="ru-RU" sz="1400" dirty="0">
            <a:latin typeface="Times New Roman" pitchFamily="18" charset="0"/>
            <a:cs typeface="Times New Roman" pitchFamily="18" charset="0"/>
          </a:endParaRPr>
        </a:p>
      </dgm:t>
    </dgm:pt>
    <dgm:pt modelId="{C88BBE77-2251-4D3C-8629-F32F86DC02B6}" type="parTrans" cxnId="{F42B76BE-86C6-4522-BE85-F52890E68188}">
      <dgm:prSet/>
      <dgm:spPr/>
      <dgm:t>
        <a:bodyPr/>
        <a:lstStyle/>
        <a:p>
          <a:endParaRPr lang="ru-RU"/>
        </a:p>
      </dgm:t>
    </dgm:pt>
    <dgm:pt modelId="{D474901E-F7E4-4345-84A8-6CAC47463D48}" type="sibTrans" cxnId="{F42B76BE-86C6-4522-BE85-F52890E68188}">
      <dgm:prSet/>
      <dgm:spPr/>
      <dgm:t>
        <a:bodyPr/>
        <a:lstStyle/>
        <a:p>
          <a:endParaRPr lang="ru-RU"/>
        </a:p>
      </dgm:t>
    </dgm:pt>
    <dgm:pt modelId="{BFAC00B3-85EF-491E-B75E-B3D9B61E3604}" type="pres">
      <dgm:prSet presAssocID="{2302BB46-0FB4-41FF-A554-41F7F9491673}" presName="linearFlow" presStyleCnt="0">
        <dgm:presLayoutVars>
          <dgm:dir/>
          <dgm:animLvl val="lvl"/>
          <dgm:resizeHandles val="exact"/>
        </dgm:presLayoutVars>
      </dgm:prSet>
      <dgm:spPr/>
      <dgm:t>
        <a:bodyPr/>
        <a:lstStyle/>
        <a:p>
          <a:endParaRPr lang="ru-RU"/>
        </a:p>
      </dgm:t>
    </dgm:pt>
    <dgm:pt modelId="{87458316-A539-4ACD-8859-BA7C50FA77BB}" type="pres">
      <dgm:prSet presAssocID="{A078A731-E554-4FB9-AA78-6257C0B78310}" presName="composite" presStyleCnt="0"/>
      <dgm:spPr/>
      <dgm:t>
        <a:bodyPr/>
        <a:lstStyle/>
        <a:p>
          <a:endParaRPr lang="ru-RU"/>
        </a:p>
      </dgm:t>
    </dgm:pt>
    <dgm:pt modelId="{542DC0D7-31C2-42EA-BB4C-DEF180C2638D}" type="pres">
      <dgm:prSet presAssocID="{A078A731-E554-4FB9-AA78-6257C0B78310}" presName="parentText" presStyleLbl="alignNode1" presStyleIdx="0" presStyleCnt="3" custLinFactNeighborX="-16509" custLinFactNeighborY="-8001">
        <dgm:presLayoutVars>
          <dgm:chMax val="1"/>
          <dgm:bulletEnabled val="1"/>
        </dgm:presLayoutVars>
      </dgm:prSet>
      <dgm:spPr/>
      <dgm:t>
        <a:bodyPr/>
        <a:lstStyle/>
        <a:p>
          <a:endParaRPr lang="ru-RU"/>
        </a:p>
      </dgm:t>
    </dgm:pt>
    <dgm:pt modelId="{3CE3794C-583D-49EB-B0F4-0FF5349DB8CB}" type="pres">
      <dgm:prSet presAssocID="{A078A731-E554-4FB9-AA78-6257C0B78310}" presName="descendantText" presStyleLbl="alignAcc1" presStyleIdx="0" presStyleCnt="3">
        <dgm:presLayoutVars>
          <dgm:bulletEnabled val="1"/>
        </dgm:presLayoutVars>
      </dgm:prSet>
      <dgm:spPr/>
      <dgm:t>
        <a:bodyPr/>
        <a:lstStyle/>
        <a:p>
          <a:endParaRPr lang="ru-RU"/>
        </a:p>
      </dgm:t>
    </dgm:pt>
    <dgm:pt modelId="{2A77F1C5-BA8B-4CB1-86EB-C1FD393F68A6}" type="pres">
      <dgm:prSet presAssocID="{2A5C7F5D-7A07-4B50-89E9-5E5BE1E92C34}" presName="sp" presStyleCnt="0"/>
      <dgm:spPr/>
      <dgm:t>
        <a:bodyPr/>
        <a:lstStyle/>
        <a:p>
          <a:endParaRPr lang="ru-RU"/>
        </a:p>
      </dgm:t>
    </dgm:pt>
    <dgm:pt modelId="{D2D8E201-3C5F-4601-B964-CAACF9ED1D1A}" type="pres">
      <dgm:prSet presAssocID="{26F9F519-2109-45B1-AADF-8232A86EFCE0}" presName="composite" presStyleCnt="0"/>
      <dgm:spPr/>
      <dgm:t>
        <a:bodyPr/>
        <a:lstStyle/>
        <a:p>
          <a:endParaRPr lang="ru-RU"/>
        </a:p>
      </dgm:t>
    </dgm:pt>
    <dgm:pt modelId="{50440816-1297-4B11-998C-952D8F66690F}" type="pres">
      <dgm:prSet presAssocID="{26F9F519-2109-45B1-AADF-8232A86EFCE0}" presName="parentText" presStyleLbl="alignNode1" presStyleIdx="1" presStyleCnt="3">
        <dgm:presLayoutVars>
          <dgm:chMax val="1"/>
          <dgm:bulletEnabled val="1"/>
        </dgm:presLayoutVars>
      </dgm:prSet>
      <dgm:spPr/>
      <dgm:t>
        <a:bodyPr/>
        <a:lstStyle/>
        <a:p>
          <a:endParaRPr lang="ru-RU"/>
        </a:p>
      </dgm:t>
    </dgm:pt>
    <dgm:pt modelId="{5944F2BA-1CEC-49B4-BFA1-637D5130134C}" type="pres">
      <dgm:prSet presAssocID="{26F9F519-2109-45B1-AADF-8232A86EFCE0}" presName="descendantText" presStyleLbl="alignAcc1" presStyleIdx="1" presStyleCnt="3" custScaleX="98776" custScaleY="106514">
        <dgm:presLayoutVars>
          <dgm:bulletEnabled val="1"/>
        </dgm:presLayoutVars>
      </dgm:prSet>
      <dgm:spPr/>
      <dgm:t>
        <a:bodyPr/>
        <a:lstStyle/>
        <a:p>
          <a:endParaRPr lang="ru-RU"/>
        </a:p>
      </dgm:t>
    </dgm:pt>
    <dgm:pt modelId="{065AE0AF-0121-46F3-B31F-0D04F3238C1A}" type="pres">
      <dgm:prSet presAssocID="{8A5CB6F2-2857-4187-B144-6BC2933496DE}" presName="sp" presStyleCnt="0"/>
      <dgm:spPr/>
      <dgm:t>
        <a:bodyPr/>
        <a:lstStyle/>
        <a:p>
          <a:endParaRPr lang="ru-RU"/>
        </a:p>
      </dgm:t>
    </dgm:pt>
    <dgm:pt modelId="{148AF554-88A1-4A44-84B7-CC3507492EE1}" type="pres">
      <dgm:prSet presAssocID="{3FE85BF6-BCDC-4017-91BF-02BCB4EE81CF}" presName="composite" presStyleCnt="0"/>
      <dgm:spPr/>
      <dgm:t>
        <a:bodyPr/>
        <a:lstStyle/>
        <a:p>
          <a:endParaRPr lang="ru-RU"/>
        </a:p>
      </dgm:t>
    </dgm:pt>
    <dgm:pt modelId="{5E92A6C3-3BB5-4A4C-9D7B-8A92A09812C5}" type="pres">
      <dgm:prSet presAssocID="{3FE85BF6-BCDC-4017-91BF-02BCB4EE81CF}" presName="parentText" presStyleLbl="alignNode1" presStyleIdx="2" presStyleCnt="3">
        <dgm:presLayoutVars>
          <dgm:chMax val="1"/>
          <dgm:bulletEnabled val="1"/>
        </dgm:presLayoutVars>
      </dgm:prSet>
      <dgm:spPr/>
      <dgm:t>
        <a:bodyPr/>
        <a:lstStyle/>
        <a:p>
          <a:endParaRPr lang="ru-RU"/>
        </a:p>
      </dgm:t>
    </dgm:pt>
    <dgm:pt modelId="{5F940DFC-CC3C-446E-82E7-038E697B21A6}" type="pres">
      <dgm:prSet presAssocID="{3FE85BF6-BCDC-4017-91BF-02BCB4EE81CF}" presName="descendantText" presStyleLbl="alignAcc1" presStyleIdx="2" presStyleCnt="3" custScaleX="100683" custScaleY="109457" custLinFactNeighborX="4891" custLinFactNeighborY="3236">
        <dgm:presLayoutVars>
          <dgm:bulletEnabled val="1"/>
        </dgm:presLayoutVars>
      </dgm:prSet>
      <dgm:spPr/>
      <dgm:t>
        <a:bodyPr/>
        <a:lstStyle/>
        <a:p>
          <a:endParaRPr lang="ru-RU"/>
        </a:p>
      </dgm:t>
    </dgm:pt>
  </dgm:ptLst>
  <dgm:cxnLst>
    <dgm:cxn modelId="{A8BE85A2-D702-4868-B584-EF8A53EAA783}" srcId="{2302BB46-0FB4-41FF-A554-41F7F9491673}" destId="{26F9F519-2109-45B1-AADF-8232A86EFCE0}" srcOrd="1" destOrd="0" parTransId="{44B8D75A-DE34-41C8-8994-E8B8ED9302A2}" sibTransId="{8A5CB6F2-2857-4187-B144-6BC2933496DE}"/>
    <dgm:cxn modelId="{DEAAA201-1409-433C-B6C8-158D5B7210E8}" type="presOf" srcId="{A6EB957A-A4E1-478E-ADCD-7EDEA0203F6B}" destId="{3CE3794C-583D-49EB-B0F4-0FF5349DB8CB}" srcOrd="0" destOrd="0" presId="urn:microsoft.com/office/officeart/2005/8/layout/chevron2"/>
    <dgm:cxn modelId="{85F489C4-9ACF-4E04-B6ED-9934C14D17A7}" type="presOf" srcId="{3F1F7356-A40A-4664-8F09-DCB32AA86C7F}" destId="{5944F2BA-1CEC-49B4-BFA1-637D5130134C}" srcOrd="0" destOrd="0" presId="urn:microsoft.com/office/officeart/2005/8/layout/chevron2"/>
    <dgm:cxn modelId="{EFF27BD0-6C7A-451F-8C9F-BE56D60DBC06}" type="presOf" srcId="{26F9F519-2109-45B1-AADF-8232A86EFCE0}" destId="{50440816-1297-4B11-998C-952D8F66690F}" srcOrd="0" destOrd="0" presId="urn:microsoft.com/office/officeart/2005/8/layout/chevron2"/>
    <dgm:cxn modelId="{3DD4C990-8EC7-4B49-B66C-DEE2363C6947}" type="presOf" srcId="{3FE85BF6-BCDC-4017-91BF-02BCB4EE81CF}" destId="{5E92A6C3-3BB5-4A4C-9D7B-8A92A09812C5}" srcOrd="0" destOrd="0" presId="urn:microsoft.com/office/officeart/2005/8/layout/chevron2"/>
    <dgm:cxn modelId="{69C51293-7CB3-4F2F-B8A0-0CA79F605E19}" srcId="{2302BB46-0FB4-41FF-A554-41F7F9491673}" destId="{3FE85BF6-BCDC-4017-91BF-02BCB4EE81CF}" srcOrd="2" destOrd="0" parTransId="{08531EDF-CF65-4978-A90B-ADA0C57EBE5E}" sibTransId="{7DD77760-C8F4-49E6-9E8F-334432BBD4D2}"/>
    <dgm:cxn modelId="{AC33BC91-2ED8-46EA-9494-D203857DD508}" srcId="{2302BB46-0FB4-41FF-A554-41F7F9491673}" destId="{A078A731-E554-4FB9-AA78-6257C0B78310}" srcOrd="0" destOrd="0" parTransId="{AAC83F08-7649-4066-8FED-8D0C3B44D316}" sibTransId="{2A5C7F5D-7A07-4B50-89E9-5E5BE1E92C34}"/>
    <dgm:cxn modelId="{088A5EBF-B466-4B3D-9672-ED26A86BF9FD}" type="presOf" srcId="{A078A731-E554-4FB9-AA78-6257C0B78310}" destId="{542DC0D7-31C2-42EA-BB4C-DEF180C2638D}" srcOrd="0" destOrd="0" presId="urn:microsoft.com/office/officeart/2005/8/layout/chevron2"/>
    <dgm:cxn modelId="{B1477436-73BC-42F2-ADF9-4FCF338354E1}" srcId="{3FE85BF6-BCDC-4017-91BF-02BCB4EE81CF}" destId="{7F41895E-98A7-46FB-B28A-C84206F4DB13}" srcOrd="0" destOrd="0" parTransId="{07FD36B4-A98C-4372-B275-371A0CE077B3}" sibTransId="{3B147BD8-30FF-44D8-A408-D8D3DEC01679}"/>
    <dgm:cxn modelId="{F42B76BE-86C6-4522-BE85-F52890E68188}" srcId="{A078A731-E554-4FB9-AA78-6257C0B78310}" destId="{A6EB957A-A4E1-478E-ADCD-7EDEA0203F6B}" srcOrd="0" destOrd="0" parTransId="{C88BBE77-2251-4D3C-8629-F32F86DC02B6}" sibTransId="{D474901E-F7E4-4345-84A8-6CAC47463D48}"/>
    <dgm:cxn modelId="{C5CBFB05-6E04-43ED-B98C-242497EA0121}" type="presOf" srcId="{2302BB46-0FB4-41FF-A554-41F7F9491673}" destId="{BFAC00B3-85EF-491E-B75E-B3D9B61E3604}" srcOrd="0" destOrd="0" presId="urn:microsoft.com/office/officeart/2005/8/layout/chevron2"/>
    <dgm:cxn modelId="{4B97EC70-C899-4809-97D6-2B7690BEFBD2}" type="presOf" srcId="{7F41895E-98A7-46FB-B28A-C84206F4DB13}" destId="{5F940DFC-CC3C-446E-82E7-038E697B21A6}" srcOrd="0" destOrd="0" presId="urn:microsoft.com/office/officeart/2005/8/layout/chevron2"/>
    <dgm:cxn modelId="{D65DA16B-1DBA-4C33-92F5-5C4D71D935CA}" srcId="{26F9F519-2109-45B1-AADF-8232A86EFCE0}" destId="{3F1F7356-A40A-4664-8F09-DCB32AA86C7F}" srcOrd="0" destOrd="0" parTransId="{4E4F48D2-2D46-4F25-9CDB-CD1C3C1F266F}" sibTransId="{B5DD2DC9-C5FD-4CC2-9709-5480443B26ED}"/>
    <dgm:cxn modelId="{079F5808-FF1B-4342-BEA9-FD94EAAD37DB}" type="presParOf" srcId="{BFAC00B3-85EF-491E-B75E-B3D9B61E3604}" destId="{87458316-A539-4ACD-8859-BA7C50FA77BB}" srcOrd="0" destOrd="0" presId="urn:microsoft.com/office/officeart/2005/8/layout/chevron2"/>
    <dgm:cxn modelId="{4CC15977-6594-469A-9928-1B92FA15B9D1}" type="presParOf" srcId="{87458316-A539-4ACD-8859-BA7C50FA77BB}" destId="{542DC0D7-31C2-42EA-BB4C-DEF180C2638D}" srcOrd="0" destOrd="0" presId="urn:microsoft.com/office/officeart/2005/8/layout/chevron2"/>
    <dgm:cxn modelId="{AA9DC028-5958-4432-86AE-A655F1F1E542}" type="presParOf" srcId="{87458316-A539-4ACD-8859-BA7C50FA77BB}" destId="{3CE3794C-583D-49EB-B0F4-0FF5349DB8CB}" srcOrd="1" destOrd="0" presId="urn:microsoft.com/office/officeart/2005/8/layout/chevron2"/>
    <dgm:cxn modelId="{ECB8D0F3-55C5-438D-B53D-E59755568F01}" type="presParOf" srcId="{BFAC00B3-85EF-491E-B75E-B3D9B61E3604}" destId="{2A77F1C5-BA8B-4CB1-86EB-C1FD393F68A6}" srcOrd="1" destOrd="0" presId="urn:microsoft.com/office/officeart/2005/8/layout/chevron2"/>
    <dgm:cxn modelId="{F131A8D1-B584-4CEF-89F2-634BA0A55CC6}" type="presParOf" srcId="{BFAC00B3-85EF-491E-B75E-B3D9B61E3604}" destId="{D2D8E201-3C5F-4601-B964-CAACF9ED1D1A}" srcOrd="2" destOrd="0" presId="urn:microsoft.com/office/officeart/2005/8/layout/chevron2"/>
    <dgm:cxn modelId="{BCC7B8A3-CD0E-4488-B3D7-4E820FA43E6D}" type="presParOf" srcId="{D2D8E201-3C5F-4601-B964-CAACF9ED1D1A}" destId="{50440816-1297-4B11-998C-952D8F66690F}" srcOrd="0" destOrd="0" presId="urn:microsoft.com/office/officeart/2005/8/layout/chevron2"/>
    <dgm:cxn modelId="{F0B11001-AB17-4593-8906-9B0EC47B6208}" type="presParOf" srcId="{D2D8E201-3C5F-4601-B964-CAACF9ED1D1A}" destId="{5944F2BA-1CEC-49B4-BFA1-637D5130134C}" srcOrd="1" destOrd="0" presId="urn:microsoft.com/office/officeart/2005/8/layout/chevron2"/>
    <dgm:cxn modelId="{0AFF6382-BF68-462F-8622-0572252814B5}" type="presParOf" srcId="{BFAC00B3-85EF-491E-B75E-B3D9B61E3604}" destId="{065AE0AF-0121-46F3-B31F-0D04F3238C1A}" srcOrd="3" destOrd="0" presId="urn:microsoft.com/office/officeart/2005/8/layout/chevron2"/>
    <dgm:cxn modelId="{61E40C7A-C661-44AB-BDF8-650A60A0AA30}" type="presParOf" srcId="{BFAC00B3-85EF-491E-B75E-B3D9B61E3604}" destId="{148AF554-88A1-4A44-84B7-CC3507492EE1}" srcOrd="4" destOrd="0" presId="urn:microsoft.com/office/officeart/2005/8/layout/chevron2"/>
    <dgm:cxn modelId="{4F3048BF-F462-4459-AFEC-4C9C6CBCA0C5}" type="presParOf" srcId="{148AF554-88A1-4A44-84B7-CC3507492EE1}" destId="{5E92A6C3-3BB5-4A4C-9D7B-8A92A09812C5}" srcOrd="0" destOrd="0" presId="urn:microsoft.com/office/officeart/2005/8/layout/chevron2"/>
    <dgm:cxn modelId="{86F1FDA4-4DC2-421D-8E58-295ADFDAC761}" type="presParOf" srcId="{148AF554-88A1-4A44-84B7-CC3507492EE1}" destId="{5F940DFC-CC3C-446E-82E7-038E697B21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A3D46-9367-48F9-8A73-9B1E70E22609}" type="doc">
      <dgm:prSet loTypeId="urn:microsoft.com/office/officeart/2005/8/layout/process2" loCatId="process" qsTypeId="urn:microsoft.com/office/officeart/2005/8/quickstyle/3d1" qsCatId="3D" csTypeId="urn:microsoft.com/office/officeart/2005/8/colors/colorful3" csCatId="colorful" phldr="1"/>
      <dgm:spPr/>
    </dgm:pt>
    <dgm:pt modelId="{9264C8D3-FF88-4F44-8CD5-65BF86E37697}">
      <dgm:prSet phldrT="[Текст]" custT="1"/>
      <dgm:spPr>
        <a:solidFill>
          <a:srgbClr val="00B0F0"/>
        </a:solidFill>
        <a:scene3d>
          <a:camera prst="orthographicFront"/>
          <a:lightRig rig="flat" dir="t"/>
        </a:scene3d>
        <a:sp3d prstMaterial="dkEdge">
          <a:bevelT/>
          <a:bevelB w="88900" h="31750" prst="angle"/>
        </a:sp3d>
      </dgm:spPr>
      <dgm:t>
        <a:bodyPr/>
        <a:lstStyle/>
        <a:p>
          <a:r>
            <a:rPr lang="ru-RU" sz="1600" dirty="0" smtClean="0">
              <a:latin typeface="Times New Roman" pitchFamily="18" charset="0"/>
              <a:cs typeface="Times New Roman" pitchFamily="18" charset="0"/>
            </a:rPr>
            <a:t>Помогает формировать доходную часть бюджета (налог на доходы физических лиц, земельный налог, налог на имущество физических лиц)</a:t>
          </a:r>
          <a:endParaRPr lang="ru-RU" sz="1600" dirty="0">
            <a:latin typeface="Times New Roman" pitchFamily="18" charset="0"/>
            <a:cs typeface="Times New Roman" pitchFamily="18" charset="0"/>
          </a:endParaRPr>
        </a:p>
      </dgm:t>
    </dgm:pt>
    <dgm:pt modelId="{3A566EB3-24E3-4475-BE59-0119EAF4A623}" type="parTrans" cxnId="{34C1C798-39AC-4158-9551-730BC7725383}">
      <dgm:prSet/>
      <dgm:spPr/>
      <dgm:t>
        <a:bodyPr/>
        <a:lstStyle/>
        <a:p>
          <a:endParaRPr lang="ru-RU" sz="1600">
            <a:latin typeface="Times New Roman" pitchFamily="18" charset="0"/>
            <a:cs typeface="Times New Roman" pitchFamily="18" charset="0"/>
          </a:endParaRPr>
        </a:p>
      </dgm:t>
    </dgm:pt>
    <dgm:pt modelId="{0E734A16-C293-4748-8517-0A9EA181CCAB}" type="sibTrans" cxnId="{34C1C798-39AC-4158-9551-730BC7725383}">
      <dgm:prSet custT="1"/>
      <dgm:spPr>
        <a:ln>
          <a:solidFill>
            <a:schemeClr val="tx1"/>
          </a:solidFill>
        </a:ln>
        <a:scene3d>
          <a:camera prst="orthographicFront"/>
          <a:lightRig rig="flat" dir="t"/>
        </a:scene3d>
        <a:sp3d z="-80000" prstMaterial="plastic">
          <a:bevelB w="25400" h="25400" prst="angle"/>
        </a:sp3d>
      </dgm:spPr>
      <dgm:t>
        <a:bodyPr/>
        <a:lstStyle/>
        <a:p>
          <a:endParaRPr lang="ru-RU" sz="1600" dirty="0">
            <a:latin typeface="Times New Roman" pitchFamily="18" charset="0"/>
            <a:cs typeface="Times New Roman" pitchFamily="18" charset="0"/>
          </a:endParaRPr>
        </a:p>
      </dgm:t>
    </dgm:pt>
    <dgm:pt modelId="{7FD8A143-B7AB-454B-9B1F-A84AC45C10A7}">
      <dgm:prSet phldrT="[Текст]" custT="1"/>
      <dgm:spPr>
        <a:solidFill>
          <a:srgbClr val="FF5050"/>
        </a:solidFill>
        <a:scene3d>
          <a:camera prst="orthographicFront"/>
          <a:lightRig rig="flat" dir="t"/>
        </a:scene3d>
        <a:sp3d prstMaterial="dkEdge">
          <a:bevelT w="120900" h="88900"/>
          <a:bevelB w="88900" h="31750" prst="angle"/>
        </a:sp3d>
      </dgm:spPr>
      <dgm:t>
        <a:bodyPr/>
        <a:lstStyle/>
        <a:p>
          <a:r>
            <a:rPr lang="ru-RU" sz="2400" b="1" dirty="0" smtClean="0">
              <a:latin typeface="Times New Roman" pitchFamily="18" charset="0"/>
              <a:cs typeface="Times New Roman" pitchFamily="18" charset="0"/>
            </a:rPr>
            <a:t>БЮДЖЕТ</a:t>
          </a:r>
          <a:endParaRPr lang="ru-RU" sz="2400" b="1" dirty="0">
            <a:latin typeface="Times New Roman" pitchFamily="18" charset="0"/>
            <a:cs typeface="Times New Roman" pitchFamily="18" charset="0"/>
          </a:endParaRPr>
        </a:p>
      </dgm:t>
    </dgm:pt>
    <dgm:pt modelId="{3F93330A-7F3A-484F-ABB7-C28FCD2FA831}" type="parTrans" cxnId="{11CF050E-2081-4148-AE17-8E1BA90EEB8F}">
      <dgm:prSet/>
      <dgm:spPr/>
      <dgm:t>
        <a:bodyPr/>
        <a:lstStyle/>
        <a:p>
          <a:endParaRPr lang="ru-RU" sz="1600">
            <a:latin typeface="Times New Roman" pitchFamily="18" charset="0"/>
            <a:cs typeface="Times New Roman" pitchFamily="18" charset="0"/>
          </a:endParaRPr>
        </a:p>
      </dgm:t>
    </dgm:pt>
    <dgm:pt modelId="{A15CC1F5-6249-4E92-A9B6-9668F50D1F63}" type="sibTrans" cxnId="{11CF050E-2081-4148-AE17-8E1BA90EEB8F}">
      <dgm:prSet custT="1"/>
      <dgm:spPr>
        <a:solidFill>
          <a:srgbClr val="6297D8"/>
        </a:solidFill>
        <a:ln>
          <a:solidFill>
            <a:schemeClr val="tx1"/>
          </a:solidFill>
        </a:ln>
        <a:scene3d>
          <a:camera prst="orthographicFront"/>
          <a:lightRig rig="flat" dir="t"/>
        </a:scene3d>
        <a:sp3d z="-80000" prstMaterial="plastic">
          <a:bevelB w="25400" h="25400" prst="angle"/>
        </a:sp3d>
      </dgm:spPr>
      <dgm:t>
        <a:bodyPr/>
        <a:lstStyle/>
        <a:p>
          <a:endParaRPr lang="ru-RU" sz="1600" dirty="0">
            <a:latin typeface="Times New Roman" pitchFamily="18" charset="0"/>
            <a:cs typeface="Times New Roman" pitchFamily="18" charset="0"/>
          </a:endParaRPr>
        </a:p>
      </dgm:t>
    </dgm:pt>
    <dgm:pt modelId="{6B1509B8-0522-4DEA-AE49-07F59ADD9E7E}">
      <dgm:prSet phldrT="[Текст]" custT="1"/>
      <dgm:spPr>
        <a:solidFill>
          <a:srgbClr val="00CC99"/>
        </a:solidFill>
        <a:scene3d>
          <a:camera prst="orthographicFront"/>
          <a:lightRig rig="flat" dir="t"/>
        </a:scene3d>
        <a:sp3d prstMaterial="dkEdge">
          <a:bevelT/>
          <a:bevelB w="88900" h="31750" prst="angle"/>
        </a:sp3d>
      </dgm:spPr>
      <dgm:t>
        <a:bodyPr/>
        <a:lstStyle/>
        <a:p>
          <a:r>
            <a:rPr lang="ru-RU" sz="1600" dirty="0" smtClean="0">
              <a:latin typeface="Times New Roman" pitchFamily="18" charset="0"/>
              <a:cs typeface="Times New Roman" pitchFamily="18" charset="0"/>
            </a:rPr>
            <a:t>Получает социальные гарантии – расходная часть бюджета (транспорт, ЖКХ, дороги, благоустройство, физическая культура, социальные выплаты и др.)</a:t>
          </a:r>
          <a:endParaRPr lang="ru-RU" sz="1600" dirty="0">
            <a:latin typeface="Times New Roman" pitchFamily="18" charset="0"/>
            <a:cs typeface="Times New Roman" pitchFamily="18" charset="0"/>
          </a:endParaRPr>
        </a:p>
      </dgm:t>
    </dgm:pt>
    <dgm:pt modelId="{0443A813-0A8E-4A6C-B973-7018DD130B25}" type="parTrans" cxnId="{E19445E2-79CB-4232-9D39-A0BCAB92084D}">
      <dgm:prSet/>
      <dgm:spPr/>
      <dgm:t>
        <a:bodyPr/>
        <a:lstStyle/>
        <a:p>
          <a:endParaRPr lang="ru-RU" sz="1600">
            <a:latin typeface="Times New Roman" pitchFamily="18" charset="0"/>
            <a:cs typeface="Times New Roman" pitchFamily="18" charset="0"/>
          </a:endParaRPr>
        </a:p>
      </dgm:t>
    </dgm:pt>
    <dgm:pt modelId="{D55BB6B0-2557-444C-8E07-D6FCC2D7726B}" type="sibTrans" cxnId="{E19445E2-79CB-4232-9D39-A0BCAB92084D}">
      <dgm:prSet/>
      <dgm:spPr/>
      <dgm:t>
        <a:bodyPr/>
        <a:lstStyle/>
        <a:p>
          <a:endParaRPr lang="ru-RU" sz="1600">
            <a:latin typeface="Times New Roman" pitchFamily="18" charset="0"/>
            <a:cs typeface="Times New Roman" pitchFamily="18" charset="0"/>
          </a:endParaRPr>
        </a:p>
      </dgm:t>
    </dgm:pt>
    <dgm:pt modelId="{E9D8259D-6FD4-4641-93C5-306C6905A890}" type="pres">
      <dgm:prSet presAssocID="{11BA3D46-9367-48F9-8A73-9B1E70E22609}" presName="linearFlow" presStyleCnt="0">
        <dgm:presLayoutVars>
          <dgm:resizeHandles val="exact"/>
        </dgm:presLayoutVars>
      </dgm:prSet>
      <dgm:spPr/>
    </dgm:pt>
    <dgm:pt modelId="{296EA484-5669-4013-85EB-DA3C299C36A9}" type="pres">
      <dgm:prSet presAssocID="{9264C8D3-FF88-4F44-8CD5-65BF86E37697}" presName="node" presStyleLbl="node1" presStyleIdx="0" presStyleCnt="3" custScaleX="108783">
        <dgm:presLayoutVars>
          <dgm:bulletEnabled val="1"/>
        </dgm:presLayoutVars>
      </dgm:prSet>
      <dgm:spPr/>
      <dgm:t>
        <a:bodyPr/>
        <a:lstStyle/>
        <a:p>
          <a:endParaRPr lang="ru-RU"/>
        </a:p>
      </dgm:t>
    </dgm:pt>
    <dgm:pt modelId="{BC2BCF26-80B2-4903-ABF9-72785541179D}" type="pres">
      <dgm:prSet presAssocID="{0E734A16-C293-4748-8517-0A9EA181CCAB}" presName="sibTrans" presStyleLbl="sibTrans2D1" presStyleIdx="0" presStyleCnt="2" custScaleY="567901"/>
      <dgm:spPr/>
      <dgm:t>
        <a:bodyPr/>
        <a:lstStyle/>
        <a:p>
          <a:endParaRPr lang="ru-RU"/>
        </a:p>
      </dgm:t>
    </dgm:pt>
    <dgm:pt modelId="{1184689C-7E49-442C-ABFD-11FDB0F64E61}" type="pres">
      <dgm:prSet presAssocID="{0E734A16-C293-4748-8517-0A9EA181CCAB}" presName="connectorText" presStyleLbl="sibTrans2D1" presStyleIdx="0" presStyleCnt="2"/>
      <dgm:spPr/>
      <dgm:t>
        <a:bodyPr/>
        <a:lstStyle/>
        <a:p>
          <a:endParaRPr lang="ru-RU"/>
        </a:p>
      </dgm:t>
    </dgm:pt>
    <dgm:pt modelId="{6200D8D2-3854-4D25-BF56-60B5B8D7FAFF}" type="pres">
      <dgm:prSet presAssocID="{7FD8A143-B7AB-454B-9B1F-A84AC45C10A7}" presName="node" presStyleLbl="node1" presStyleIdx="1" presStyleCnt="3">
        <dgm:presLayoutVars>
          <dgm:bulletEnabled val="1"/>
        </dgm:presLayoutVars>
      </dgm:prSet>
      <dgm:spPr>
        <a:prstGeom prst="ellipse">
          <a:avLst/>
        </a:prstGeom>
      </dgm:spPr>
      <dgm:t>
        <a:bodyPr/>
        <a:lstStyle/>
        <a:p>
          <a:endParaRPr lang="ru-RU"/>
        </a:p>
      </dgm:t>
    </dgm:pt>
    <dgm:pt modelId="{55650287-F1CB-4840-B39A-F3D26DDAEFE4}" type="pres">
      <dgm:prSet presAssocID="{A15CC1F5-6249-4E92-A9B6-9668F50D1F63}" presName="sibTrans" presStyleLbl="sibTrans2D1" presStyleIdx="1" presStyleCnt="2" custScaleY="580247"/>
      <dgm:spPr/>
      <dgm:t>
        <a:bodyPr/>
        <a:lstStyle/>
        <a:p>
          <a:endParaRPr lang="ru-RU"/>
        </a:p>
      </dgm:t>
    </dgm:pt>
    <dgm:pt modelId="{A09464EA-902C-46D5-B88A-1386DB67FEEB}" type="pres">
      <dgm:prSet presAssocID="{A15CC1F5-6249-4E92-A9B6-9668F50D1F63}" presName="connectorText" presStyleLbl="sibTrans2D1" presStyleIdx="1" presStyleCnt="2"/>
      <dgm:spPr/>
      <dgm:t>
        <a:bodyPr/>
        <a:lstStyle/>
        <a:p>
          <a:endParaRPr lang="ru-RU"/>
        </a:p>
      </dgm:t>
    </dgm:pt>
    <dgm:pt modelId="{E8840CDC-23DD-43C5-A607-58D8C1DE46CB}" type="pres">
      <dgm:prSet presAssocID="{6B1509B8-0522-4DEA-AE49-07F59ADD9E7E}" presName="node" presStyleLbl="node1" presStyleIdx="2" presStyleCnt="3">
        <dgm:presLayoutVars>
          <dgm:bulletEnabled val="1"/>
        </dgm:presLayoutVars>
      </dgm:prSet>
      <dgm:spPr/>
      <dgm:t>
        <a:bodyPr/>
        <a:lstStyle/>
        <a:p>
          <a:endParaRPr lang="ru-RU"/>
        </a:p>
      </dgm:t>
    </dgm:pt>
  </dgm:ptLst>
  <dgm:cxnLst>
    <dgm:cxn modelId="{16B66759-38BF-4CD1-B673-F38A3B4A840E}" type="presOf" srcId="{0E734A16-C293-4748-8517-0A9EA181CCAB}" destId="{1184689C-7E49-442C-ABFD-11FDB0F64E61}" srcOrd="1" destOrd="0" presId="urn:microsoft.com/office/officeart/2005/8/layout/process2"/>
    <dgm:cxn modelId="{11CF050E-2081-4148-AE17-8E1BA90EEB8F}" srcId="{11BA3D46-9367-48F9-8A73-9B1E70E22609}" destId="{7FD8A143-B7AB-454B-9B1F-A84AC45C10A7}" srcOrd="1" destOrd="0" parTransId="{3F93330A-7F3A-484F-ABB7-C28FCD2FA831}" sibTransId="{A15CC1F5-6249-4E92-A9B6-9668F50D1F63}"/>
    <dgm:cxn modelId="{63D5FDF4-9003-486F-848F-E3009BFF0B59}" type="presOf" srcId="{A15CC1F5-6249-4E92-A9B6-9668F50D1F63}" destId="{55650287-F1CB-4840-B39A-F3D26DDAEFE4}" srcOrd="0" destOrd="0" presId="urn:microsoft.com/office/officeart/2005/8/layout/process2"/>
    <dgm:cxn modelId="{B3CCC8D9-AF14-4D19-B455-F8E9F1EFE528}" type="presOf" srcId="{6B1509B8-0522-4DEA-AE49-07F59ADD9E7E}" destId="{E8840CDC-23DD-43C5-A607-58D8C1DE46CB}" srcOrd="0" destOrd="0" presId="urn:microsoft.com/office/officeart/2005/8/layout/process2"/>
    <dgm:cxn modelId="{B3115FC8-D2AF-4885-8568-E14FE068E917}" type="presOf" srcId="{0E734A16-C293-4748-8517-0A9EA181CCAB}" destId="{BC2BCF26-80B2-4903-ABF9-72785541179D}" srcOrd="0" destOrd="0" presId="urn:microsoft.com/office/officeart/2005/8/layout/process2"/>
    <dgm:cxn modelId="{AD8B60B6-E76D-4DC4-A9BE-A65A1807EBE3}" type="presOf" srcId="{9264C8D3-FF88-4F44-8CD5-65BF86E37697}" destId="{296EA484-5669-4013-85EB-DA3C299C36A9}" srcOrd="0" destOrd="0" presId="urn:microsoft.com/office/officeart/2005/8/layout/process2"/>
    <dgm:cxn modelId="{34C1C798-39AC-4158-9551-730BC7725383}" srcId="{11BA3D46-9367-48F9-8A73-9B1E70E22609}" destId="{9264C8D3-FF88-4F44-8CD5-65BF86E37697}" srcOrd="0" destOrd="0" parTransId="{3A566EB3-24E3-4475-BE59-0119EAF4A623}" sibTransId="{0E734A16-C293-4748-8517-0A9EA181CCAB}"/>
    <dgm:cxn modelId="{58267CBA-54B1-4284-9DC8-5C115D5021CE}" type="presOf" srcId="{11BA3D46-9367-48F9-8A73-9B1E70E22609}" destId="{E9D8259D-6FD4-4641-93C5-306C6905A890}" srcOrd="0" destOrd="0" presId="urn:microsoft.com/office/officeart/2005/8/layout/process2"/>
    <dgm:cxn modelId="{43FFD595-C42B-4686-8C93-CE9B859CC732}" type="presOf" srcId="{A15CC1F5-6249-4E92-A9B6-9668F50D1F63}" destId="{A09464EA-902C-46D5-B88A-1386DB67FEEB}" srcOrd="1" destOrd="0" presId="urn:microsoft.com/office/officeart/2005/8/layout/process2"/>
    <dgm:cxn modelId="{1B50F4F9-49C3-4996-A172-18FAC52F266C}" type="presOf" srcId="{7FD8A143-B7AB-454B-9B1F-A84AC45C10A7}" destId="{6200D8D2-3854-4D25-BF56-60B5B8D7FAFF}" srcOrd="0" destOrd="0" presId="urn:microsoft.com/office/officeart/2005/8/layout/process2"/>
    <dgm:cxn modelId="{E19445E2-79CB-4232-9D39-A0BCAB92084D}" srcId="{11BA3D46-9367-48F9-8A73-9B1E70E22609}" destId="{6B1509B8-0522-4DEA-AE49-07F59ADD9E7E}" srcOrd="2" destOrd="0" parTransId="{0443A813-0A8E-4A6C-B973-7018DD130B25}" sibTransId="{D55BB6B0-2557-444C-8E07-D6FCC2D7726B}"/>
    <dgm:cxn modelId="{BDDF8A82-277E-45BE-8FB7-8CEBC7B80292}" type="presParOf" srcId="{E9D8259D-6FD4-4641-93C5-306C6905A890}" destId="{296EA484-5669-4013-85EB-DA3C299C36A9}" srcOrd="0" destOrd="0" presId="urn:microsoft.com/office/officeart/2005/8/layout/process2"/>
    <dgm:cxn modelId="{F5705838-46EC-48FC-B002-1D87A7FB2106}" type="presParOf" srcId="{E9D8259D-6FD4-4641-93C5-306C6905A890}" destId="{BC2BCF26-80B2-4903-ABF9-72785541179D}" srcOrd="1" destOrd="0" presId="urn:microsoft.com/office/officeart/2005/8/layout/process2"/>
    <dgm:cxn modelId="{C69B33EB-9AC3-4349-ADC1-DA21CC32D942}" type="presParOf" srcId="{BC2BCF26-80B2-4903-ABF9-72785541179D}" destId="{1184689C-7E49-442C-ABFD-11FDB0F64E61}" srcOrd="0" destOrd="0" presId="urn:microsoft.com/office/officeart/2005/8/layout/process2"/>
    <dgm:cxn modelId="{622F0550-40AC-4042-AD6E-751FB847BA0F}" type="presParOf" srcId="{E9D8259D-6FD4-4641-93C5-306C6905A890}" destId="{6200D8D2-3854-4D25-BF56-60B5B8D7FAFF}" srcOrd="2" destOrd="0" presId="urn:microsoft.com/office/officeart/2005/8/layout/process2"/>
    <dgm:cxn modelId="{9A48BFD5-CB16-45E2-9FB6-DC7D7DA5221D}" type="presParOf" srcId="{E9D8259D-6FD4-4641-93C5-306C6905A890}" destId="{55650287-F1CB-4840-B39A-F3D26DDAEFE4}" srcOrd="3" destOrd="0" presId="urn:microsoft.com/office/officeart/2005/8/layout/process2"/>
    <dgm:cxn modelId="{601164AA-1256-4C32-8529-4C568022C182}" type="presParOf" srcId="{55650287-F1CB-4840-B39A-F3D26DDAEFE4}" destId="{A09464EA-902C-46D5-B88A-1386DB67FEEB}" srcOrd="0" destOrd="0" presId="urn:microsoft.com/office/officeart/2005/8/layout/process2"/>
    <dgm:cxn modelId="{C552996F-7ABA-4624-9087-D9523E7F173E}" type="presParOf" srcId="{E9D8259D-6FD4-4641-93C5-306C6905A890}" destId="{E8840CDC-23DD-43C5-A607-58D8C1DE46CB}" srcOrd="4" destOrd="0" presId="urn:microsoft.com/office/officeart/2005/8/layout/process2"/>
  </dgm:cxnLst>
  <dgm:bg>
    <a:solidFill>
      <a:srgbClr val="FFFFDD"/>
    </a:solidFill>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590B5-2168-40AE-8E5D-20C748961811}" type="doc">
      <dgm:prSet loTypeId="urn:microsoft.com/office/officeart/2005/8/layout/hierarchy1" loCatId="hierarchy" qsTypeId="urn:microsoft.com/office/officeart/2005/8/quickstyle/3d9" qsCatId="3D" csTypeId="urn:microsoft.com/office/officeart/2005/8/colors/accent1_2" csCatId="accent1" phldr="1"/>
      <dgm:spPr>
        <a:scene3d>
          <a:camera prst="perspectiveRelaxed" fov="1800000">
            <a:rot lat="18600000" lon="20400000" rev="1577324"/>
          </a:camera>
          <a:lightRig rig="soft" dir="t"/>
          <a:backdrop>
            <a:anchor x="0" y="0" z="-210000"/>
            <a:norm dx="0" dy="0" dz="914400"/>
            <a:up dx="0" dy="914400" dz="0"/>
          </a:backdrop>
        </a:scene3d>
      </dgm:spPr>
      <dgm:t>
        <a:bodyPr/>
        <a:lstStyle/>
        <a:p>
          <a:endParaRPr lang="ru-RU"/>
        </a:p>
      </dgm:t>
    </dgm:pt>
    <dgm:pt modelId="{AA4D1AFE-C2FF-48A8-A216-18486F59A565}">
      <dgm:prSet phldrT="[Текст]"/>
      <dgm:spPr>
        <a:sp3d prstMaterial="matte"/>
      </dgm:spPr>
      <dgm:t>
        <a:bodyPr/>
        <a:lstStyle/>
        <a:p>
          <a:r>
            <a:rPr lang="ru-RU" dirty="0" smtClean="0"/>
            <a:t>Обеспечение жильем</a:t>
          </a:r>
          <a:endParaRPr lang="ru-RU" dirty="0"/>
        </a:p>
      </dgm:t>
    </dgm:pt>
    <dgm:pt modelId="{D876B0C9-AD0E-4147-BD2A-3308B5CE9467}" type="parTrans" cxnId="{B255F370-88A3-4DAE-B001-238A5F6EB3F7}">
      <dgm:prSet/>
      <dgm:spPr>
        <a:sp3d z="-227350" prstMaterial="matte"/>
      </dgm:spPr>
      <dgm:t>
        <a:bodyPr/>
        <a:lstStyle/>
        <a:p>
          <a:endParaRPr lang="ru-RU"/>
        </a:p>
      </dgm:t>
    </dgm:pt>
    <dgm:pt modelId="{F915EB93-6F32-498B-A848-A959D9520318}" type="sibTrans" cxnId="{B255F370-88A3-4DAE-B001-238A5F6EB3F7}">
      <dgm:prSet/>
      <dgm:spPr/>
      <dgm:t>
        <a:bodyPr/>
        <a:lstStyle/>
        <a:p>
          <a:endParaRPr lang="ru-RU"/>
        </a:p>
      </dgm:t>
    </dgm:pt>
    <dgm:pt modelId="{06FF6ACE-F5BE-4675-84BE-BE987FC2CF5D}">
      <dgm:prSet phldrT="[Текст]"/>
      <dgm:spPr>
        <a:sp3d prstMaterial="matte"/>
      </dgm:spPr>
      <dgm:t>
        <a:bodyPr/>
        <a:lstStyle/>
        <a:p>
          <a:r>
            <a:rPr lang="ru-RU" dirty="0" smtClean="0"/>
            <a:t>Установление налога на землю и на имущество</a:t>
          </a:r>
          <a:endParaRPr lang="ru-RU" dirty="0"/>
        </a:p>
      </dgm:t>
    </dgm:pt>
    <dgm:pt modelId="{148039D0-3B12-4DA7-B7D6-FB3471CDEFD8}" type="parTrans" cxnId="{82877A30-E122-413F-998A-1A75430CECE3}">
      <dgm:prSet/>
      <dgm:spPr>
        <a:sp3d z="-227350" prstMaterial="matte"/>
      </dgm:spPr>
      <dgm:t>
        <a:bodyPr/>
        <a:lstStyle/>
        <a:p>
          <a:endParaRPr lang="ru-RU"/>
        </a:p>
      </dgm:t>
    </dgm:pt>
    <dgm:pt modelId="{506BA2F5-C593-4AAB-94D3-AAD65F0F1356}" type="sibTrans" cxnId="{82877A30-E122-413F-998A-1A75430CECE3}">
      <dgm:prSet/>
      <dgm:spPr/>
      <dgm:t>
        <a:bodyPr/>
        <a:lstStyle/>
        <a:p>
          <a:endParaRPr lang="ru-RU"/>
        </a:p>
      </dgm:t>
    </dgm:pt>
    <dgm:pt modelId="{2C4A59C3-0E1B-482E-A58E-D5A92F3654C0}">
      <dgm:prSet phldrT="[Текст]"/>
      <dgm:spPr>
        <a:sp3d prstMaterial="matte"/>
      </dgm:spPr>
      <dgm:t>
        <a:bodyPr/>
        <a:lstStyle/>
        <a:p>
          <a:r>
            <a:rPr lang="ru-RU" dirty="0" smtClean="0"/>
            <a:t>Архитектура, градостроительство, земельные отношения</a:t>
          </a:r>
          <a:endParaRPr lang="ru-RU" dirty="0"/>
        </a:p>
      </dgm:t>
    </dgm:pt>
    <dgm:pt modelId="{9319606B-BCED-4D14-8B7E-B0280D5B5A85}" type="parTrans" cxnId="{740A41DD-9838-4DF4-8D33-825E27A4A745}">
      <dgm:prSet/>
      <dgm:spPr>
        <a:sp3d z="-227350" prstMaterial="matte"/>
      </dgm:spPr>
      <dgm:t>
        <a:bodyPr/>
        <a:lstStyle/>
        <a:p>
          <a:endParaRPr lang="ru-RU"/>
        </a:p>
      </dgm:t>
    </dgm:pt>
    <dgm:pt modelId="{0B430FCB-2AE4-4CEF-AB75-42EE0987809F}" type="sibTrans" cxnId="{740A41DD-9838-4DF4-8D33-825E27A4A745}">
      <dgm:prSet/>
      <dgm:spPr/>
      <dgm:t>
        <a:bodyPr/>
        <a:lstStyle/>
        <a:p>
          <a:endParaRPr lang="ru-RU"/>
        </a:p>
      </dgm:t>
    </dgm:pt>
    <dgm:pt modelId="{0A865A8B-6D8B-4EBB-BA83-C1085C573B4D}">
      <dgm:prSet phldrT="[Текст]"/>
      <dgm:spPr>
        <a:sp3d prstMaterial="matte"/>
      </dgm:spPr>
      <dgm:t>
        <a:bodyPr/>
        <a:lstStyle/>
        <a:p>
          <a:r>
            <a:rPr lang="ru-RU" dirty="0" smtClean="0"/>
            <a:t>Другие вопросы</a:t>
          </a:r>
          <a:endParaRPr lang="ru-RU" dirty="0"/>
        </a:p>
      </dgm:t>
    </dgm:pt>
    <dgm:pt modelId="{4F24E0E7-0E2B-4297-ADAF-883495711885}" type="parTrans" cxnId="{FC064E51-132E-4A72-B96A-C3FE4B162251}">
      <dgm:prSet/>
      <dgm:spPr>
        <a:sp3d z="-227350" prstMaterial="matte"/>
      </dgm:spPr>
      <dgm:t>
        <a:bodyPr/>
        <a:lstStyle/>
        <a:p>
          <a:endParaRPr lang="ru-RU"/>
        </a:p>
      </dgm:t>
    </dgm:pt>
    <dgm:pt modelId="{6B71D047-E4A4-49EE-B1E7-ECD10B38D875}" type="sibTrans" cxnId="{FC064E51-132E-4A72-B96A-C3FE4B162251}">
      <dgm:prSet/>
      <dgm:spPr/>
      <dgm:t>
        <a:bodyPr/>
        <a:lstStyle/>
        <a:p>
          <a:endParaRPr lang="ru-RU"/>
        </a:p>
      </dgm:t>
    </dgm:pt>
    <dgm:pt modelId="{FD15CC13-1590-492F-B9F1-14DF8B9B2C82}">
      <dgm:prSet/>
      <dgm:spPr>
        <a:sp3d prstMaterial="matte"/>
      </dgm:spPr>
      <dgm:t>
        <a:bodyPr/>
        <a:lstStyle/>
        <a:p>
          <a:r>
            <a:rPr lang="ru-RU" dirty="0" smtClean="0"/>
            <a:t>Безопасность</a:t>
          </a:r>
          <a:endParaRPr lang="ru-RU" dirty="0"/>
        </a:p>
      </dgm:t>
    </dgm:pt>
    <dgm:pt modelId="{5C4A6A12-CBEE-4907-B317-0CFCD1DA9ABA}" type="parTrans" cxnId="{58B929E9-82FF-4478-8D87-E546FF43E10C}">
      <dgm:prSet/>
      <dgm:spPr>
        <a:sp3d z="-227350" prstMaterial="matte"/>
      </dgm:spPr>
      <dgm:t>
        <a:bodyPr/>
        <a:lstStyle/>
        <a:p>
          <a:endParaRPr lang="ru-RU"/>
        </a:p>
      </dgm:t>
    </dgm:pt>
    <dgm:pt modelId="{0598F9DC-042B-4A8F-BC63-75C7C0B6C687}" type="sibTrans" cxnId="{58B929E9-82FF-4478-8D87-E546FF43E10C}">
      <dgm:prSet/>
      <dgm:spPr/>
      <dgm:t>
        <a:bodyPr/>
        <a:lstStyle/>
        <a:p>
          <a:endParaRPr lang="ru-RU"/>
        </a:p>
      </dgm:t>
    </dgm:pt>
    <dgm:pt modelId="{1C51052A-B81B-408B-9B16-F3D96033AB54}">
      <dgm:prSet/>
      <dgm:spPr>
        <a:sp3d prstMaterial="matte"/>
      </dgm:spPr>
      <dgm:t>
        <a:bodyPr/>
        <a:lstStyle/>
        <a:p>
          <a:r>
            <a:rPr lang="ru-RU" dirty="0" smtClean="0"/>
            <a:t>Организация оказания услуг ЖКХ</a:t>
          </a:r>
          <a:endParaRPr lang="ru-RU" dirty="0"/>
        </a:p>
      </dgm:t>
    </dgm:pt>
    <dgm:pt modelId="{5A05F4E7-5A51-470A-96F1-8C25E64007FB}" type="parTrans" cxnId="{3DE72019-A4F4-4CC7-94F4-4032F85F6456}">
      <dgm:prSet/>
      <dgm:spPr>
        <a:sp3d z="-227350" prstMaterial="matte"/>
      </dgm:spPr>
      <dgm:t>
        <a:bodyPr/>
        <a:lstStyle/>
        <a:p>
          <a:endParaRPr lang="ru-RU"/>
        </a:p>
      </dgm:t>
    </dgm:pt>
    <dgm:pt modelId="{0F318F5F-5DBF-435E-B406-0C2D507D0970}" type="sibTrans" cxnId="{3DE72019-A4F4-4CC7-94F4-4032F85F6456}">
      <dgm:prSet/>
      <dgm:spPr/>
      <dgm:t>
        <a:bodyPr/>
        <a:lstStyle/>
        <a:p>
          <a:endParaRPr lang="ru-RU"/>
        </a:p>
      </dgm:t>
    </dgm:pt>
    <dgm:pt modelId="{224A95C0-BDA6-4F4D-97FF-827FE3D132A4}">
      <dgm:prSet/>
      <dgm:spPr>
        <a:sp3d prstMaterial="matte"/>
      </dgm:spPr>
      <dgm:t>
        <a:bodyPr/>
        <a:lstStyle/>
        <a:p>
          <a:r>
            <a:rPr lang="ru-RU" dirty="0" smtClean="0"/>
            <a:t>Благоустройство</a:t>
          </a:r>
          <a:endParaRPr lang="ru-RU" dirty="0"/>
        </a:p>
      </dgm:t>
    </dgm:pt>
    <dgm:pt modelId="{9CC02051-450C-4ABD-8E31-28948762C28F}" type="parTrans" cxnId="{885938D6-4981-4FEC-A210-9295C9D47719}">
      <dgm:prSet/>
      <dgm:spPr>
        <a:sp3d z="-227350" prstMaterial="matte"/>
      </dgm:spPr>
      <dgm:t>
        <a:bodyPr/>
        <a:lstStyle/>
        <a:p>
          <a:endParaRPr lang="ru-RU"/>
        </a:p>
      </dgm:t>
    </dgm:pt>
    <dgm:pt modelId="{370DD267-1A0A-4D1C-ACC6-F5EE5B5268F6}" type="sibTrans" cxnId="{885938D6-4981-4FEC-A210-9295C9D47719}">
      <dgm:prSet/>
      <dgm:spPr/>
      <dgm:t>
        <a:bodyPr/>
        <a:lstStyle/>
        <a:p>
          <a:endParaRPr lang="ru-RU"/>
        </a:p>
      </dgm:t>
    </dgm:pt>
    <dgm:pt modelId="{F0A1AAE5-278F-4AD1-9EE3-BD46F05B1C75}">
      <dgm:prSet/>
      <dgm:spPr>
        <a:sp3d prstMaterial="matte"/>
      </dgm:spPr>
      <dgm:t>
        <a:bodyPr/>
        <a:lstStyle/>
        <a:p>
          <a:r>
            <a:rPr lang="ru-RU" dirty="0" smtClean="0"/>
            <a:t>Спорт и молодежная политика</a:t>
          </a:r>
        </a:p>
      </dgm:t>
    </dgm:pt>
    <dgm:pt modelId="{C414D8D2-9B8F-49B8-8C73-2A778B194F3B}" type="parTrans" cxnId="{62ABF73F-3019-4183-85E4-AEDCC0314082}">
      <dgm:prSet/>
      <dgm:spPr>
        <a:sp3d z="-227350" prstMaterial="matte"/>
      </dgm:spPr>
      <dgm:t>
        <a:bodyPr/>
        <a:lstStyle/>
        <a:p>
          <a:endParaRPr lang="ru-RU"/>
        </a:p>
      </dgm:t>
    </dgm:pt>
    <dgm:pt modelId="{CFED2280-9C5E-4B19-A3F7-3F253F795522}" type="sibTrans" cxnId="{62ABF73F-3019-4183-85E4-AEDCC0314082}">
      <dgm:prSet/>
      <dgm:spPr/>
      <dgm:t>
        <a:bodyPr/>
        <a:lstStyle/>
        <a:p>
          <a:endParaRPr lang="ru-RU"/>
        </a:p>
      </dgm:t>
    </dgm:pt>
    <dgm:pt modelId="{2F00A15C-A7D9-4FEC-BDF2-D680B09308DA}">
      <dgm:prSet/>
      <dgm:spPr>
        <a:sp3d prstMaterial="matte"/>
      </dgm:spPr>
      <dgm:t>
        <a:bodyPr/>
        <a:lstStyle/>
        <a:p>
          <a:r>
            <a:rPr lang="ru-RU" dirty="0" smtClean="0"/>
            <a:t>Дорожная деятельность</a:t>
          </a:r>
          <a:endParaRPr lang="ru-RU" dirty="0"/>
        </a:p>
      </dgm:t>
    </dgm:pt>
    <dgm:pt modelId="{37861499-1F6D-4999-8256-EC5A42934E59}" type="parTrans" cxnId="{6B5C5217-DCEC-4B28-AA17-840F48195B15}">
      <dgm:prSet/>
      <dgm:spPr>
        <a:sp3d z="-227350" prstMaterial="matte"/>
      </dgm:spPr>
      <dgm:t>
        <a:bodyPr/>
        <a:lstStyle/>
        <a:p>
          <a:endParaRPr lang="ru-RU"/>
        </a:p>
      </dgm:t>
    </dgm:pt>
    <dgm:pt modelId="{92E4515A-99B5-463B-A67D-B0868B8B2135}" type="sibTrans" cxnId="{6B5C5217-DCEC-4B28-AA17-840F48195B15}">
      <dgm:prSet/>
      <dgm:spPr/>
      <dgm:t>
        <a:bodyPr/>
        <a:lstStyle/>
        <a:p>
          <a:endParaRPr lang="ru-RU"/>
        </a:p>
      </dgm:t>
    </dgm:pt>
    <dgm:pt modelId="{1578F786-301A-4782-85E5-DCB7E6B961DC}">
      <dgm:prSet/>
      <dgm:spPr>
        <a:sp3d prstMaterial="matte"/>
      </dgm:spPr>
      <dgm:t>
        <a:bodyPr/>
        <a:lstStyle/>
        <a:p>
          <a:r>
            <a:rPr lang="ru-RU" dirty="0" smtClean="0"/>
            <a:t>Организация работы транспорта</a:t>
          </a:r>
          <a:endParaRPr lang="ru-RU" dirty="0"/>
        </a:p>
      </dgm:t>
    </dgm:pt>
    <dgm:pt modelId="{A39BF7B1-454C-46D8-9638-8442130A5E22}" type="parTrans" cxnId="{5B10EA63-E395-45F4-BA10-23A7E9EACE01}">
      <dgm:prSet/>
      <dgm:spPr>
        <a:sp3d z="-227350" prstMaterial="matte"/>
      </dgm:spPr>
      <dgm:t>
        <a:bodyPr/>
        <a:lstStyle/>
        <a:p>
          <a:endParaRPr lang="ru-RU"/>
        </a:p>
      </dgm:t>
    </dgm:pt>
    <dgm:pt modelId="{F2F72975-2FAD-4F5B-A7DA-33A52C4FBE05}" type="sibTrans" cxnId="{5B10EA63-E395-45F4-BA10-23A7E9EACE01}">
      <dgm:prSet/>
      <dgm:spPr/>
      <dgm:t>
        <a:bodyPr/>
        <a:lstStyle/>
        <a:p>
          <a:endParaRPr lang="ru-RU"/>
        </a:p>
      </dgm:t>
    </dgm:pt>
    <dgm:pt modelId="{CD2CC246-CCA8-4BF9-9B35-D9F8420A52C6}">
      <dgm:prSet phldrT="[Текст]"/>
      <dgm:spPr>
        <a:sp3d prstMaterial="matte"/>
      </dgm:spPr>
      <dgm:t>
        <a:bodyPr/>
        <a:lstStyle/>
        <a:p>
          <a:r>
            <a:rPr lang="ru-RU" dirty="0" smtClean="0"/>
            <a:t>Основные вопросы поселений</a:t>
          </a:r>
          <a:endParaRPr lang="ru-RU" dirty="0"/>
        </a:p>
      </dgm:t>
    </dgm:pt>
    <dgm:pt modelId="{6A2781E3-F156-4F7E-9C88-37E5888E5BB0}" type="sibTrans" cxnId="{FE8D3390-B5C4-433C-AB1B-F79A8129EB26}">
      <dgm:prSet/>
      <dgm:spPr/>
      <dgm:t>
        <a:bodyPr/>
        <a:lstStyle/>
        <a:p>
          <a:endParaRPr lang="ru-RU"/>
        </a:p>
      </dgm:t>
    </dgm:pt>
    <dgm:pt modelId="{0B12E10C-4288-43BD-BE5B-FFC545205050}" type="parTrans" cxnId="{FE8D3390-B5C4-433C-AB1B-F79A8129EB26}">
      <dgm:prSet/>
      <dgm:spPr/>
      <dgm:t>
        <a:bodyPr/>
        <a:lstStyle/>
        <a:p>
          <a:endParaRPr lang="ru-RU"/>
        </a:p>
      </dgm:t>
    </dgm:pt>
    <dgm:pt modelId="{1690962D-7484-4A11-8DA6-B9B1FA604905}" type="pres">
      <dgm:prSet presAssocID="{7C8590B5-2168-40AE-8E5D-20C748961811}" presName="hierChild1" presStyleCnt="0">
        <dgm:presLayoutVars>
          <dgm:chPref val="1"/>
          <dgm:dir/>
          <dgm:animOne val="branch"/>
          <dgm:animLvl val="lvl"/>
          <dgm:resizeHandles/>
        </dgm:presLayoutVars>
      </dgm:prSet>
      <dgm:spPr/>
      <dgm:t>
        <a:bodyPr/>
        <a:lstStyle/>
        <a:p>
          <a:endParaRPr lang="ru-RU"/>
        </a:p>
      </dgm:t>
    </dgm:pt>
    <dgm:pt modelId="{B22EB7F4-6DF8-4A45-9075-B79A506B8AAB}" type="pres">
      <dgm:prSet presAssocID="{CD2CC246-CCA8-4BF9-9B35-D9F8420A52C6}" presName="hierRoot1" presStyleCnt="0"/>
      <dgm:spPr>
        <a:sp3d/>
      </dgm:spPr>
    </dgm:pt>
    <dgm:pt modelId="{4B266A90-82B9-4C0D-ACC2-8BAD0929551D}" type="pres">
      <dgm:prSet presAssocID="{CD2CC246-CCA8-4BF9-9B35-D9F8420A52C6}" presName="composite" presStyleCnt="0"/>
      <dgm:spPr>
        <a:sp3d/>
      </dgm:spPr>
    </dgm:pt>
    <dgm:pt modelId="{6AF875B2-EF91-40DD-B850-25172DD45705}" type="pres">
      <dgm:prSet presAssocID="{CD2CC246-CCA8-4BF9-9B35-D9F8420A52C6}" presName="background" presStyleLbl="node0" presStyleIdx="0" presStyleCnt="1"/>
      <dgm:spPr>
        <a:sp3d extrusionH="152250" prstMaterial="matte">
          <a:bevelT w="165100" prst="coolSlant"/>
        </a:sp3d>
      </dgm:spPr>
    </dgm:pt>
    <dgm:pt modelId="{34B25E3C-4E41-473E-84A6-F41A71B87191}" type="pres">
      <dgm:prSet presAssocID="{CD2CC246-CCA8-4BF9-9B35-D9F8420A52C6}" presName="text" presStyleLbl="fgAcc0" presStyleIdx="0" presStyleCnt="1">
        <dgm:presLayoutVars>
          <dgm:chPref val="3"/>
        </dgm:presLayoutVars>
      </dgm:prSet>
      <dgm:spPr/>
      <dgm:t>
        <a:bodyPr/>
        <a:lstStyle/>
        <a:p>
          <a:endParaRPr lang="ru-RU"/>
        </a:p>
      </dgm:t>
    </dgm:pt>
    <dgm:pt modelId="{30148704-EF8E-4FEC-A19E-E0C6E95BADE0}" type="pres">
      <dgm:prSet presAssocID="{CD2CC246-CCA8-4BF9-9B35-D9F8420A52C6}" presName="hierChild2" presStyleCnt="0"/>
      <dgm:spPr>
        <a:sp3d/>
      </dgm:spPr>
    </dgm:pt>
    <dgm:pt modelId="{B58046C9-5D17-43EA-8DB6-ECB20BB0D9BF}" type="pres">
      <dgm:prSet presAssocID="{5A05F4E7-5A51-470A-96F1-8C25E64007FB}" presName="Name10" presStyleLbl="parChTrans1D2" presStyleIdx="0" presStyleCnt="5"/>
      <dgm:spPr/>
      <dgm:t>
        <a:bodyPr/>
        <a:lstStyle/>
        <a:p>
          <a:endParaRPr lang="ru-RU"/>
        </a:p>
      </dgm:t>
    </dgm:pt>
    <dgm:pt modelId="{787A3850-CA68-406B-AB25-00731531953A}" type="pres">
      <dgm:prSet presAssocID="{1C51052A-B81B-408B-9B16-F3D96033AB54}" presName="hierRoot2" presStyleCnt="0"/>
      <dgm:spPr>
        <a:sp3d/>
      </dgm:spPr>
    </dgm:pt>
    <dgm:pt modelId="{F26AD903-9415-4F98-9C64-A009F49DA658}" type="pres">
      <dgm:prSet presAssocID="{1C51052A-B81B-408B-9B16-F3D96033AB54}" presName="composite2" presStyleCnt="0"/>
      <dgm:spPr>
        <a:sp3d/>
      </dgm:spPr>
    </dgm:pt>
    <dgm:pt modelId="{EE0456D3-B627-4595-9B53-BCCCC9A9F219}" type="pres">
      <dgm:prSet presAssocID="{1C51052A-B81B-408B-9B16-F3D96033AB54}" presName="background2" presStyleLbl="node2" presStyleIdx="0" presStyleCnt="5"/>
      <dgm:spPr>
        <a:sp3d extrusionH="152250" prstMaterial="matte">
          <a:bevelT w="165100" prst="coolSlant"/>
        </a:sp3d>
      </dgm:spPr>
    </dgm:pt>
    <dgm:pt modelId="{247DC718-5091-46FF-92CA-0F69DDC7BFCF}" type="pres">
      <dgm:prSet presAssocID="{1C51052A-B81B-408B-9B16-F3D96033AB54}" presName="text2" presStyleLbl="fgAcc2" presStyleIdx="0" presStyleCnt="5">
        <dgm:presLayoutVars>
          <dgm:chPref val="3"/>
        </dgm:presLayoutVars>
      </dgm:prSet>
      <dgm:spPr/>
      <dgm:t>
        <a:bodyPr/>
        <a:lstStyle/>
        <a:p>
          <a:endParaRPr lang="ru-RU"/>
        </a:p>
      </dgm:t>
    </dgm:pt>
    <dgm:pt modelId="{FD14F83D-0CE7-47D1-ABED-0051611E7146}" type="pres">
      <dgm:prSet presAssocID="{1C51052A-B81B-408B-9B16-F3D96033AB54}" presName="hierChild3" presStyleCnt="0"/>
      <dgm:spPr>
        <a:sp3d/>
      </dgm:spPr>
    </dgm:pt>
    <dgm:pt modelId="{2707673D-57C8-4B8C-AD03-F90AEC43144D}" type="pres">
      <dgm:prSet presAssocID="{5C4A6A12-CBEE-4907-B317-0CFCD1DA9ABA}" presName="Name17" presStyleLbl="parChTrans1D3" presStyleIdx="0" presStyleCnt="5"/>
      <dgm:spPr/>
      <dgm:t>
        <a:bodyPr/>
        <a:lstStyle/>
        <a:p>
          <a:endParaRPr lang="ru-RU"/>
        </a:p>
      </dgm:t>
    </dgm:pt>
    <dgm:pt modelId="{CB0E05C8-C9B9-4291-9F19-18735FBA226B}" type="pres">
      <dgm:prSet presAssocID="{FD15CC13-1590-492F-B9F1-14DF8B9B2C82}" presName="hierRoot3" presStyleCnt="0"/>
      <dgm:spPr>
        <a:sp3d/>
      </dgm:spPr>
    </dgm:pt>
    <dgm:pt modelId="{AE3EE16A-B425-48D8-A6A1-B71B72BCC20C}" type="pres">
      <dgm:prSet presAssocID="{FD15CC13-1590-492F-B9F1-14DF8B9B2C82}" presName="composite3" presStyleCnt="0"/>
      <dgm:spPr>
        <a:sp3d/>
      </dgm:spPr>
    </dgm:pt>
    <dgm:pt modelId="{D4E9C5AB-3733-4CD4-BE3A-694C47EF7750}" type="pres">
      <dgm:prSet presAssocID="{FD15CC13-1590-492F-B9F1-14DF8B9B2C82}" presName="background3" presStyleLbl="node3" presStyleIdx="0" presStyleCnt="5"/>
      <dgm:spPr>
        <a:sp3d extrusionH="152250" prstMaterial="matte">
          <a:bevelT w="165100" prst="coolSlant"/>
        </a:sp3d>
      </dgm:spPr>
    </dgm:pt>
    <dgm:pt modelId="{1DD458CD-BA78-400B-9B0B-42FBFFC92663}" type="pres">
      <dgm:prSet presAssocID="{FD15CC13-1590-492F-B9F1-14DF8B9B2C82}" presName="text3" presStyleLbl="fgAcc3" presStyleIdx="0" presStyleCnt="5">
        <dgm:presLayoutVars>
          <dgm:chPref val="3"/>
        </dgm:presLayoutVars>
      </dgm:prSet>
      <dgm:spPr/>
      <dgm:t>
        <a:bodyPr/>
        <a:lstStyle/>
        <a:p>
          <a:endParaRPr lang="ru-RU"/>
        </a:p>
      </dgm:t>
    </dgm:pt>
    <dgm:pt modelId="{7F814148-A1CA-46E6-BB61-9DEDB9272CF9}" type="pres">
      <dgm:prSet presAssocID="{FD15CC13-1590-492F-B9F1-14DF8B9B2C82}" presName="hierChild4" presStyleCnt="0"/>
      <dgm:spPr>
        <a:sp3d/>
      </dgm:spPr>
    </dgm:pt>
    <dgm:pt modelId="{78991278-5C14-40C2-8CB7-8A5CE5F4B985}" type="pres">
      <dgm:prSet presAssocID="{37861499-1F6D-4999-8256-EC5A42934E59}" presName="Name10" presStyleLbl="parChTrans1D2" presStyleIdx="1" presStyleCnt="5"/>
      <dgm:spPr/>
      <dgm:t>
        <a:bodyPr/>
        <a:lstStyle/>
        <a:p>
          <a:endParaRPr lang="ru-RU"/>
        </a:p>
      </dgm:t>
    </dgm:pt>
    <dgm:pt modelId="{9CF7419B-1537-432E-8B46-E5B82202E05F}" type="pres">
      <dgm:prSet presAssocID="{2F00A15C-A7D9-4FEC-BDF2-D680B09308DA}" presName="hierRoot2" presStyleCnt="0"/>
      <dgm:spPr>
        <a:sp3d/>
      </dgm:spPr>
    </dgm:pt>
    <dgm:pt modelId="{BA6E0BD9-30D9-44E4-8F42-EF0309452644}" type="pres">
      <dgm:prSet presAssocID="{2F00A15C-A7D9-4FEC-BDF2-D680B09308DA}" presName="composite2" presStyleCnt="0"/>
      <dgm:spPr>
        <a:sp3d/>
      </dgm:spPr>
    </dgm:pt>
    <dgm:pt modelId="{1ACA5576-96F8-4C94-8824-12DE5F39C088}" type="pres">
      <dgm:prSet presAssocID="{2F00A15C-A7D9-4FEC-BDF2-D680B09308DA}" presName="background2" presStyleLbl="node2" presStyleIdx="1" presStyleCnt="5"/>
      <dgm:spPr>
        <a:sp3d extrusionH="152250" prstMaterial="matte">
          <a:bevelT w="165100" prst="coolSlant"/>
        </a:sp3d>
      </dgm:spPr>
    </dgm:pt>
    <dgm:pt modelId="{626DF794-51FF-456E-9968-34876F9BE38D}" type="pres">
      <dgm:prSet presAssocID="{2F00A15C-A7D9-4FEC-BDF2-D680B09308DA}" presName="text2" presStyleLbl="fgAcc2" presStyleIdx="1" presStyleCnt="5">
        <dgm:presLayoutVars>
          <dgm:chPref val="3"/>
        </dgm:presLayoutVars>
      </dgm:prSet>
      <dgm:spPr/>
      <dgm:t>
        <a:bodyPr/>
        <a:lstStyle/>
        <a:p>
          <a:endParaRPr lang="ru-RU"/>
        </a:p>
      </dgm:t>
    </dgm:pt>
    <dgm:pt modelId="{14C0B75E-5FF6-4883-B2AA-B5D878C8CFB0}" type="pres">
      <dgm:prSet presAssocID="{2F00A15C-A7D9-4FEC-BDF2-D680B09308DA}" presName="hierChild3" presStyleCnt="0"/>
      <dgm:spPr>
        <a:sp3d/>
      </dgm:spPr>
    </dgm:pt>
    <dgm:pt modelId="{F293F380-8E55-44D6-87E0-679EF0822804}" type="pres">
      <dgm:prSet presAssocID="{D876B0C9-AD0E-4147-BD2A-3308B5CE9467}" presName="Name10" presStyleLbl="parChTrans1D2" presStyleIdx="2" presStyleCnt="5"/>
      <dgm:spPr/>
      <dgm:t>
        <a:bodyPr/>
        <a:lstStyle/>
        <a:p>
          <a:endParaRPr lang="ru-RU"/>
        </a:p>
      </dgm:t>
    </dgm:pt>
    <dgm:pt modelId="{21126AD6-4D02-45DF-AA5A-7D7BC18FE809}" type="pres">
      <dgm:prSet presAssocID="{AA4D1AFE-C2FF-48A8-A216-18486F59A565}" presName="hierRoot2" presStyleCnt="0"/>
      <dgm:spPr>
        <a:sp3d/>
      </dgm:spPr>
    </dgm:pt>
    <dgm:pt modelId="{9929CFE7-5A5F-4E76-A51C-BCE3F08D3FFA}" type="pres">
      <dgm:prSet presAssocID="{AA4D1AFE-C2FF-48A8-A216-18486F59A565}" presName="composite2" presStyleCnt="0"/>
      <dgm:spPr>
        <a:sp3d/>
      </dgm:spPr>
    </dgm:pt>
    <dgm:pt modelId="{6E24256A-EE6A-4134-8F64-443029D480D5}" type="pres">
      <dgm:prSet presAssocID="{AA4D1AFE-C2FF-48A8-A216-18486F59A565}" presName="background2" presStyleLbl="node2" presStyleIdx="2" presStyleCnt="5"/>
      <dgm:spPr>
        <a:sp3d extrusionH="152250" prstMaterial="matte">
          <a:bevelT w="165100" prst="coolSlant"/>
        </a:sp3d>
      </dgm:spPr>
    </dgm:pt>
    <dgm:pt modelId="{437EEBD8-F445-49F0-9139-6AC152B87AD3}" type="pres">
      <dgm:prSet presAssocID="{AA4D1AFE-C2FF-48A8-A216-18486F59A565}" presName="text2" presStyleLbl="fgAcc2" presStyleIdx="2" presStyleCnt="5">
        <dgm:presLayoutVars>
          <dgm:chPref val="3"/>
        </dgm:presLayoutVars>
      </dgm:prSet>
      <dgm:spPr/>
      <dgm:t>
        <a:bodyPr/>
        <a:lstStyle/>
        <a:p>
          <a:endParaRPr lang="ru-RU"/>
        </a:p>
      </dgm:t>
    </dgm:pt>
    <dgm:pt modelId="{50C1FFA9-D615-44D0-BBD1-227C0BB0F150}" type="pres">
      <dgm:prSet presAssocID="{AA4D1AFE-C2FF-48A8-A216-18486F59A565}" presName="hierChild3" presStyleCnt="0"/>
      <dgm:spPr>
        <a:sp3d/>
      </dgm:spPr>
    </dgm:pt>
    <dgm:pt modelId="{FD5B22CA-403F-4F03-94B4-CC4E1A0A9EB9}" type="pres">
      <dgm:prSet presAssocID="{148039D0-3B12-4DA7-B7D6-FB3471CDEFD8}" presName="Name17" presStyleLbl="parChTrans1D3" presStyleIdx="1" presStyleCnt="5"/>
      <dgm:spPr/>
      <dgm:t>
        <a:bodyPr/>
        <a:lstStyle/>
        <a:p>
          <a:endParaRPr lang="ru-RU"/>
        </a:p>
      </dgm:t>
    </dgm:pt>
    <dgm:pt modelId="{0DC661B4-A7C5-437C-9590-816E248DFFBA}" type="pres">
      <dgm:prSet presAssocID="{06FF6ACE-F5BE-4675-84BE-BE987FC2CF5D}" presName="hierRoot3" presStyleCnt="0"/>
      <dgm:spPr>
        <a:sp3d/>
      </dgm:spPr>
    </dgm:pt>
    <dgm:pt modelId="{985EAD8D-F743-440E-9D65-BF649F44B32C}" type="pres">
      <dgm:prSet presAssocID="{06FF6ACE-F5BE-4675-84BE-BE987FC2CF5D}" presName="composite3" presStyleCnt="0"/>
      <dgm:spPr>
        <a:sp3d/>
      </dgm:spPr>
    </dgm:pt>
    <dgm:pt modelId="{7C1641E9-1B4D-409E-910A-62FFA2199BA1}" type="pres">
      <dgm:prSet presAssocID="{06FF6ACE-F5BE-4675-84BE-BE987FC2CF5D}" presName="background3" presStyleLbl="node3" presStyleIdx="1" presStyleCnt="5"/>
      <dgm:spPr>
        <a:sp3d extrusionH="152250" prstMaterial="matte">
          <a:bevelT w="165100" prst="coolSlant"/>
        </a:sp3d>
      </dgm:spPr>
    </dgm:pt>
    <dgm:pt modelId="{A0856BCA-101A-4006-8019-0EF67AA90C90}" type="pres">
      <dgm:prSet presAssocID="{06FF6ACE-F5BE-4675-84BE-BE987FC2CF5D}" presName="text3" presStyleLbl="fgAcc3" presStyleIdx="1" presStyleCnt="5">
        <dgm:presLayoutVars>
          <dgm:chPref val="3"/>
        </dgm:presLayoutVars>
      </dgm:prSet>
      <dgm:spPr/>
      <dgm:t>
        <a:bodyPr/>
        <a:lstStyle/>
        <a:p>
          <a:endParaRPr lang="ru-RU"/>
        </a:p>
      </dgm:t>
    </dgm:pt>
    <dgm:pt modelId="{DC14E100-A743-459A-B685-A668607B5C22}" type="pres">
      <dgm:prSet presAssocID="{06FF6ACE-F5BE-4675-84BE-BE987FC2CF5D}" presName="hierChild4" presStyleCnt="0"/>
      <dgm:spPr>
        <a:sp3d/>
      </dgm:spPr>
    </dgm:pt>
    <dgm:pt modelId="{A7C27D14-0400-463E-85B6-09C61BB60867}" type="pres">
      <dgm:prSet presAssocID="{9319606B-BCED-4D14-8B7E-B0280D5B5A85}" presName="Name17" presStyleLbl="parChTrans1D3" presStyleIdx="2" presStyleCnt="5"/>
      <dgm:spPr/>
      <dgm:t>
        <a:bodyPr/>
        <a:lstStyle/>
        <a:p>
          <a:endParaRPr lang="ru-RU"/>
        </a:p>
      </dgm:t>
    </dgm:pt>
    <dgm:pt modelId="{02B87D81-C3D6-447B-A1B7-9B9D3E6E472A}" type="pres">
      <dgm:prSet presAssocID="{2C4A59C3-0E1B-482E-A58E-D5A92F3654C0}" presName="hierRoot3" presStyleCnt="0"/>
      <dgm:spPr>
        <a:sp3d/>
      </dgm:spPr>
    </dgm:pt>
    <dgm:pt modelId="{AC642CFF-FDF6-4EB1-A8D5-815791FDA886}" type="pres">
      <dgm:prSet presAssocID="{2C4A59C3-0E1B-482E-A58E-D5A92F3654C0}" presName="composite3" presStyleCnt="0"/>
      <dgm:spPr>
        <a:sp3d/>
      </dgm:spPr>
    </dgm:pt>
    <dgm:pt modelId="{5D9BB243-A2EB-42AD-97E9-0656E6FC29CC}" type="pres">
      <dgm:prSet presAssocID="{2C4A59C3-0E1B-482E-A58E-D5A92F3654C0}" presName="background3" presStyleLbl="node3" presStyleIdx="2" presStyleCnt="5"/>
      <dgm:spPr>
        <a:sp3d extrusionH="152250" prstMaterial="matte">
          <a:bevelT w="165100" prst="coolSlant"/>
        </a:sp3d>
      </dgm:spPr>
    </dgm:pt>
    <dgm:pt modelId="{5309D250-C144-48FA-9525-1FD7B1951A6C}" type="pres">
      <dgm:prSet presAssocID="{2C4A59C3-0E1B-482E-A58E-D5A92F3654C0}" presName="text3" presStyleLbl="fgAcc3" presStyleIdx="2" presStyleCnt="5">
        <dgm:presLayoutVars>
          <dgm:chPref val="3"/>
        </dgm:presLayoutVars>
      </dgm:prSet>
      <dgm:spPr/>
      <dgm:t>
        <a:bodyPr/>
        <a:lstStyle/>
        <a:p>
          <a:endParaRPr lang="ru-RU"/>
        </a:p>
      </dgm:t>
    </dgm:pt>
    <dgm:pt modelId="{690DB231-F03F-44B2-9393-2088F36FA233}" type="pres">
      <dgm:prSet presAssocID="{2C4A59C3-0E1B-482E-A58E-D5A92F3654C0}" presName="hierChild4" presStyleCnt="0"/>
      <dgm:spPr>
        <a:sp3d/>
      </dgm:spPr>
    </dgm:pt>
    <dgm:pt modelId="{0E2F6A89-80E3-4856-9202-C0A7A91D22E4}" type="pres">
      <dgm:prSet presAssocID="{C414D8D2-9B8F-49B8-8C73-2A778B194F3B}" presName="Name17" presStyleLbl="parChTrans1D3" presStyleIdx="3" presStyleCnt="5"/>
      <dgm:spPr/>
      <dgm:t>
        <a:bodyPr/>
        <a:lstStyle/>
        <a:p>
          <a:endParaRPr lang="ru-RU"/>
        </a:p>
      </dgm:t>
    </dgm:pt>
    <dgm:pt modelId="{DF9E51ED-F5B2-4BDF-B9BF-20BFEE939E2B}" type="pres">
      <dgm:prSet presAssocID="{F0A1AAE5-278F-4AD1-9EE3-BD46F05B1C75}" presName="hierRoot3" presStyleCnt="0"/>
      <dgm:spPr>
        <a:sp3d/>
      </dgm:spPr>
    </dgm:pt>
    <dgm:pt modelId="{D4258B8F-0C51-44EA-AC87-5A6C351D1847}" type="pres">
      <dgm:prSet presAssocID="{F0A1AAE5-278F-4AD1-9EE3-BD46F05B1C75}" presName="composite3" presStyleCnt="0"/>
      <dgm:spPr>
        <a:sp3d/>
      </dgm:spPr>
    </dgm:pt>
    <dgm:pt modelId="{6F44B1FE-DCC3-4699-A4E3-EA0EB2478576}" type="pres">
      <dgm:prSet presAssocID="{F0A1AAE5-278F-4AD1-9EE3-BD46F05B1C75}" presName="background3" presStyleLbl="node3" presStyleIdx="3" presStyleCnt="5"/>
      <dgm:spPr>
        <a:sp3d extrusionH="152250" prstMaterial="matte">
          <a:bevelT w="165100" prst="coolSlant"/>
        </a:sp3d>
      </dgm:spPr>
    </dgm:pt>
    <dgm:pt modelId="{CC09FB15-B0B9-4A87-87E7-3C88C22DDE62}" type="pres">
      <dgm:prSet presAssocID="{F0A1AAE5-278F-4AD1-9EE3-BD46F05B1C75}" presName="text3" presStyleLbl="fgAcc3" presStyleIdx="3" presStyleCnt="5">
        <dgm:presLayoutVars>
          <dgm:chPref val="3"/>
        </dgm:presLayoutVars>
      </dgm:prSet>
      <dgm:spPr/>
      <dgm:t>
        <a:bodyPr/>
        <a:lstStyle/>
        <a:p>
          <a:endParaRPr lang="ru-RU"/>
        </a:p>
      </dgm:t>
    </dgm:pt>
    <dgm:pt modelId="{E99E7733-5F35-456C-B1FA-1DB29BC7B228}" type="pres">
      <dgm:prSet presAssocID="{F0A1AAE5-278F-4AD1-9EE3-BD46F05B1C75}" presName="hierChild4" presStyleCnt="0"/>
      <dgm:spPr>
        <a:sp3d/>
      </dgm:spPr>
    </dgm:pt>
    <dgm:pt modelId="{683085DE-8476-438F-8831-37B7ADC67956}" type="pres">
      <dgm:prSet presAssocID="{A39BF7B1-454C-46D8-9638-8442130A5E22}" presName="Name10" presStyleLbl="parChTrans1D2" presStyleIdx="3" presStyleCnt="5"/>
      <dgm:spPr/>
      <dgm:t>
        <a:bodyPr/>
        <a:lstStyle/>
        <a:p>
          <a:endParaRPr lang="ru-RU"/>
        </a:p>
      </dgm:t>
    </dgm:pt>
    <dgm:pt modelId="{54740593-20EF-40D3-9212-CBDFF040743E}" type="pres">
      <dgm:prSet presAssocID="{1578F786-301A-4782-85E5-DCB7E6B961DC}" presName="hierRoot2" presStyleCnt="0"/>
      <dgm:spPr>
        <a:sp3d/>
      </dgm:spPr>
    </dgm:pt>
    <dgm:pt modelId="{2666F048-3CC3-4948-AF56-1D19D0AC324B}" type="pres">
      <dgm:prSet presAssocID="{1578F786-301A-4782-85E5-DCB7E6B961DC}" presName="composite2" presStyleCnt="0"/>
      <dgm:spPr>
        <a:sp3d/>
      </dgm:spPr>
    </dgm:pt>
    <dgm:pt modelId="{24262D2F-66B3-4484-B129-B2A7D368AAE3}" type="pres">
      <dgm:prSet presAssocID="{1578F786-301A-4782-85E5-DCB7E6B961DC}" presName="background2" presStyleLbl="node2" presStyleIdx="3" presStyleCnt="5"/>
      <dgm:spPr>
        <a:sp3d extrusionH="152250" prstMaterial="matte">
          <a:bevelT w="165100" prst="coolSlant"/>
        </a:sp3d>
      </dgm:spPr>
    </dgm:pt>
    <dgm:pt modelId="{A73A0F2B-B9B9-4E4D-BA56-34B2E47C1AED}" type="pres">
      <dgm:prSet presAssocID="{1578F786-301A-4782-85E5-DCB7E6B961DC}" presName="text2" presStyleLbl="fgAcc2" presStyleIdx="3" presStyleCnt="5">
        <dgm:presLayoutVars>
          <dgm:chPref val="3"/>
        </dgm:presLayoutVars>
      </dgm:prSet>
      <dgm:spPr/>
      <dgm:t>
        <a:bodyPr/>
        <a:lstStyle/>
        <a:p>
          <a:endParaRPr lang="ru-RU"/>
        </a:p>
      </dgm:t>
    </dgm:pt>
    <dgm:pt modelId="{FE473DCF-6A3C-4AC3-92BC-E629627947DE}" type="pres">
      <dgm:prSet presAssocID="{1578F786-301A-4782-85E5-DCB7E6B961DC}" presName="hierChild3" presStyleCnt="0"/>
      <dgm:spPr>
        <a:sp3d/>
      </dgm:spPr>
    </dgm:pt>
    <dgm:pt modelId="{1238A3E0-553D-4EDE-9D2E-D39A3FE3E913}" type="pres">
      <dgm:prSet presAssocID="{9CC02051-450C-4ABD-8E31-28948762C28F}" presName="Name10" presStyleLbl="parChTrans1D2" presStyleIdx="4" presStyleCnt="5"/>
      <dgm:spPr/>
      <dgm:t>
        <a:bodyPr/>
        <a:lstStyle/>
        <a:p>
          <a:endParaRPr lang="ru-RU"/>
        </a:p>
      </dgm:t>
    </dgm:pt>
    <dgm:pt modelId="{3C14EFF8-DB45-403D-8965-61A156E24507}" type="pres">
      <dgm:prSet presAssocID="{224A95C0-BDA6-4F4D-97FF-827FE3D132A4}" presName="hierRoot2" presStyleCnt="0"/>
      <dgm:spPr>
        <a:sp3d/>
      </dgm:spPr>
    </dgm:pt>
    <dgm:pt modelId="{0869E130-8AF5-4082-A0EA-A133695B88C4}" type="pres">
      <dgm:prSet presAssocID="{224A95C0-BDA6-4F4D-97FF-827FE3D132A4}" presName="composite2" presStyleCnt="0"/>
      <dgm:spPr>
        <a:sp3d/>
      </dgm:spPr>
    </dgm:pt>
    <dgm:pt modelId="{DB1937EC-7023-410A-A029-CA471F248E6F}" type="pres">
      <dgm:prSet presAssocID="{224A95C0-BDA6-4F4D-97FF-827FE3D132A4}" presName="background2" presStyleLbl="node2" presStyleIdx="4" presStyleCnt="5"/>
      <dgm:spPr>
        <a:sp3d extrusionH="152250" prstMaterial="matte">
          <a:bevelT w="165100" prst="coolSlant"/>
        </a:sp3d>
      </dgm:spPr>
    </dgm:pt>
    <dgm:pt modelId="{4DBDBCF5-DFC7-4CA7-8A36-4677BEFE0506}" type="pres">
      <dgm:prSet presAssocID="{224A95C0-BDA6-4F4D-97FF-827FE3D132A4}" presName="text2" presStyleLbl="fgAcc2" presStyleIdx="4" presStyleCnt="5">
        <dgm:presLayoutVars>
          <dgm:chPref val="3"/>
        </dgm:presLayoutVars>
      </dgm:prSet>
      <dgm:spPr/>
      <dgm:t>
        <a:bodyPr/>
        <a:lstStyle/>
        <a:p>
          <a:endParaRPr lang="ru-RU"/>
        </a:p>
      </dgm:t>
    </dgm:pt>
    <dgm:pt modelId="{DDAF5A9A-D97A-4694-BEBB-AC7FC7BEFF5A}" type="pres">
      <dgm:prSet presAssocID="{224A95C0-BDA6-4F4D-97FF-827FE3D132A4}" presName="hierChild3" presStyleCnt="0"/>
      <dgm:spPr>
        <a:sp3d/>
      </dgm:spPr>
    </dgm:pt>
    <dgm:pt modelId="{2CB38F77-A9C9-435B-A980-D5E91447ADB5}" type="pres">
      <dgm:prSet presAssocID="{4F24E0E7-0E2B-4297-ADAF-883495711885}" presName="Name17" presStyleLbl="parChTrans1D3" presStyleIdx="4" presStyleCnt="5"/>
      <dgm:spPr/>
      <dgm:t>
        <a:bodyPr/>
        <a:lstStyle/>
        <a:p>
          <a:endParaRPr lang="ru-RU"/>
        </a:p>
      </dgm:t>
    </dgm:pt>
    <dgm:pt modelId="{404DAE6B-8EBA-4DA8-9C16-378729F253A8}" type="pres">
      <dgm:prSet presAssocID="{0A865A8B-6D8B-4EBB-BA83-C1085C573B4D}" presName="hierRoot3" presStyleCnt="0"/>
      <dgm:spPr>
        <a:sp3d/>
      </dgm:spPr>
    </dgm:pt>
    <dgm:pt modelId="{3BAE17B1-B0BF-4E37-9368-11C329CE3A57}" type="pres">
      <dgm:prSet presAssocID="{0A865A8B-6D8B-4EBB-BA83-C1085C573B4D}" presName="composite3" presStyleCnt="0"/>
      <dgm:spPr>
        <a:sp3d/>
      </dgm:spPr>
    </dgm:pt>
    <dgm:pt modelId="{A551C3BC-2F52-4949-B95B-16A05DE7E89D}" type="pres">
      <dgm:prSet presAssocID="{0A865A8B-6D8B-4EBB-BA83-C1085C573B4D}" presName="background3" presStyleLbl="node3" presStyleIdx="4" presStyleCnt="5"/>
      <dgm:spPr>
        <a:sp3d extrusionH="152250" prstMaterial="matte">
          <a:bevelT w="165100" prst="coolSlant"/>
        </a:sp3d>
      </dgm:spPr>
    </dgm:pt>
    <dgm:pt modelId="{129497D6-3C08-446B-96D2-E2AA822A3739}" type="pres">
      <dgm:prSet presAssocID="{0A865A8B-6D8B-4EBB-BA83-C1085C573B4D}" presName="text3" presStyleLbl="fgAcc3" presStyleIdx="4" presStyleCnt="5">
        <dgm:presLayoutVars>
          <dgm:chPref val="3"/>
        </dgm:presLayoutVars>
      </dgm:prSet>
      <dgm:spPr/>
      <dgm:t>
        <a:bodyPr/>
        <a:lstStyle/>
        <a:p>
          <a:endParaRPr lang="ru-RU"/>
        </a:p>
      </dgm:t>
    </dgm:pt>
    <dgm:pt modelId="{F6B1BE7E-D126-4EB4-BB2F-37A4E4B8E5C4}" type="pres">
      <dgm:prSet presAssocID="{0A865A8B-6D8B-4EBB-BA83-C1085C573B4D}" presName="hierChild4" presStyleCnt="0"/>
      <dgm:spPr>
        <a:sp3d/>
      </dgm:spPr>
    </dgm:pt>
  </dgm:ptLst>
  <dgm:cxnLst>
    <dgm:cxn modelId="{CE004552-0470-4122-89DC-36699833710E}" type="presOf" srcId="{1C51052A-B81B-408B-9B16-F3D96033AB54}" destId="{247DC718-5091-46FF-92CA-0F69DDC7BFCF}" srcOrd="0" destOrd="0" presId="urn:microsoft.com/office/officeart/2005/8/layout/hierarchy1"/>
    <dgm:cxn modelId="{740A41DD-9838-4DF4-8D33-825E27A4A745}" srcId="{AA4D1AFE-C2FF-48A8-A216-18486F59A565}" destId="{2C4A59C3-0E1B-482E-A58E-D5A92F3654C0}" srcOrd="1" destOrd="0" parTransId="{9319606B-BCED-4D14-8B7E-B0280D5B5A85}" sibTransId="{0B430FCB-2AE4-4CEF-AB75-42EE0987809F}"/>
    <dgm:cxn modelId="{5B10EA63-E395-45F4-BA10-23A7E9EACE01}" srcId="{CD2CC246-CCA8-4BF9-9B35-D9F8420A52C6}" destId="{1578F786-301A-4782-85E5-DCB7E6B961DC}" srcOrd="3" destOrd="0" parTransId="{A39BF7B1-454C-46D8-9638-8442130A5E22}" sibTransId="{F2F72975-2FAD-4F5B-A7DA-33A52C4FBE05}"/>
    <dgm:cxn modelId="{444CC42E-93F5-4EDF-972B-D114045A6333}" type="presOf" srcId="{4F24E0E7-0E2B-4297-ADAF-883495711885}" destId="{2CB38F77-A9C9-435B-A980-D5E91447ADB5}" srcOrd="0" destOrd="0" presId="urn:microsoft.com/office/officeart/2005/8/layout/hierarchy1"/>
    <dgm:cxn modelId="{6B5C5217-DCEC-4B28-AA17-840F48195B15}" srcId="{CD2CC246-CCA8-4BF9-9B35-D9F8420A52C6}" destId="{2F00A15C-A7D9-4FEC-BDF2-D680B09308DA}" srcOrd="1" destOrd="0" parTransId="{37861499-1F6D-4999-8256-EC5A42934E59}" sibTransId="{92E4515A-99B5-463B-A67D-B0868B8B2135}"/>
    <dgm:cxn modelId="{07B31718-5B16-4DA4-933C-FA74E85E3D7C}" type="presOf" srcId="{1578F786-301A-4782-85E5-DCB7E6B961DC}" destId="{A73A0F2B-B9B9-4E4D-BA56-34B2E47C1AED}" srcOrd="0" destOrd="0" presId="urn:microsoft.com/office/officeart/2005/8/layout/hierarchy1"/>
    <dgm:cxn modelId="{3C884B87-47E8-47B9-91CB-EC6619563464}" type="presOf" srcId="{F0A1AAE5-278F-4AD1-9EE3-BD46F05B1C75}" destId="{CC09FB15-B0B9-4A87-87E7-3C88C22DDE62}" srcOrd="0" destOrd="0" presId="urn:microsoft.com/office/officeart/2005/8/layout/hierarchy1"/>
    <dgm:cxn modelId="{3DE72019-A4F4-4CC7-94F4-4032F85F6456}" srcId="{CD2CC246-CCA8-4BF9-9B35-D9F8420A52C6}" destId="{1C51052A-B81B-408B-9B16-F3D96033AB54}" srcOrd="0" destOrd="0" parTransId="{5A05F4E7-5A51-470A-96F1-8C25E64007FB}" sibTransId="{0F318F5F-5DBF-435E-B406-0C2D507D0970}"/>
    <dgm:cxn modelId="{5F242AE4-9F9D-4F16-9B8E-9B7F376B9D14}" type="presOf" srcId="{0A865A8B-6D8B-4EBB-BA83-C1085C573B4D}" destId="{129497D6-3C08-446B-96D2-E2AA822A3739}" srcOrd="0" destOrd="0" presId="urn:microsoft.com/office/officeart/2005/8/layout/hierarchy1"/>
    <dgm:cxn modelId="{FC064E51-132E-4A72-B96A-C3FE4B162251}" srcId="{224A95C0-BDA6-4F4D-97FF-827FE3D132A4}" destId="{0A865A8B-6D8B-4EBB-BA83-C1085C573B4D}" srcOrd="0" destOrd="0" parTransId="{4F24E0E7-0E2B-4297-ADAF-883495711885}" sibTransId="{6B71D047-E4A4-49EE-B1E7-ECD10B38D875}"/>
    <dgm:cxn modelId="{ADB891E2-C63F-4F87-B6AB-11B1D343B15F}" type="presOf" srcId="{CD2CC246-CCA8-4BF9-9B35-D9F8420A52C6}" destId="{34B25E3C-4E41-473E-84A6-F41A71B87191}" srcOrd="0" destOrd="0" presId="urn:microsoft.com/office/officeart/2005/8/layout/hierarchy1"/>
    <dgm:cxn modelId="{6303AC05-BCF5-45AC-9672-96FC84A7D35D}" type="presOf" srcId="{2C4A59C3-0E1B-482E-A58E-D5A92F3654C0}" destId="{5309D250-C144-48FA-9525-1FD7B1951A6C}" srcOrd="0" destOrd="0" presId="urn:microsoft.com/office/officeart/2005/8/layout/hierarchy1"/>
    <dgm:cxn modelId="{85AF9E22-2E19-4372-A31E-F0C6347EAC54}" type="presOf" srcId="{06FF6ACE-F5BE-4675-84BE-BE987FC2CF5D}" destId="{A0856BCA-101A-4006-8019-0EF67AA90C90}" srcOrd="0" destOrd="0" presId="urn:microsoft.com/office/officeart/2005/8/layout/hierarchy1"/>
    <dgm:cxn modelId="{B255F370-88A3-4DAE-B001-238A5F6EB3F7}" srcId="{CD2CC246-CCA8-4BF9-9B35-D9F8420A52C6}" destId="{AA4D1AFE-C2FF-48A8-A216-18486F59A565}" srcOrd="2" destOrd="0" parTransId="{D876B0C9-AD0E-4147-BD2A-3308B5CE9467}" sibTransId="{F915EB93-6F32-498B-A848-A959D9520318}"/>
    <dgm:cxn modelId="{E1DAA169-C072-484E-A0CD-4A03573896FA}" type="presOf" srcId="{C414D8D2-9B8F-49B8-8C73-2A778B194F3B}" destId="{0E2F6A89-80E3-4856-9202-C0A7A91D22E4}" srcOrd="0" destOrd="0" presId="urn:microsoft.com/office/officeart/2005/8/layout/hierarchy1"/>
    <dgm:cxn modelId="{9B0E7A86-8A85-45D9-BFF0-ED92A83A9DD1}" type="presOf" srcId="{148039D0-3B12-4DA7-B7D6-FB3471CDEFD8}" destId="{FD5B22CA-403F-4F03-94B4-CC4E1A0A9EB9}" srcOrd="0" destOrd="0" presId="urn:microsoft.com/office/officeart/2005/8/layout/hierarchy1"/>
    <dgm:cxn modelId="{2DBE5658-6ADF-4DEB-BE75-6CFE03988EF7}" type="presOf" srcId="{9319606B-BCED-4D14-8B7E-B0280D5B5A85}" destId="{A7C27D14-0400-463E-85B6-09C61BB60867}" srcOrd="0" destOrd="0" presId="urn:microsoft.com/office/officeart/2005/8/layout/hierarchy1"/>
    <dgm:cxn modelId="{D1432FBE-4823-4DE9-B11F-A68D2FE561F9}" type="presOf" srcId="{2F00A15C-A7D9-4FEC-BDF2-D680B09308DA}" destId="{626DF794-51FF-456E-9968-34876F9BE38D}" srcOrd="0" destOrd="0" presId="urn:microsoft.com/office/officeart/2005/8/layout/hierarchy1"/>
    <dgm:cxn modelId="{FE8D3390-B5C4-433C-AB1B-F79A8129EB26}" srcId="{7C8590B5-2168-40AE-8E5D-20C748961811}" destId="{CD2CC246-CCA8-4BF9-9B35-D9F8420A52C6}" srcOrd="0" destOrd="0" parTransId="{0B12E10C-4288-43BD-BE5B-FFC545205050}" sibTransId="{6A2781E3-F156-4F7E-9C88-37E5888E5BB0}"/>
    <dgm:cxn modelId="{0536EC74-C0E5-44A7-86CF-03B13CF805BB}" type="presOf" srcId="{37861499-1F6D-4999-8256-EC5A42934E59}" destId="{78991278-5C14-40C2-8CB7-8A5CE5F4B985}" srcOrd="0" destOrd="0" presId="urn:microsoft.com/office/officeart/2005/8/layout/hierarchy1"/>
    <dgm:cxn modelId="{AE1F87C6-7F65-4F03-804B-00EF2F20F22C}" type="presOf" srcId="{A39BF7B1-454C-46D8-9638-8442130A5E22}" destId="{683085DE-8476-438F-8831-37B7ADC67956}" srcOrd="0" destOrd="0" presId="urn:microsoft.com/office/officeart/2005/8/layout/hierarchy1"/>
    <dgm:cxn modelId="{885938D6-4981-4FEC-A210-9295C9D47719}" srcId="{CD2CC246-CCA8-4BF9-9B35-D9F8420A52C6}" destId="{224A95C0-BDA6-4F4D-97FF-827FE3D132A4}" srcOrd="4" destOrd="0" parTransId="{9CC02051-450C-4ABD-8E31-28948762C28F}" sibTransId="{370DD267-1A0A-4D1C-ACC6-F5EE5B5268F6}"/>
    <dgm:cxn modelId="{62ABF73F-3019-4183-85E4-AEDCC0314082}" srcId="{AA4D1AFE-C2FF-48A8-A216-18486F59A565}" destId="{F0A1AAE5-278F-4AD1-9EE3-BD46F05B1C75}" srcOrd="2" destOrd="0" parTransId="{C414D8D2-9B8F-49B8-8C73-2A778B194F3B}" sibTransId="{CFED2280-9C5E-4B19-A3F7-3F253F795522}"/>
    <dgm:cxn modelId="{82877A30-E122-413F-998A-1A75430CECE3}" srcId="{AA4D1AFE-C2FF-48A8-A216-18486F59A565}" destId="{06FF6ACE-F5BE-4675-84BE-BE987FC2CF5D}" srcOrd="0" destOrd="0" parTransId="{148039D0-3B12-4DA7-B7D6-FB3471CDEFD8}" sibTransId="{506BA2F5-C593-4AAB-94D3-AAD65F0F1356}"/>
    <dgm:cxn modelId="{F7F963A9-43A1-4726-B8B2-F89735C16D98}" type="presOf" srcId="{FD15CC13-1590-492F-B9F1-14DF8B9B2C82}" destId="{1DD458CD-BA78-400B-9B0B-42FBFFC92663}" srcOrd="0" destOrd="0" presId="urn:microsoft.com/office/officeart/2005/8/layout/hierarchy1"/>
    <dgm:cxn modelId="{ED64148D-D60E-4B28-B782-B1000432A33F}" type="presOf" srcId="{224A95C0-BDA6-4F4D-97FF-827FE3D132A4}" destId="{4DBDBCF5-DFC7-4CA7-8A36-4677BEFE0506}" srcOrd="0" destOrd="0" presId="urn:microsoft.com/office/officeart/2005/8/layout/hierarchy1"/>
    <dgm:cxn modelId="{3AE75503-97D1-478F-9373-430E839BF08F}" type="presOf" srcId="{7C8590B5-2168-40AE-8E5D-20C748961811}" destId="{1690962D-7484-4A11-8DA6-B9B1FA604905}" srcOrd="0" destOrd="0" presId="urn:microsoft.com/office/officeart/2005/8/layout/hierarchy1"/>
    <dgm:cxn modelId="{27CF2CC2-0307-434D-BE0D-378C4CD3F65C}" type="presOf" srcId="{5C4A6A12-CBEE-4907-B317-0CFCD1DA9ABA}" destId="{2707673D-57C8-4B8C-AD03-F90AEC43144D}" srcOrd="0" destOrd="0" presId="urn:microsoft.com/office/officeart/2005/8/layout/hierarchy1"/>
    <dgm:cxn modelId="{58B929E9-82FF-4478-8D87-E546FF43E10C}" srcId="{1C51052A-B81B-408B-9B16-F3D96033AB54}" destId="{FD15CC13-1590-492F-B9F1-14DF8B9B2C82}" srcOrd="0" destOrd="0" parTransId="{5C4A6A12-CBEE-4907-B317-0CFCD1DA9ABA}" sibTransId="{0598F9DC-042B-4A8F-BC63-75C7C0B6C687}"/>
    <dgm:cxn modelId="{54B8B7D5-2AA0-4C85-A1E3-75748C430397}" type="presOf" srcId="{9CC02051-450C-4ABD-8E31-28948762C28F}" destId="{1238A3E0-553D-4EDE-9D2E-D39A3FE3E913}" srcOrd="0" destOrd="0" presId="urn:microsoft.com/office/officeart/2005/8/layout/hierarchy1"/>
    <dgm:cxn modelId="{083CE6A3-D598-4474-A5B6-EE08E45967B3}" type="presOf" srcId="{5A05F4E7-5A51-470A-96F1-8C25E64007FB}" destId="{B58046C9-5D17-43EA-8DB6-ECB20BB0D9BF}" srcOrd="0" destOrd="0" presId="urn:microsoft.com/office/officeart/2005/8/layout/hierarchy1"/>
    <dgm:cxn modelId="{2C425281-6044-4EB1-97CA-C0424393477E}" type="presOf" srcId="{AA4D1AFE-C2FF-48A8-A216-18486F59A565}" destId="{437EEBD8-F445-49F0-9139-6AC152B87AD3}" srcOrd="0" destOrd="0" presId="urn:microsoft.com/office/officeart/2005/8/layout/hierarchy1"/>
    <dgm:cxn modelId="{8BA9ADAA-1AF5-4B86-8850-D49D0C2F3AD0}" type="presOf" srcId="{D876B0C9-AD0E-4147-BD2A-3308B5CE9467}" destId="{F293F380-8E55-44D6-87E0-679EF0822804}" srcOrd="0" destOrd="0" presId="urn:microsoft.com/office/officeart/2005/8/layout/hierarchy1"/>
    <dgm:cxn modelId="{12C86640-89D6-434E-915C-08B265D146FD}" type="presParOf" srcId="{1690962D-7484-4A11-8DA6-B9B1FA604905}" destId="{B22EB7F4-6DF8-4A45-9075-B79A506B8AAB}" srcOrd="0" destOrd="0" presId="urn:microsoft.com/office/officeart/2005/8/layout/hierarchy1"/>
    <dgm:cxn modelId="{F83EC30B-7A3F-4292-A2E9-CF778F514EA9}" type="presParOf" srcId="{B22EB7F4-6DF8-4A45-9075-B79A506B8AAB}" destId="{4B266A90-82B9-4C0D-ACC2-8BAD0929551D}" srcOrd="0" destOrd="0" presId="urn:microsoft.com/office/officeart/2005/8/layout/hierarchy1"/>
    <dgm:cxn modelId="{A5C2F66B-BC13-42C7-88EC-F60DD2A716E0}" type="presParOf" srcId="{4B266A90-82B9-4C0D-ACC2-8BAD0929551D}" destId="{6AF875B2-EF91-40DD-B850-25172DD45705}" srcOrd="0" destOrd="0" presId="urn:microsoft.com/office/officeart/2005/8/layout/hierarchy1"/>
    <dgm:cxn modelId="{95797087-CB5B-4890-8187-84C87B879AC2}" type="presParOf" srcId="{4B266A90-82B9-4C0D-ACC2-8BAD0929551D}" destId="{34B25E3C-4E41-473E-84A6-F41A71B87191}" srcOrd="1" destOrd="0" presId="urn:microsoft.com/office/officeart/2005/8/layout/hierarchy1"/>
    <dgm:cxn modelId="{76927D36-E723-48EE-8555-65282A621E43}" type="presParOf" srcId="{B22EB7F4-6DF8-4A45-9075-B79A506B8AAB}" destId="{30148704-EF8E-4FEC-A19E-E0C6E95BADE0}" srcOrd="1" destOrd="0" presId="urn:microsoft.com/office/officeart/2005/8/layout/hierarchy1"/>
    <dgm:cxn modelId="{E28C84C8-5606-4C2A-BA46-720C4513BAAC}" type="presParOf" srcId="{30148704-EF8E-4FEC-A19E-E0C6E95BADE0}" destId="{B58046C9-5D17-43EA-8DB6-ECB20BB0D9BF}" srcOrd="0" destOrd="0" presId="urn:microsoft.com/office/officeart/2005/8/layout/hierarchy1"/>
    <dgm:cxn modelId="{8416FCFC-54E3-4D32-B476-73C28D7BF2E2}" type="presParOf" srcId="{30148704-EF8E-4FEC-A19E-E0C6E95BADE0}" destId="{787A3850-CA68-406B-AB25-00731531953A}" srcOrd="1" destOrd="0" presId="urn:microsoft.com/office/officeart/2005/8/layout/hierarchy1"/>
    <dgm:cxn modelId="{CF7905F5-7948-4A2D-B298-AED89B583F16}" type="presParOf" srcId="{787A3850-CA68-406B-AB25-00731531953A}" destId="{F26AD903-9415-4F98-9C64-A009F49DA658}" srcOrd="0" destOrd="0" presId="urn:microsoft.com/office/officeart/2005/8/layout/hierarchy1"/>
    <dgm:cxn modelId="{8B0A4FED-48D5-4D67-86B1-D63809AC14A6}" type="presParOf" srcId="{F26AD903-9415-4F98-9C64-A009F49DA658}" destId="{EE0456D3-B627-4595-9B53-BCCCC9A9F219}" srcOrd="0" destOrd="0" presId="urn:microsoft.com/office/officeart/2005/8/layout/hierarchy1"/>
    <dgm:cxn modelId="{74C220E2-7F8A-4987-9584-E3060E9E607B}" type="presParOf" srcId="{F26AD903-9415-4F98-9C64-A009F49DA658}" destId="{247DC718-5091-46FF-92CA-0F69DDC7BFCF}" srcOrd="1" destOrd="0" presId="urn:microsoft.com/office/officeart/2005/8/layout/hierarchy1"/>
    <dgm:cxn modelId="{2A69BD09-2E6B-4509-84D1-D61357764DF5}" type="presParOf" srcId="{787A3850-CA68-406B-AB25-00731531953A}" destId="{FD14F83D-0CE7-47D1-ABED-0051611E7146}" srcOrd="1" destOrd="0" presId="urn:microsoft.com/office/officeart/2005/8/layout/hierarchy1"/>
    <dgm:cxn modelId="{8CE9FFF3-C29D-4CB5-84FB-F717F459374F}" type="presParOf" srcId="{FD14F83D-0CE7-47D1-ABED-0051611E7146}" destId="{2707673D-57C8-4B8C-AD03-F90AEC43144D}" srcOrd="0" destOrd="0" presId="urn:microsoft.com/office/officeart/2005/8/layout/hierarchy1"/>
    <dgm:cxn modelId="{38852B5A-A0C4-4E0F-9159-0F6A5F296305}" type="presParOf" srcId="{FD14F83D-0CE7-47D1-ABED-0051611E7146}" destId="{CB0E05C8-C9B9-4291-9F19-18735FBA226B}" srcOrd="1" destOrd="0" presId="urn:microsoft.com/office/officeart/2005/8/layout/hierarchy1"/>
    <dgm:cxn modelId="{C1397351-9D4E-4D29-B942-78114022EEA1}" type="presParOf" srcId="{CB0E05C8-C9B9-4291-9F19-18735FBA226B}" destId="{AE3EE16A-B425-48D8-A6A1-B71B72BCC20C}" srcOrd="0" destOrd="0" presId="urn:microsoft.com/office/officeart/2005/8/layout/hierarchy1"/>
    <dgm:cxn modelId="{0382F7C4-5CC6-44AF-BC3F-80E21B1ABB30}" type="presParOf" srcId="{AE3EE16A-B425-48D8-A6A1-B71B72BCC20C}" destId="{D4E9C5AB-3733-4CD4-BE3A-694C47EF7750}" srcOrd="0" destOrd="0" presId="urn:microsoft.com/office/officeart/2005/8/layout/hierarchy1"/>
    <dgm:cxn modelId="{BC25AA06-1F16-4E03-9FC1-46776ACDC4B2}" type="presParOf" srcId="{AE3EE16A-B425-48D8-A6A1-B71B72BCC20C}" destId="{1DD458CD-BA78-400B-9B0B-42FBFFC92663}" srcOrd="1" destOrd="0" presId="urn:microsoft.com/office/officeart/2005/8/layout/hierarchy1"/>
    <dgm:cxn modelId="{76CDEF56-6D80-4105-A856-24A9BF70E6C0}" type="presParOf" srcId="{CB0E05C8-C9B9-4291-9F19-18735FBA226B}" destId="{7F814148-A1CA-46E6-BB61-9DEDB9272CF9}" srcOrd="1" destOrd="0" presId="urn:microsoft.com/office/officeart/2005/8/layout/hierarchy1"/>
    <dgm:cxn modelId="{CBB469AD-4F65-4B45-B5F9-FEF99B8846C0}" type="presParOf" srcId="{30148704-EF8E-4FEC-A19E-E0C6E95BADE0}" destId="{78991278-5C14-40C2-8CB7-8A5CE5F4B985}" srcOrd="2" destOrd="0" presId="urn:microsoft.com/office/officeart/2005/8/layout/hierarchy1"/>
    <dgm:cxn modelId="{F746FBB3-E5DC-4DB2-A22F-F2ADD5D327A4}" type="presParOf" srcId="{30148704-EF8E-4FEC-A19E-E0C6E95BADE0}" destId="{9CF7419B-1537-432E-8B46-E5B82202E05F}" srcOrd="3" destOrd="0" presId="urn:microsoft.com/office/officeart/2005/8/layout/hierarchy1"/>
    <dgm:cxn modelId="{D54BEA21-FAEA-4D20-9E55-17AD748488CB}" type="presParOf" srcId="{9CF7419B-1537-432E-8B46-E5B82202E05F}" destId="{BA6E0BD9-30D9-44E4-8F42-EF0309452644}" srcOrd="0" destOrd="0" presId="urn:microsoft.com/office/officeart/2005/8/layout/hierarchy1"/>
    <dgm:cxn modelId="{35EFBEF1-2BF9-4560-9F1B-BF35F3933425}" type="presParOf" srcId="{BA6E0BD9-30D9-44E4-8F42-EF0309452644}" destId="{1ACA5576-96F8-4C94-8824-12DE5F39C088}" srcOrd="0" destOrd="0" presId="urn:microsoft.com/office/officeart/2005/8/layout/hierarchy1"/>
    <dgm:cxn modelId="{2F792355-64C4-4A15-975D-B73459F141A2}" type="presParOf" srcId="{BA6E0BD9-30D9-44E4-8F42-EF0309452644}" destId="{626DF794-51FF-456E-9968-34876F9BE38D}" srcOrd="1" destOrd="0" presId="urn:microsoft.com/office/officeart/2005/8/layout/hierarchy1"/>
    <dgm:cxn modelId="{2ABA6887-D24C-4457-AEA9-762914CA1EC9}" type="presParOf" srcId="{9CF7419B-1537-432E-8B46-E5B82202E05F}" destId="{14C0B75E-5FF6-4883-B2AA-B5D878C8CFB0}" srcOrd="1" destOrd="0" presId="urn:microsoft.com/office/officeart/2005/8/layout/hierarchy1"/>
    <dgm:cxn modelId="{1F6332EF-B092-444D-BB7A-CB558F0D1876}" type="presParOf" srcId="{30148704-EF8E-4FEC-A19E-E0C6E95BADE0}" destId="{F293F380-8E55-44D6-87E0-679EF0822804}" srcOrd="4" destOrd="0" presId="urn:microsoft.com/office/officeart/2005/8/layout/hierarchy1"/>
    <dgm:cxn modelId="{07ED2592-3CEF-4AA0-856B-E5ADA62A9189}" type="presParOf" srcId="{30148704-EF8E-4FEC-A19E-E0C6E95BADE0}" destId="{21126AD6-4D02-45DF-AA5A-7D7BC18FE809}" srcOrd="5" destOrd="0" presId="urn:microsoft.com/office/officeart/2005/8/layout/hierarchy1"/>
    <dgm:cxn modelId="{6CD13318-B8D7-48A1-A2AA-8599B7DF8034}" type="presParOf" srcId="{21126AD6-4D02-45DF-AA5A-7D7BC18FE809}" destId="{9929CFE7-5A5F-4E76-A51C-BCE3F08D3FFA}" srcOrd="0" destOrd="0" presId="urn:microsoft.com/office/officeart/2005/8/layout/hierarchy1"/>
    <dgm:cxn modelId="{3DE980FE-D313-43FB-AFB9-53F21D64063A}" type="presParOf" srcId="{9929CFE7-5A5F-4E76-A51C-BCE3F08D3FFA}" destId="{6E24256A-EE6A-4134-8F64-443029D480D5}" srcOrd="0" destOrd="0" presId="urn:microsoft.com/office/officeart/2005/8/layout/hierarchy1"/>
    <dgm:cxn modelId="{1014E27C-8753-4CF6-A11C-F04B314195FB}" type="presParOf" srcId="{9929CFE7-5A5F-4E76-A51C-BCE3F08D3FFA}" destId="{437EEBD8-F445-49F0-9139-6AC152B87AD3}" srcOrd="1" destOrd="0" presId="urn:microsoft.com/office/officeart/2005/8/layout/hierarchy1"/>
    <dgm:cxn modelId="{9145B241-8772-45EE-875D-DDB607F29304}" type="presParOf" srcId="{21126AD6-4D02-45DF-AA5A-7D7BC18FE809}" destId="{50C1FFA9-D615-44D0-BBD1-227C0BB0F150}" srcOrd="1" destOrd="0" presId="urn:microsoft.com/office/officeart/2005/8/layout/hierarchy1"/>
    <dgm:cxn modelId="{04468AC7-4573-467E-A731-63187D810F11}" type="presParOf" srcId="{50C1FFA9-D615-44D0-BBD1-227C0BB0F150}" destId="{FD5B22CA-403F-4F03-94B4-CC4E1A0A9EB9}" srcOrd="0" destOrd="0" presId="urn:microsoft.com/office/officeart/2005/8/layout/hierarchy1"/>
    <dgm:cxn modelId="{6ECD7F79-4198-411D-B6AA-365F01369626}" type="presParOf" srcId="{50C1FFA9-D615-44D0-BBD1-227C0BB0F150}" destId="{0DC661B4-A7C5-437C-9590-816E248DFFBA}" srcOrd="1" destOrd="0" presId="urn:microsoft.com/office/officeart/2005/8/layout/hierarchy1"/>
    <dgm:cxn modelId="{14BEACA7-06C8-412F-88B8-964E40043CCF}" type="presParOf" srcId="{0DC661B4-A7C5-437C-9590-816E248DFFBA}" destId="{985EAD8D-F743-440E-9D65-BF649F44B32C}" srcOrd="0" destOrd="0" presId="urn:microsoft.com/office/officeart/2005/8/layout/hierarchy1"/>
    <dgm:cxn modelId="{55C9090E-1F81-47A6-8BF8-5ABE9D0FFB62}" type="presParOf" srcId="{985EAD8D-F743-440E-9D65-BF649F44B32C}" destId="{7C1641E9-1B4D-409E-910A-62FFA2199BA1}" srcOrd="0" destOrd="0" presId="urn:microsoft.com/office/officeart/2005/8/layout/hierarchy1"/>
    <dgm:cxn modelId="{1C7F0B29-7FE4-419B-98BD-DAEB11FD196E}" type="presParOf" srcId="{985EAD8D-F743-440E-9D65-BF649F44B32C}" destId="{A0856BCA-101A-4006-8019-0EF67AA90C90}" srcOrd="1" destOrd="0" presId="urn:microsoft.com/office/officeart/2005/8/layout/hierarchy1"/>
    <dgm:cxn modelId="{47D6924F-AC70-40D5-9727-D5975D73E62B}" type="presParOf" srcId="{0DC661B4-A7C5-437C-9590-816E248DFFBA}" destId="{DC14E100-A743-459A-B685-A668607B5C22}" srcOrd="1" destOrd="0" presId="urn:microsoft.com/office/officeart/2005/8/layout/hierarchy1"/>
    <dgm:cxn modelId="{EF68FFA4-16AE-430E-A0EE-BC701814B3B8}" type="presParOf" srcId="{50C1FFA9-D615-44D0-BBD1-227C0BB0F150}" destId="{A7C27D14-0400-463E-85B6-09C61BB60867}" srcOrd="2" destOrd="0" presId="urn:microsoft.com/office/officeart/2005/8/layout/hierarchy1"/>
    <dgm:cxn modelId="{C9F54E33-77F8-4C64-B055-E50599113F55}" type="presParOf" srcId="{50C1FFA9-D615-44D0-BBD1-227C0BB0F150}" destId="{02B87D81-C3D6-447B-A1B7-9B9D3E6E472A}" srcOrd="3" destOrd="0" presId="urn:microsoft.com/office/officeart/2005/8/layout/hierarchy1"/>
    <dgm:cxn modelId="{55B8D852-52DA-4571-AEED-48C4A48CE5CF}" type="presParOf" srcId="{02B87D81-C3D6-447B-A1B7-9B9D3E6E472A}" destId="{AC642CFF-FDF6-4EB1-A8D5-815791FDA886}" srcOrd="0" destOrd="0" presId="urn:microsoft.com/office/officeart/2005/8/layout/hierarchy1"/>
    <dgm:cxn modelId="{AD5CC92B-B5A1-4099-BAC6-8415B2A096EF}" type="presParOf" srcId="{AC642CFF-FDF6-4EB1-A8D5-815791FDA886}" destId="{5D9BB243-A2EB-42AD-97E9-0656E6FC29CC}" srcOrd="0" destOrd="0" presId="urn:microsoft.com/office/officeart/2005/8/layout/hierarchy1"/>
    <dgm:cxn modelId="{D9DD9B67-CA7E-422D-8D82-18D22BFE48D2}" type="presParOf" srcId="{AC642CFF-FDF6-4EB1-A8D5-815791FDA886}" destId="{5309D250-C144-48FA-9525-1FD7B1951A6C}" srcOrd="1" destOrd="0" presId="urn:microsoft.com/office/officeart/2005/8/layout/hierarchy1"/>
    <dgm:cxn modelId="{7D552C6A-2955-4DFE-857C-6F7374F84817}" type="presParOf" srcId="{02B87D81-C3D6-447B-A1B7-9B9D3E6E472A}" destId="{690DB231-F03F-44B2-9393-2088F36FA233}" srcOrd="1" destOrd="0" presId="urn:microsoft.com/office/officeart/2005/8/layout/hierarchy1"/>
    <dgm:cxn modelId="{614349EA-578E-4642-A13B-229F690729CE}" type="presParOf" srcId="{50C1FFA9-D615-44D0-BBD1-227C0BB0F150}" destId="{0E2F6A89-80E3-4856-9202-C0A7A91D22E4}" srcOrd="4" destOrd="0" presId="urn:microsoft.com/office/officeart/2005/8/layout/hierarchy1"/>
    <dgm:cxn modelId="{2632CA28-2C0B-4DB4-9297-AE62077A6BCC}" type="presParOf" srcId="{50C1FFA9-D615-44D0-BBD1-227C0BB0F150}" destId="{DF9E51ED-F5B2-4BDF-B9BF-20BFEE939E2B}" srcOrd="5" destOrd="0" presId="urn:microsoft.com/office/officeart/2005/8/layout/hierarchy1"/>
    <dgm:cxn modelId="{0C07552D-5F1E-43DB-A454-E59114D86BC1}" type="presParOf" srcId="{DF9E51ED-F5B2-4BDF-B9BF-20BFEE939E2B}" destId="{D4258B8F-0C51-44EA-AC87-5A6C351D1847}" srcOrd="0" destOrd="0" presId="urn:microsoft.com/office/officeart/2005/8/layout/hierarchy1"/>
    <dgm:cxn modelId="{3905494C-836F-44D6-B6EA-112E5A1FC41F}" type="presParOf" srcId="{D4258B8F-0C51-44EA-AC87-5A6C351D1847}" destId="{6F44B1FE-DCC3-4699-A4E3-EA0EB2478576}" srcOrd="0" destOrd="0" presId="urn:microsoft.com/office/officeart/2005/8/layout/hierarchy1"/>
    <dgm:cxn modelId="{164DF4C4-E8F9-4EE9-92C1-7586775731BF}" type="presParOf" srcId="{D4258B8F-0C51-44EA-AC87-5A6C351D1847}" destId="{CC09FB15-B0B9-4A87-87E7-3C88C22DDE62}" srcOrd="1" destOrd="0" presId="urn:microsoft.com/office/officeart/2005/8/layout/hierarchy1"/>
    <dgm:cxn modelId="{0E59FD15-050C-41F0-833C-BFACCF33FA5F}" type="presParOf" srcId="{DF9E51ED-F5B2-4BDF-B9BF-20BFEE939E2B}" destId="{E99E7733-5F35-456C-B1FA-1DB29BC7B228}" srcOrd="1" destOrd="0" presId="urn:microsoft.com/office/officeart/2005/8/layout/hierarchy1"/>
    <dgm:cxn modelId="{22AB56C8-FB17-4C89-82FC-9343D350CBB3}" type="presParOf" srcId="{30148704-EF8E-4FEC-A19E-E0C6E95BADE0}" destId="{683085DE-8476-438F-8831-37B7ADC67956}" srcOrd="6" destOrd="0" presId="urn:microsoft.com/office/officeart/2005/8/layout/hierarchy1"/>
    <dgm:cxn modelId="{5670005D-E0C4-48E9-83B0-8FFDDD239CF7}" type="presParOf" srcId="{30148704-EF8E-4FEC-A19E-E0C6E95BADE0}" destId="{54740593-20EF-40D3-9212-CBDFF040743E}" srcOrd="7" destOrd="0" presId="urn:microsoft.com/office/officeart/2005/8/layout/hierarchy1"/>
    <dgm:cxn modelId="{565B8CCC-9990-400D-85E1-EE8991361107}" type="presParOf" srcId="{54740593-20EF-40D3-9212-CBDFF040743E}" destId="{2666F048-3CC3-4948-AF56-1D19D0AC324B}" srcOrd="0" destOrd="0" presId="urn:microsoft.com/office/officeart/2005/8/layout/hierarchy1"/>
    <dgm:cxn modelId="{78709D00-F95A-43B1-A003-BA8713B04DEA}" type="presParOf" srcId="{2666F048-3CC3-4948-AF56-1D19D0AC324B}" destId="{24262D2F-66B3-4484-B129-B2A7D368AAE3}" srcOrd="0" destOrd="0" presId="urn:microsoft.com/office/officeart/2005/8/layout/hierarchy1"/>
    <dgm:cxn modelId="{B98E709B-F584-44DF-9774-C05DE0CA0359}" type="presParOf" srcId="{2666F048-3CC3-4948-AF56-1D19D0AC324B}" destId="{A73A0F2B-B9B9-4E4D-BA56-34B2E47C1AED}" srcOrd="1" destOrd="0" presId="urn:microsoft.com/office/officeart/2005/8/layout/hierarchy1"/>
    <dgm:cxn modelId="{92DC6F90-3645-4C48-ABB0-F1CA7E8B512E}" type="presParOf" srcId="{54740593-20EF-40D3-9212-CBDFF040743E}" destId="{FE473DCF-6A3C-4AC3-92BC-E629627947DE}" srcOrd="1" destOrd="0" presId="urn:microsoft.com/office/officeart/2005/8/layout/hierarchy1"/>
    <dgm:cxn modelId="{56961844-FEA9-4F19-AEDB-3B7B35F783A9}" type="presParOf" srcId="{30148704-EF8E-4FEC-A19E-E0C6E95BADE0}" destId="{1238A3E0-553D-4EDE-9D2E-D39A3FE3E913}" srcOrd="8" destOrd="0" presId="urn:microsoft.com/office/officeart/2005/8/layout/hierarchy1"/>
    <dgm:cxn modelId="{C49131D3-8305-4BC9-9B8B-02D7AE4B4896}" type="presParOf" srcId="{30148704-EF8E-4FEC-A19E-E0C6E95BADE0}" destId="{3C14EFF8-DB45-403D-8965-61A156E24507}" srcOrd="9" destOrd="0" presId="urn:microsoft.com/office/officeart/2005/8/layout/hierarchy1"/>
    <dgm:cxn modelId="{3ED4228D-40E8-478D-BE16-0DBC16AE77D9}" type="presParOf" srcId="{3C14EFF8-DB45-403D-8965-61A156E24507}" destId="{0869E130-8AF5-4082-A0EA-A133695B88C4}" srcOrd="0" destOrd="0" presId="urn:microsoft.com/office/officeart/2005/8/layout/hierarchy1"/>
    <dgm:cxn modelId="{9F5F0AEF-BBFC-41B1-B29B-106958709A6E}" type="presParOf" srcId="{0869E130-8AF5-4082-A0EA-A133695B88C4}" destId="{DB1937EC-7023-410A-A029-CA471F248E6F}" srcOrd="0" destOrd="0" presId="urn:microsoft.com/office/officeart/2005/8/layout/hierarchy1"/>
    <dgm:cxn modelId="{54965B85-D814-4A8F-8DE6-5DAD2AE3681B}" type="presParOf" srcId="{0869E130-8AF5-4082-A0EA-A133695B88C4}" destId="{4DBDBCF5-DFC7-4CA7-8A36-4677BEFE0506}" srcOrd="1" destOrd="0" presId="urn:microsoft.com/office/officeart/2005/8/layout/hierarchy1"/>
    <dgm:cxn modelId="{CC2DBB81-4AC3-4320-9026-1238F83A4BA6}" type="presParOf" srcId="{3C14EFF8-DB45-403D-8965-61A156E24507}" destId="{DDAF5A9A-D97A-4694-BEBB-AC7FC7BEFF5A}" srcOrd="1" destOrd="0" presId="urn:microsoft.com/office/officeart/2005/8/layout/hierarchy1"/>
    <dgm:cxn modelId="{82A3B3C4-ACEA-4269-9903-993196568179}" type="presParOf" srcId="{DDAF5A9A-D97A-4694-BEBB-AC7FC7BEFF5A}" destId="{2CB38F77-A9C9-435B-A980-D5E91447ADB5}" srcOrd="0" destOrd="0" presId="urn:microsoft.com/office/officeart/2005/8/layout/hierarchy1"/>
    <dgm:cxn modelId="{DC5F6375-90D3-4BDB-AE96-A782A333C7A2}" type="presParOf" srcId="{DDAF5A9A-D97A-4694-BEBB-AC7FC7BEFF5A}" destId="{404DAE6B-8EBA-4DA8-9C16-378729F253A8}" srcOrd="1" destOrd="0" presId="urn:microsoft.com/office/officeart/2005/8/layout/hierarchy1"/>
    <dgm:cxn modelId="{F7BA70AA-9A55-4029-9314-09AD9623D6B5}" type="presParOf" srcId="{404DAE6B-8EBA-4DA8-9C16-378729F253A8}" destId="{3BAE17B1-B0BF-4E37-9368-11C329CE3A57}" srcOrd="0" destOrd="0" presId="urn:microsoft.com/office/officeart/2005/8/layout/hierarchy1"/>
    <dgm:cxn modelId="{A255060F-36B2-4FEE-AACA-66B8BFB5C348}" type="presParOf" srcId="{3BAE17B1-B0BF-4E37-9368-11C329CE3A57}" destId="{A551C3BC-2F52-4949-B95B-16A05DE7E89D}" srcOrd="0" destOrd="0" presId="urn:microsoft.com/office/officeart/2005/8/layout/hierarchy1"/>
    <dgm:cxn modelId="{31E3F8BA-EE40-4425-9287-2DB7F8BAF987}" type="presParOf" srcId="{3BAE17B1-B0BF-4E37-9368-11C329CE3A57}" destId="{129497D6-3C08-446B-96D2-E2AA822A3739}" srcOrd="1" destOrd="0" presId="urn:microsoft.com/office/officeart/2005/8/layout/hierarchy1"/>
    <dgm:cxn modelId="{30924BB7-B9AF-4AA3-B18A-67089B3FF08E}" type="presParOf" srcId="{404DAE6B-8EBA-4DA8-9C16-378729F253A8}" destId="{F6B1BE7E-D126-4EB4-BB2F-37A4E4B8E5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4A9C71-5243-4375-98C7-BA189146832B}" type="doc">
      <dgm:prSet loTypeId="urn:microsoft.com/office/officeart/2005/8/layout/radial5" loCatId="cycle" qsTypeId="urn:microsoft.com/office/officeart/2005/8/quickstyle/3d1" qsCatId="3D" csTypeId="urn:microsoft.com/office/officeart/2005/8/colors/colorful1" csCatId="colorful" phldr="1"/>
      <dgm:spPr/>
      <dgm:t>
        <a:bodyPr/>
        <a:lstStyle/>
        <a:p>
          <a:endParaRPr lang="ru-RU"/>
        </a:p>
      </dgm:t>
    </dgm:pt>
    <dgm:pt modelId="{6F647F05-65E5-443B-9310-4AF895EEC1B0}">
      <dgm:prSet phldrT="[Текст]" custT="1"/>
      <dgm:spPr/>
      <dgm:t>
        <a:bodyPr/>
        <a:lstStyle/>
        <a:p>
          <a:pPr algn="ctr"/>
          <a:r>
            <a:rPr lang="ru-RU" sz="1300" b="1" dirty="0" smtClean="0"/>
            <a:t>Расходы бюджета – это выплачиваемые из бюджета денежные средства, за исключением средств, являющихся источниками финансирования дефицита бюджета</a:t>
          </a:r>
          <a:endParaRPr lang="ru-RU" sz="1300" b="1" dirty="0"/>
        </a:p>
      </dgm:t>
    </dgm:pt>
    <dgm:pt modelId="{75BFC95B-EA58-4583-BC2B-08582B3ED8DC}" type="parTrans" cxnId="{F280695C-BCD4-44D5-BD42-7B1024E9C69E}">
      <dgm:prSet/>
      <dgm:spPr/>
      <dgm:t>
        <a:bodyPr/>
        <a:lstStyle/>
        <a:p>
          <a:endParaRPr lang="ru-RU"/>
        </a:p>
      </dgm:t>
    </dgm:pt>
    <dgm:pt modelId="{FCC559A8-CB2E-461F-864E-CCB99C0FD9A4}" type="sibTrans" cxnId="{F280695C-BCD4-44D5-BD42-7B1024E9C69E}">
      <dgm:prSet/>
      <dgm:spPr/>
      <dgm:t>
        <a:bodyPr/>
        <a:lstStyle/>
        <a:p>
          <a:endParaRPr lang="ru-RU"/>
        </a:p>
      </dgm:t>
    </dgm:pt>
    <dgm:pt modelId="{3BA0FA79-0F0A-4F39-8C6F-85BF113366C3}">
      <dgm:prSet phldrT="[Текст]"/>
      <dgm:spPr>
        <a:gradFill flip="none" rotWithShape="1">
          <a:gsLst>
            <a:gs pos="36000">
              <a:srgbClr val="33CC33"/>
            </a:gs>
            <a:gs pos="65000">
              <a:schemeClr val="accent6">
                <a:lumMod val="0"/>
                <a:lumOff val="100000"/>
              </a:schemeClr>
            </a:gs>
            <a:gs pos="84000">
              <a:schemeClr val="accent6">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smtClean="0"/>
        </a:p>
        <a:p>
          <a:endParaRPr lang="ru-RU" dirty="0"/>
        </a:p>
      </dgm:t>
    </dgm:pt>
    <dgm:pt modelId="{66E51CD7-05D6-4658-BDAA-92C6F3E19708}" type="parTrans" cxnId="{4A189105-0239-4451-ACE0-D31E9CBF66B8}">
      <dgm:prSet/>
      <dgm:spPr>
        <a:gradFill flip="none" rotWithShape="1">
          <a:gsLst>
            <a:gs pos="63000">
              <a:srgbClr val="33CC33"/>
            </a:gs>
            <a:gs pos="77000">
              <a:schemeClr val="accent6">
                <a:lumMod val="0"/>
                <a:lumOff val="100000"/>
              </a:schemeClr>
            </a:gs>
            <a:gs pos="84000">
              <a:schemeClr val="accent6">
                <a:lumMod val="100000"/>
              </a:schemeClr>
            </a:gs>
          </a:gsLst>
          <a:path path="circle">
            <a:fillToRect l="50000" t="-80000" r="50000" b="180000"/>
          </a:path>
          <a:tileRect/>
        </a:gradFill>
      </dgm:spPr>
      <dgm:t>
        <a:bodyPr/>
        <a:lstStyle/>
        <a:p>
          <a:endParaRPr lang="ru-RU"/>
        </a:p>
      </dgm:t>
    </dgm:pt>
    <dgm:pt modelId="{3F86135B-3CC7-4CEB-B411-92453A9354E3}" type="sibTrans" cxnId="{4A189105-0239-4451-ACE0-D31E9CBF66B8}">
      <dgm:prSet/>
      <dgm:spPr/>
      <dgm:t>
        <a:bodyPr/>
        <a:lstStyle/>
        <a:p>
          <a:endParaRPr lang="ru-RU"/>
        </a:p>
      </dgm:t>
    </dgm:pt>
    <dgm:pt modelId="{420BA717-63F2-4ED1-9193-BDF0AD7BC7EB}">
      <dgm:prSet phldrT="[Текст]"/>
      <dgm:spPr>
        <a:gradFill flip="none" rotWithShape="0">
          <a:gsLst>
            <a:gs pos="53000">
              <a:srgbClr val="00B0F0"/>
            </a:gs>
            <a:gs pos="73000">
              <a:schemeClr val="accent5">
                <a:lumMod val="0"/>
                <a:lumOff val="100000"/>
              </a:schemeClr>
            </a:gs>
            <a:gs pos="100000">
              <a:schemeClr val="accent5">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a:p>
      </dgm:t>
    </dgm:pt>
    <dgm:pt modelId="{A8FC0520-4E1C-47C9-9459-5A566E2A3269}" type="parTrans" cxnId="{420E5929-73A4-4A38-8264-96367E09F888}">
      <dgm:prSet/>
      <dgm:spPr>
        <a:gradFill rotWithShape="0">
          <a:gsLst>
            <a:gs pos="65000">
              <a:srgbClr val="00B0F0"/>
            </a:gs>
            <a:gs pos="81000">
              <a:schemeClr val="accent5">
                <a:hueOff val="0"/>
                <a:satOff val="0"/>
                <a:lumOff val="0"/>
                <a:alphaOff val="0"/>
                <a:satMod val="110000"/>
                <a:lumMod val="100000"/>
                <a:shade val="100000"/>
              </a:schemeClr>
            </a:gs>
            <a:gs pos="90000">
              <a:schemeClr val="accent5">
                <a:hueOff val="0"/>
                <a:satOff val="0"/>
                <a:lumOff val="0"/>
                <a:alphaOff val="0"/>
                <a:lumMod val="99000"/>
                <a:satMod val="120000"/>
                <a:shade val="78000"/>
              </a:schemeClr>
            </a:gs>
          </a:gsLst>
        </a:gradFill>
      </dgm:spPr>
      <dgm:t>
        <a:bodyPr/>
        <a:lstStyle/>
        <a:p>
          <a:endParaRPr lang="ru-RU"/>
        </a:p>
      </dgm:t>
    </dgm:pt>
    <dgm:pt modelId="{93B10FAD-F9FB-447F-AB26-67CC3C3A8B52}" type="sibTrans" cxnId="{420E5929-73A4-4A38-8264-96367E09F888}">
      <dgm:prSet/>
      <dgm:spPr/>
      <dgm:t>
        <a:bodyPr/>
        <a:lstStyle/>
        <a:p>
          <a:endParaRPr lang="ru-RU"/>
        </a:p>
      </dgm:t>
    </dgm:pt>
    <dgm:pt modelId="{90B43A1C-85AB-40E4-9687-2313E85E0399}">
      <dgm:prSet phldrT="[Текст]"/>
      <dgm:spPr>
        <a:gradFill rotWithShape="0">
          <a:gsLst>
            <a:gs pos="0">
              <a:srgbClr val="009900"/>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gradFill>
        <a:scene3d>
          <a:camera prst="orthographicFront"/>
          <a:lightRig rig="flat" dir="t"/>
        </a:scene3d>
        <a:sp3d prstMaterial="dkEdge">
          <a:bevelT w="120900" h="88900"/>
          <a:bevelB w="88900" h="31750" prst="angle"/>
        </a:sp3d>
      </dgm:spPr>
      <dgm:t>
        <a:bodyPr/>
        <a:lstStyle/>
        <a:p>
          <a:endParaRPr lang="ru-RU" dirty="0"/>
        </a:p>
      </dgm:t>
    </dgm:pt>
    <dgm:pt modelId="{CCCDC2A1-B573-48DB-AE6D-1F76901F1671}" type="parTrans" cxnId="{E3209E33-E5E7-49D7-A614-E18C032857AF}">
      <dgm:prSet/>
      <dgm:spPr>
        <a:gradFill rotWithShape="0">
          <a:gsLst>
            <a:gs pos="0">
              <a:srgbClr val="009900"/>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gradFill>
      </dgm:spPr>
      <dgm:t>
        <a:bodyPr/>
        <a:lstStyle/>
        <a:p>
          <a:endParaRPr lang="ru-RU"/>
        </a:p>
      </dgm:t>
    </dgm:pt>
    <dgm:pt modelId="{E9924FC7-EF29-492B-B0FE-E3B61C99864B}" type="sibTrans" cxnId="{E3209E33-E5E7-49D7-A614-E18C032857AF}">
      <dgm:prSet/>
      <dgm:spPr/>
      <dgm:t>
        <a:bodyPr/>
        <a:lstStyle/>
        <a:p>
          <a:endParaRPr lang="ru-RU"/>
        </a:p>
      </dgm:t>
    </dgm:pt>
    <dgm:pt modelId="{AA0A2BD5-A368-4F17-8E9D-23F1FC377812}">
      <dgm:prSet phldrT="[Текст]"/>
      <dgm:spPr>
        <a:gradFill rotWithShape="0">
          <a:gsLst>
            <a:gs pos="35000">
              <a:srgbClr val="FF0000"/>
            </a:gs>
            <a:gs pos="71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a:scene3d>
          <a:camera prst="orthographicFront"/>
          <a:lightRig rig="flat" dir="t"/>
        </a:scene3d>
        <a:sp3d prstMaterial="dkEdge">
          <a:bevelT w="120900" h="88900"/>
          <a:bevelB w="88900" h="31750" prst="angle"/>
        </a:sp3d>
      </dgm:spPr>
      <dgm:t>
        <a:bodyPr/>
        <a:lstStyle/>
        <a:p>
          <a:endParaRPr lang="ru-RU" dirty="0"/>
        </a:p>
      </dgm:t>
    </dgm:pt>
    <dgm:pt modelId="{6598F354-400C-439C-BDD5-729D663E252E}" type="parTrans" cxnId="{48ECD170-E6C5-489E-A263-20CC615C17AB}">
      <dgm:prSet/>
      <dgm:spPr>
        <a:gradFill rotWithShape="0">
          <a:gsLst>
            <a:gs pos="36000">
              <a:srgbClr val="FF0000"/>
            </a:gs>
            <a:gs pos="7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endParaRPr lang="ru-RU"/>
        </a:p>
      </dgm:t>
    </dgm:pt>
    <dgm:pt modelId="{0A69E1AC-CA25-4F66-967D-B64CF01B740F}" type="sibTrans" cxnId="{48ECD170-E6C5-489E-A263-20CC615C17AB}">
      <dgm:prSet/>
      <dgm:spPr/>
      <dgm:t>
        <a:bodyPr/>
        <a:lstStyle/>
        <a:p>
          <a:endParaRPr lang="ru-RU"/>
        </a:p>
      </dgm:t>
    </dgm:pt>
    <dgm:pt modelId="{D78F1D4C-A2EF-4C56-940B-FB3F18A7298D}">
      <dgm:prSet phldrT="[Текст]"/>
      <dgm:spPr>
        <a:gradFill flip="none" rotWithShape="1">
          <a:gsLst>
            <a:gs pos="74000">
              <a:srgbClr val="CC66FF"/>
            </a:gs>
            <a:gs pos="87000">
              <a:schemeClr val="accent5">
                <a:lumMod val="0"/>
                <a:lumOff val="100000"/>
              </a:schemeClr>
            </a:gs>
            <a:gs pos="100000">
              <a:schemeClr val="accent5">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a:p>
      </dgm:t>
    </dgm:pt>
    <dgm:pt modelId="{3B6B2775-EA0D-4CA6-A4A3-0187E341F68C}" type="sibTrans" cxnId="{A00878C0-A87A-42B9-83D7-EE8880E34935}">
      <dgm:prSet/>
      <dgm:spPr/>
      <dgm:t>
        <a:bodyPr/>
        <a:lstStyle/>
        <a:p>
          <a:endParaRPr lang="ru-RU"/>
        </a:p>
      </dgm:t>
    </dgm:pt>
    <dgm:pt modelId="{08170AFC-8E89-4179-A96D-636AFFD8C3F3}" type="parTrans" cxnId="{A00878C0-A87A-42B9-83D7-EE8880E34935}">
      <dgm:prSet/>
      <dgm:spPr>
        <a:gradFill flip="none" rotWithShape="1">
          <a:gsLst>
            <a:gs pos="55000">
              <a:srgbClr val="CC66FF"/>
            </a:gs>
            <a:gs pos="91000">
              <a:schemeClr val="accent5">
                <a:lumMod val="0"/>
                <a:lumOff val="100000"/>
              </a:schemeClr>
            </a:gs>
            <a:gs pos="100000">
              <a:schemeClr val="accent5">
                <a:lumMod val="100000"/>
              </a:schemeClr>
            </a:gs>
          </a:gsLst>
          <a:path path="circle">
            <a:fillToRect l="50000" t="-80000" r="50000" b="180000"/>
          </a:path>
          <a:tileRect/>
        </a:gradFill>
      </dgm:spPr>
      <dgm:t>
        <a:bodyPr/>
        <a:lstStyle/>
        <a:p>
          <a:endParaRPr lang="ru-RU"/>
        </a:p>
      </dgm:t>
    </dgm:pt>
    <dgm:pt modelId="{62E153EB-408C-4CB3-B6CA-2A439518E14B}">
      <dgm:prSet phldrT="[Текст]"/>
      <dgm:spPr>
        <a:scene3d>
          <a:camera prst="orthographicFront"/>
          <a:lightRig rig="flat" dir="t"/>
        </a:scene3d>
        <a:sp3d prstMaterial="dkEdge">
          <a:bevelT w="120900" h="88900"/>
          <a:bevelB w="88900" h="31750" prst="angle"/>
        </a:sp3d>
      </dgm:spPr>
      <dgm:t>
        <a:bodyPr/>
        <a:lstStyle/>
        <a:p>
          <a:endParaRPr lang="ru-RU" dirty="0"/>
        </a:p>
      </dgm:t>
    </dgm:pt>
    <dgm:pt modelId="{69F9F7AF-4DAB-4B6C-A26F-22C945FB8A80}" type="sibTrans" cxnId="{54059384-7D56-4783-9E6B-CB7051B26B45}">
      <dgm:prSet/>
      <dgm:spPr/>
      <dgm:t>
        <a:bodyPr/>
        <a:lstStyle/>
        <a:p>
          <a:endParaRPr lang="ru-RU"/>
        </a:p>
      </dgm:t>
    </dgm:pt>
    <dgm:pt modelId="{77DF95E1-3397-43CE-99EF-E82D1E9B2066}" type="parTrans" cxnId="{54059384-7D56-4783-9E6B-CB7051B26B45}">
      <dgm:prSet/>
      <dgm:spPr>
        <a:gradFill flip="none" rotWithShape="0">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dgm:spPr>
      <dgm:t>
        <a:bodyPr/>
        <a:lstStyle/>
        <a:p>
          <a:endParaRPr lang="ru-RU"/>
        </a:p>
      </dgm:t>
    </dgm:pt>
    <dgm:pt modelId="{9F96D360-CB55-48DB-9778-BF90DCE1129E}">
      <dgm:prSet phldrT="[Текст]"/>
      <dgm:spPr>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cene3d>
          <a:camera prst="orthographicFront"/>
          <a:lightRig rig="flat" dir="t"/>
        </a:scene3d>
        <a:sp3d prstMaterial="dkEdge">
          <a:bevelT w="120900" h="88900"/>
          <a:bevelB w="88900" h="31750" prst="angle"/>
        </a:sp3d>
      </dgm:spPr>
      <dgm:t>
        <a:bodyPr/>
        <a:lstStyle/>
        <a:p>
          <a:endParaRPr lang="ru-RU" dirty="0"/>
        </a:p>
      </dgm:t>
    </dgm:pt>
    <dgm:pt modelId="{286A4893-ECEC-4EFE-BAC3-3F1C84511E21}" type="sibTrans" cxnId="{ABB8D3AC-32ED-44B8-98D1-601987ACC1D1}">
      <dgm:prSet/>
      <dgm:spPr/>
      <dgm:t>
        <a:bodyPr/>
        <a:lstStyle/>
        <a:p>
          <a:endParaRPr lang="ru-RU"/>
        </a:p>
      </dgm:t>
    </dgm:pt>
    <dgm:pt modelId="{BC4B6763-2F33-4CCB-B9CC-377BBD0F0800}" type="parTrans" cxnId="{ABB8D3AC-32ED-44B8-98D1-601987ACC1D1}">
      <dgm:prSet/>
      <dgm:spPr/>
      <dgm:t>
        <a:bodyPr/>
        <a:lstStyle/>
        <a:p>
          <a:endParaRPr lang="ru-RU"/>
        </a:p>
      </dgm:t>
    </dgm:pt>
    <dgm:pt modelId="{D2A69AB7-A0A6-4501-95CD-2902A3384DE3}">
      <dgm:prSet phldrT="[Текст]"/>
      <dgm:spPr>
        <a:gradFill rotWithShape="0">
          <a:gsLst>
            <a:gs pos="0">
              <a:schemeClr val="accent3">
                <a:hueOff val="0"/>
                <a:satOff val="0"/>
                <a:lumOff val="0"/>
                <a:alphaOff val="0"/>
                <a:satMod val="103000"/>
                <a:lumMod val="102000"/>
                <a:tint val="94000"/>
              </a:schemeClr>
            </a:gs>
            <a:gs pos="50000">
              <a:srgbClr val="CC66FF"/>
            </a:gs>
            <a:gs pos="100000">
              <a:schemeClr val="accent3">
                <a:hueOff val="0"/>
                <a:satOff val="0"/>
                <a:lumOff val="0"/>
                <a:alphaOff val="0"/>
                <a:lumMod val="99000"/>
                <a:satMod val="120000"/>
                <a:shade val="78000"/>
              </a:schemeClr>
            </a:gs>
          </a:gsLst>
        </a:gradFill>
        <a:scene3d>
          <a:camera prst="orthographicFront"/>
          <a:lightRig rig="flat" dir="t"/>
        </a:scene3d>
        <a:sp3d prstMaterial="dkEdge">
          <a:bevelT w="120900" h="88900"/>
          <a:bevelB w="88900" h="31750" prst="angle"/>
        </a:sp3d>
      </dgm:spPr>
      <dgm:t>
        <a:bodyPr/>
        <a:lstStyle/>
        <a:p>
          <a:endParaRPr lang="ru-RU" dirty="0"/>
        </a:p>
      </dgm:t>
    </dgm:pt>
    <dgm:pt modelId="{B4AB27D7-F679-4C2F-B351-354C992C8F30}" type="sibTrans" cxnId="{BDBC8127-C9A5-4636-AF0A-79E42F53D923}">
      <dgm:prSet/>
      <dgm:spPr/>
      <dgm:t>
        <a:bodyPr/>
        <a:lstStyle/>
        <a:p>
          <a:endParaRPr lang="ru-RU"/>
        </a:p>
      </dgm:t>
    </dgm:pt>
    <dgm:pt modelId="{9DEE7B50-C1CB-48D2-999B-DF1098A88396}" type="parTrans" cxnId="{BDBC8127-C9A5-4636-AF0A-79E42F53D923}">
      <dgm:prSet/>
      <dgm:spPr>
        <a:gradFill rotWithShape="0">
          <a:gsLst>
            <a:gs pos="0">
              <a:schemeClr val="accent3">
                <a:hueOff val="0"/>
                <a:satOff val="0"/>
                <a:lumOff val="0"/>
                <a:alphaOff val="0"/>
                <a:satMod val="103000"/>
                <a:lumMod val="102000"/>
                <a:tint val="94000"/>
              </a:schemeClr>
            </a:gs>
            <a:gs pos="50000">
              <a:srgbClr val="CC66FF"/>
            </a:gs>
            <a:gs pos="100000">
              <a:schemeClr val="accent3">
                <a:hueOff val="0"/>
                <a:satOff val="0"/>
                <a:lumOff val="0"/>
                <a:alphaOff val="0"/>
                <a:lumMod val="99000"/>
                <a:satMod val="120000"/>
                <a:shade val="78000"/>
              </a:schemeClr>
            </a:gs>
          </a:gsLst>
        </a:gradFill>
      </dgm:spPr>
      <dgm:t>
        <a:bodyPr/>
        <a:lstStyle/>
        <a:p>
          <a:endParaRPr lang="ru-RU"/>
        </a:p>
      </dgm:t>
    </dgm:pt>
    <dgm:pt modelId="{637E412C-91EE-486E-8354-15F2384BE3EA}">
      <dgm:prSet phldrT="[Текст]"/>
      <dgm:spPr>
        <a:gradFill flip="none" rotWithShape="0">
          <a:gsLst>
            <a:gs pos="25000">
              <a:schemeClr val="accent4">
                <a:lumMod val="0"/>
                <a:lumOff val="100000"/>
              </a:schemeClr>
            </a:gs>
            <a:gs pos="69000">
              <a:srgbClr val="FFFF00"/>
            </a:gs>
            <a:gs pos="100000">
              <a:schemeClr val="accent4">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a:p>
      </dgm:t>
    </dgm:pt>
    <dgm:pt modelId="{C021BE46-16AF-4372-B2A0-67875E2C82CF}" type="parTrans" cxnId="{EA60BD94-54CE-450D-A117-19A3057D3DE3}">
      <dgm:prSet/>
      <dgm:spPr>
        <a:gradFill flip="none" rotWithShape="1">
          <a:gsLst>
            <a:gs pos="65000">
              <a:srgbClr val="FFFF00"/>
            </a:gs>
            <a:gs pos="84000">
              <a:schemeClr val="accent4">
                <a:lumMod val="0"/>
                <a:lumOff val="100000"/>
              </a:schemeClr>
            </a:gs>
            <a:gs pos="94000">
              <a:schemeClr val="accent4">
                <a:lumMod val="100000"/>
              </a:schemeClr>
            </a:gs>
          </a:gsLst>
          <a:path path="circle">
            <a:fillToRect l="50000" t="-80000" r="50000" b="180000"/>
          </a:path>
          <a:tileRect/>
        </a:gradFill>
      </dgm:spPr>
      <dgm:t>
        <a:bodyPr/>
        <a:lstStyle/>
        <a:p>
          <a:endParaRPr lang="ru-RU"/>
        </a:p>
      </dgm:t>
    </dgm:pt>
    <dgm:pt modelId="{6923DAD3-03A3-4184-9D76-6CCF9386A60A}" type="sibTrans" cxnId="{EA60BD94-54CE-450D-A117-19A3057D3DE3}">
      <dgm:prSet/>
      <dgm:spPr/>
      <dgm:t>
        <a:bodyPr/>
        <a:lstStyle/>
        <a:p>
          <a:endParaRPr lang="ru-RU"/>
        </a:p>
      </dgm:t>
    </dgm:pt>
    <dgm:pt modelId="{D63A74EC-A1EC-4823-AB28-835C2DE63D58}">
      <dgm:prSet phldrT="[Текст]"/>
      <dgm:spPr>
        <a:gradFill flip="none" rotWithShape="1">
          <a:gsLst>
            <a:gs pos="58000">
              <a:srgbClr val="FF3300"/>
            </a:gs>
            <a:gs pos="82000">
              <a:schemeClr val="accent2">
                <a:lumMod val="0"/>
                <a:lumOff val="100000"/>
              </a:schemeClr>
            </a:gs>
            <a:gs pos="100000">
              <a:schemeClr val="accent2">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a:p>
      </dgm:t>
    </dgm:pt>
    <dgm:pt modelId="{8D513BD1-7137-4BB2-A1F4-1B02EFB0F34F}" type="parTrans" cxnId="{A5BC18A6-1C74-45AC-A35E-DB57538BF8E8}">
      <dgm:prSet/>
      <dgm:spPr>
        <a:gradFill rotWithShape="0">
          <a:gsLst>
            <a:gs pos="57000">
              <a:srgbClr val="FF3300"/>
            </a:gs>
            <a:gs pos="82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gradFill>
      </dgm:spPr>
      <dgm:t>
        <a:bodyPr/>
        <a:lstStyle/>
        <a:p>
          <a:endParaRPr lang="ru-RU"/>
        </a:p>
      </dgm:t>
    </dgm:pt>
    <dgm:pt modelId="{791BBDCE-20BF-42D5-A05C-65C02968CEA7}" type="sibTrans" cxnId="{A5BC18A6-1C74-45AC-A35E-DB57538BF8E8}">
      <dgm:prSet/>
      <dgm:spPr/>
      <dgm:t>
        <a:bodyPr/>
        <a:lstStyle/>
        <a:p>
          <a:endParaRPr lang="ru-RU"/>
        </a:p>
      </dgm:t>
    </dgm:pt>
    <dgm:pt modelId="{4B1A8440-411B-4A5D-AFC7-3583C59ADD0E}">
      <dgm:prSet phldrT="[Текст]"/>
      <dgm:spPr>
        <a:gradFill flip="none" rotWithShape="0">
          <a:gsLst>
            <a:gs pos="57000">
              <a:schemeClr val="tx2">
                <a:lumMod val="60000"/>
                <a:lumOff val="40000"/>
              </a:schemeClr>
            </a:gs>
            <a:gs pos="80000">
              <a:schemeClr val="accent3">
                <a:lumMod val="0"/>
                <a:lumOff val="100000"/>
              </a:schemeClr>
            </a:gs>
            <a:gs pos="100000">
              <a:schemeClr val="accent3">
                <a:lumMod val="100000"/>
              </a:schemeClr>
            </a:gs>
          </a:gsLst>
          <a:path path="circle">
            <a:fillToRect l="50000" t="-80000" r="50000" b="180000"/>
          </a:path>
          <a:tileRect/>
        </a:gradFill>
        <a:scene3d>
          <a:camera prst="orthographicFront"/>
          <a:lightRig rig="flat" dir="t"/>
        </a:scene3d>
        <a:sp3d prstMaterial="dkEdge">
          <a:bevelT w="120900" h="88900"/>
          <a:bevelB w="88900" h="31750" prst="angle"/>
        </a:sp3d>
      </dgm:spPr>
      <dgm:t>
        <a:bodyPr/>
        <a:lstStyle/>
        <a:p>
          <a:endParaRPr lang="ru-RU" dirty="0"/>
        </a:p>
      </dgm:t>
    </dgm:pt>
    <dgm:pt modelId="{082CE592-953F-441B-B0C2-F864433A8493}" type="parTrans" cxnId="{C76B1FDD-1515-4548-A84A-CDE5C2B70761}">
      <dgm:prSet/>
      <dgm:spPr/>
      <dgm:t>
        <a:bodyPr/>
        <a:lstStyle/>
        <a:p>
          <a:endParaRPr lang="ru-RU"/>
        </a:p>
      </dgm:t>
    </dgm:pt>
    <dgm:pt modelId="{0D0679BE-35CF-4C4A-B8A9-7CB6E4D6163D}" type="sibTrans" cxnId="{C76B1FDD-1515-4548-A84A-CDE5C2B70761}">
      <dgm:prSet/>
      <dgm:spPr/>
      <dgm:t>
        <a:bodyPr/>
        <a:lstStyle/>
        <a:p>
          <a:endParaRPr lang="ru-RU"/>
        </a:p>
      </dgm:t>
    </dgm:pt>
    <dgm:pt modelId="{8B82EA68-B59A-424E-9756-C221A13DB47F}" type="pres">
      <dgm:prSet presAssocID="{6B4A9C71-5243-4375-98C7-BA189146832B}" presName="Name0" presStyleCnt="0">
        <dgm:presLayoutVars>
          <dgm:chMax val="1"/>
          <dgm:dir/>
          <dgm:animLvl val="ctr"/>
          <dgm:resizeHandles val="exact"/>
        </dgm:presLayoutVars>
      </dgm:prSet>
      <dgm:spPr/>
      <dgm:t>
        <a:bodyPr/>
        <a:lstStyle/>
        <a:p>
          <a:endParaRPr lang="ru-RU"/>
        </a:p>
      </dgm:t>
    </dgm:pt>
    <dgm:pt modelId="{ED72E44C-8498-48F8-9652-E5DD6AC5818D}" type="pres">
      <dgm:prSet presAssocID="{6F647F05-65E5-443B-9310-4AF895EEC1B0}" presName="centerShape" presStyleLbl="node0" presStyleIdx="0" presStyleCnt="1" custScaleX="172936" custScaleY="164604" custLinFactNeighborX="-908" custLinFactNeighborY="1704"/>
      <dgm:spPr/>
      <dgm:t>
        <a:bodyPr/>
        <a:lstStyle/>
        <a:p>
          <a:endParaRPr lang="ru-RU"/>
        </a:p>
      </dgm:t>
    </dgm:pt>
    <dgm:pt modelId="{4731EA70-1FA8-49F5-A6BF-4AE9CB97C303}" type="pres">
      <dgm:prSet presAssocID="{8D513BD1-7137-4BB2-A1F4-1B02EFB0F34F}" presName="parTrans" presStyleLbl="sibTrans2D1" presStyleIdx="0" presStyleCnt="11"/>
      <dgm:spPr/>
      <dgm:t>
        <a:bodyPr/>
        <a:lstStyle/>
        <a:p>
          <a:endParaRPr lang="ru-RU"/>
        </a:p>
      </dgm:t>
    </dgm:pt>
    <dgm:pt modelId="{8D15C70B-27DC-4BC4-8B54-1A6B8CC1DBC1}" type="pres">
      <dgm:prSet presAssocID="{8D513BD1-7137-4BB2-A1F4-1B02EFB0F34F}" presName="connectorText" presStyleLbl="sibTrans2D1" presStyleIdx="0" presStyleCnt="11"/>
      <dgm:spPr/>
      <dgm:t>
        <a:bodyPr/>
        <a:lstStyle/>
        <a:p>
          <a:endParaRPr lang="ru-RU"/>
        </a:p>
      </dgm:t>
    </dgm:pt>
    <dgm:pt modelId="{E2EC1D87-F728-458A-8AB1-7A3D78F9D25E}" type="pres">
      <dgm:prSet presAssocID="{D63A74EC-A1EC-4823-AB28-835C2DE63D58}" presName="node" presStyleLbl="node1" presStyleIdx="0" presStyleCnt="11">
        <dgm:presLayoutVars>
          <dgm:bulletEnabled val="1"/>
        </dgm:presLayoutVars>
      </dgm:prSet>
      <dgm:spPr/>
      <dgm:t>
        <a:bodyPr/>
        <a:lstStyle/>
        <a:p>
          <a:endParaRPr lang="ru-RU"/>
        </a:p>
      </dgm:t>
    </dgm:pt>
    <dgm:pt modelId="{A0E222DD-64BD-4A89-BBB9-2B80D8318D4A}" type="pres">
      <dgm:prSet presAssocID="{082CE592-953F-441B-B0C2-F864433A8493}" presName="parTrans" presStyleLbl="sibTrans2D1" presStyleIdx="1" presStyleCnt="11"/>
      <dgm:spPr/>
      <dgm:t>
        <a:bodyPr/>
        <a:lstStyle/>
        <a:p>
          <a:endParaRPr lang="ru-RU"/>
        </a:p>
      </dgm:t>
    </dgm:pt>
    <dgm:pt modelId="{839DF450-14DD-4280-9AEE-DA73938E9B9D}" type="pres">
      <dgm:prSet presAssocID="{082CE592-953F-441B-B0C2-F864433A8493}" presName="connectorText" presStyleLbl="sibTrans2D1" presStyleIdx="1" presStyleCnt="11"/>
      <dgm:spPr/>
      <dgm:t>
        <a:bodyPr/>
        <a:lstStyle/>
        <a:p>
          <a:endParaRPr lang="ru-RU"/>
        </a:p>
      </dgm:t>
    </dgm:pt>
    <dgm:pt modelId="{73BC26A8-8D0F-45E6-9E3B-37EADD227262}" type="pres">
      <dgm:prSet presAssocID="{4B1A8440-411B-4A5D-AFC7-3583C59ADD0E}" presName="node" presStyleLbl="node1" presStyleIdx="1" presStyleCnt="11">
        <dgm:presLayoutVars>
          <dgm:bulletEnabled val="1"/>
        </dgm:presLayoutVars>
      </dgm:prSet>
      <dgm:spPr/>
      <dgm:t>
        <a:bodyPr/>
        <a:lstStyle/>
        <a:p>
          <a:endParaRPr lang="ru-RU"/>
        </a:p>
      </dgm:t>
    </dgm:pt>
    <dgm:pt modelId="{06F93DE9-E67A-4CE1-BC6B-5C458B1137B0}" type="pres">
      <dgm:prSet presAssocID="{C021BE46-16AF-4372-B2A0-67875E2C82CF}" presName="parTrans" presStyleLbl="sibTrans2D1" presStyleIdx="2" presStyleCnt="11"/>
      <dgm:spPr/>
      <dgm:t>
        <a:bodyPr/>
        <a:lstStyle/>
        <a:p>
          <a:endParaRPr lang="ru-RU"/>
        </a:p>
      </dgm:t>
    </dgm:pt>
    <dgm:pt modelId="{DA660ED5-C4B7-4208-928A-B8DD66837486}" type="pres">
      <dgm:prSet presAssocID="{C021BE46-16AF-4372-B2A0-67875E2C82CF}" presName="connectorText" presStyleLbl="sibTrans2D1" presStyleIdx="2" presStyleCnt="11"/>
      <dgm:spPr/>
      <dgm:t>
        <a:bodyPr/>
        <a:lstStyle/>
        <a:p>
          <a:endParaRPr lang="ru-RU"/>
        </a:p>
      </dgm:t>
    </dgm:pt>
    <dgm:pt modelId="{D8B200F5-4D07-49B2-A587-C2FE6CEC49F8}" type="pres">
      <dgm:prSet presAssocID="{637E412C-91EE-486E-8354-15F2384BE3EA}" presName="node" presStyleLbl="node1" presStyleIdx="2" presStyleCnt="11">
        <dgm:presLayoutVars>
          <dgm:bulletEnabled val="1"/>
        </dgm:presLayoutVars>
      </dgm:prSet>
      <dgm:spPr/>
      <dgm:t>
        <a:bodyPr/>
        <a:lstStyle/>
        <a:p>
          <a:endParaRPr lang="ru-RU"/>
        </a:p>
      </dgm:t>
    </dgm:pt>
    <dgm:pt modelId="{E7EAB10C-E176-4610-B2C6-BE8F83AD0F9B}" type="pres">
      <dgm:prSet presAssocID="{A8FC0520-4E1C-47C9-9459-5A566E2A3269}" presName="parTrans" presStyleLbl="sibTrans2D1" presStyleIdx="3" presStyleCnt="11"/>
      <dgm:spPr/>
      <dgm:t>
        <a:bodyPr/>
        <a:lstStyle/>
        <a:p>
          <a:endParaRPr lang="ru-RU"/>
        </a:p>
      </dgm:t>
    </dgm:pt>
    <dgm:pt modelId="{47F0322C-5978-482D-A409-1280E22C6D82}" type="pres">
      <dgm:prSet presAssocID="{A8FC0520-4E1C-47C9-9459-5A566E2A3269}" presName="connectorText" presStyleLbl="sibTrans2D1" presStyleIdx="3" presStyleCnt="11"/>
      <dgm:spPr/>
      <dgm:t>
        <a:bodyPr/>
        <a:lstStyle/>
        <a:p>
          <a:endParaRPr lang="ru-RU"/>
        </a:p>
      </dgm:t>
    </dgm:pt>
    <dgm:pt modelId="{FFE63D16-C443-42C8-BB30-4CA61876A647}" type="pres">
      <dgm:prSet presAssocID="{420BA717-63F2-4ED1-9193-BDF0AD7BC7EB}" presName="node" presStyleLbl="node1" presStyleIdx="3" presStyleCnt="11">
        <dgm:presLayoutVars>
          <dgm:bulletEnabled val="1"/>
        </dgm:presLayoutVars>
      </dgm:prSet>
      <dgm:spPr/>
      <dgm:t>
        <a:bodyPr/>
        <a:lstStyle/>
        <a:p>
          <a:endParaRPr lang="ru-RU"/>
        </a:p>
      </dgm:t>
    </dgm:pt>
    <dgm:pt modelId="{C481485E-E38C-4518-A609-8D1D62CF917B}" type="pres">
      <dgm:prSet presAssocID="{CCCDC2A1-B573-48DB-AE6D-1F76901F1671}" presName="parTrans" presStyleLbl="sibTrans2D1" presStyleIdx="4" presStyleCnt="11"/>
      <dgm:spPr/>
      <dgm:t>
        <a:bodyPr/>
        <a:lstStyle/>
        <a:p>
          <a:endParaRPr lang="ru-RU"/>
        </a:p>
      </dgm:t>
    </dgm:pt>
    <dgm:pt modelId="{DB024BEC-8C88-4F07-BCA5-811E266A083B}" type="pres">
      <dgm:prSet presAssocID="{CCCDC2A1-B573-48DB-AE6D-1F76901F1671}" presName="connectorText" presStyleLbl="sibTrans2D1" presStyleIdx="4" presStyleCnt="11"/>
      <dgm:spPr/>
      <dgm:t>
        <a:bodyPr/>
        <a:lstStyle/>
        <a:p>
          <a:endParaRPr lang="ru-RU"/>
        </a:p>
      </dgm:t>
    </dgm:pt>
    <dgm:pt modelId="{0A6C1809-69AA-4BA6-8257-5A11C3557B45}" type="pres">
      <dgm:prSet presAssocID="{90B43A1C-85AB-40E4-9687-2313E85E0399}" presName="node" presStyleLbl="node1" presStyleIdx="4" presStyleCnt="11">
        <dgm:presLayoutVars>
          <dgm:bulletEnabled val="1"/>
        </dgm:presLayoutVars>
      </dgm:prSet>
      <dgm:spPr/>
      <dgm:t>
        <a:bodyPr/>
        <a:lstStyle/>
        <a:p>
          <a:endParaRPr lang="ru-RU"/>
        </a:p>
      </dgm:t>
    </dgm:pt>
    <dgm:pt modelId="{FA950D33-9BD9-4D37-A533-789F5554AFB5}" type="pres">
      <dgm:prSet presAssocID="{6598F354-400C-439C-BDD5-729D663E252E}" presName="parTrans" presStyleLbl="sibTrans2D1" presStyleIdx="5" presStyleCnt="11"/>
      <dgm:spPr/>
      <dgm:t>
        <a:bodyPr/>
        <a:lstStyle/>
        <a:p>
          <a:endParaRPr lang="ru-RU"/>
        </a:p>
      </dgm:t>
    </dgm:pt>
    <dgm:pt modelId="{F326903B-AF5C-41D9-A950-9DE60C069BDF}" type="pres">
      <dgm:prSet presAssocID="{6598F354-400C-439C-BDD5-729D663E252E}" presName="connectorText" presStyleLbl="sibTrans2D1" presStyleIdx="5" presStyleCnt="11"/>
      <dgm:spPr/>
      <dgm:t>
        <a:bodyPr/>
        <a:lstStyle/>
        <a:p>
          <a:endParaRPr lang="ru-RU"/>
        </a:p>
      </dgm:t>
    </dgm:pt>
    <dgm:pt modelId="{EB1C3899-7B42-47CD-912B-DD035472498D}" type="pres">
      <dgm:prSet presAssocID="{AA0A2BD5-A368-4F17-8E9D-23F1FC377812}" presName="node" presStyleLbl="node1" presStyleIdx="5" presStyleCnt="11">
        <dgm:presLayoutVars>
          <dgm:bulletEnabled val="1"/>
        </dgm:presLayoutVars>
      </dgm:prSet>
      <dgm:spPr/>
      <dgm:t>
        <a:bodyPr/>
        <a:lstStyle/>
        <a:p>
          <a:endParaRPr lang="ru-RU"/>
        </a:p>
      </dgm:t>
    </dgm:pt>
    <dgm:pt modelId="{2F5553CB-2478-4421-B002-5FA728364A78}" type="pres">
      <dgm:prSet presAssocID="{9DEE7B50-C1CB-48D2-999B-DF1098A88396}" presName="parTrans" presStyleLbl="sibTrans2D1" presStyleIdx="6" presStyleCnt="11"/>
      <dgm:spPr/>
      <dgm:t>
        <a:bodyPr/>
        <a:lstStyle/>
        <a:p>
          <a:endParaRPr lang="ru-RU"/>
        </a:p>
      </dgm:t>
    </dgm:pt>
    <dgm:pt modelId="{881BA4B6-6173-4BE7-ACB0-127409627ABA}" type="pres">
      <dgm:prSet presAssocID="{9DEE7B50-C1CB-48D2-999B-DF1098A88396}" presName="connectorText" presStyleLbl="sibTrans2D1" presStyleIdx="6" presStyleCnt="11"/>
      <dgm:spPr/>
      <dgm:t>
        <a:bodyPr/>
        <a:lstStyle/>
        <a:p>
          <a:endParaRPr lang="ru-RU"/>
        </a:p>
      </dgm:t>
    </dgm:pt>
    <dgm:pt modelId="{FED909B6-8F19-4D98-AAC2-EBEEF4830C2B}" type="pres">
      <dgm:prSet presAssocID="{D2A69AB7-A0A6-4501-95CD-2902A3384DE3}" presName="node" presStyleLbl="node1" presStyleIdx="6" presStyleCnt="11">
        <dgm:presLayoutVars>
          <dgm:bulletEnabled val="1"/>
        </dgm:presLayoutVars>
      </dgm:prSet>
      <dgm:spPr/>
      <dgm:t>
        <a:bodyPr/>
        <a:lstStyle/>
        <a:p>
          <a:endParaRPr lang="ru-RU"/>
        </a:p>
      </dgm:t>
    </dgm:pt>
    <dgm:pt modelId="{A0B7EB92-DF16-476D-BB87-6C0D26E26F61}" type="pres">
      <dgm:prSet presAssocID="{BC4B6763-2F33-4CCB-B9CC-377BBD0F0800}" presName="parTrans" presStyleLbl="sibTrans2D1" presStyleIdx="7" presStyleCnt="11"/>
      <dgm:spPr/>
      <dgm:t>
        <a:bodyPr/>
        <a:lstStyle/>
        <a:p>
          <a:endParaRPr lang="ru-RU"/>
        </a:p>
      </dgm:t>
    </dgm:pt>
    <dgm:pt modelId="{E3A5A4EE-729B-477E-AEA8-7FC61FA6B941}" type="pres">
      <dgm:prSet presAssocID="{BC4B6763-2F33-4CCB-B9CC-377BBD0F0800}" presName="connectorText" presStyleLbl="sibTrans2D1" presStyleIdx="7" presStyleCnt="11"/>
      <dgm:spPr/>
      <dgm:t>
        <a:bodyPr/>
        <a:lstStyle/>
        <a:p>
          <a:endParaRPr lang="ru-RU"/>
        </a:p>
      </dgm:t>
    </dgm:pt>
    <dgm:pt modelId="{69EA0517-EDCB-4CEB-899F-D56DCF7B4404}" type="pres">
      <dgm:prSet presAssocID="{9F96D360-CB55-48DB-9778-BF90DCE1129E}" presName="node" presStyleLbl="node1" presStyleIdx="7" presStyleCnt="11">
        <dgm:presLayoutVars>
          <dgm:bulletEnabled val="1"/>
        </dgm:presLayoutVars>
      </dgm:prSet>
      <dgm:spPr/>
      <dgm:t>
        <a:bodyPr/>
        <a:lstStyle/>
        <a:p>
          <a:endParaRPr lang="ru-RU"/>
        </a:p>
      </dgm:t>
    </dgm:pt>
    <dgm:pt modelId="{7A035AEB-3A20-4DC3-9A60-032AB2743B03}" type="pres">
      <dgm:prSet presAssocID="{77DF95E1-3397-43CE-99EF-E82D1E9B2066}" presName="parTrans" presStyleLbl="sibTrans2D1" presStyleIdx="8" presStyleCnt="11"/>
      <dgm:spPr/>
      <dgm:t>
        <a:bodyPr/>
        <a:lstStyle/>
        <a:p>
          <a:endParaRPr lang="ru-RU"/>
        </a:p>
      </dgm:t>
    </dgm:pt>
    <dgm:pt modelId="{4273F29E-B93C-44D6-A671-FCDC77ED9BA3}" type="pres">
      <dgm:prSet presAssocID="{77DF95E1-3397-43CE-99EF-E82D1E9B2066}" presName="connectorText" presStyleLbl="sibTrans2D1" presStyleIdx="8" presStyleCnt="11"/>
      <dgm:spPr/>
      <dgm:t>
        <a:bodyPr/>
        <a:lstStyle/>
        <a:p>
          <a:endParaRPr lang="ru-RU"/>
        </a:p>
      </dgm:t>
    </dgm:pt>
    <dgm:pt modelId="{83F11675-07D9-406F-853D-13FD28BBB805}" type="pres">
      <dgm:prSet presAssocID="{62E153EB-408C-4CB3-B6CA-2A439518E14B}" presName="node" presStyleLbl="node1" presStyleIdx="8" presStyleCnt="11">
        <dgm:presLayoutVars>
          <dgm:bulletEnabled val="1"/>
        </dgm:presLayoutVars>
      </dgm:prSet>
      <dgm:spPr/>
      <dgm:t>
        <a:bodyPr/>
        <a:lstStyle/>
        <a:p>
          <a:endParaRPr lang="ru-RU"/>
        </a:p>
      </dgm:t>
    </dgm:pt>
    <dgm:pt modelId="{DF27FC25-052B-426A-9E06-117E992234F6}" type="pres">
      <dgm:prSet presAssocID="{08170AFC-8E89-4179-A96D-636AFFD8C3F3}" presName="parTrans" presStyleLbl="sibTrans2D1" presStyleIdx="9" presStyleCnt="11"/>
      <dgm:spPr/>
      <dgm:t>
        <a:bodyPr/>
        <a:lstStyle/>
        <a:p>
          <a:endParaRPr lang="ru-RU"/>
        </a:p>
      </dgm:t>
    </dgm:pt>
    <dgm:pt modelId="{53D78D63-5F88-4163-9535-46A64127BD3A}" type="pres">
      <dgm:prSet presAssocID="{08170AFC-8E89-4179-A96D-636AFFD8C3F3}" presName="connectorText" presStyleLbl="sibTrans2D1" presStyleIdx="9" presStyleCnt="11"/>
      <dgm:spPr/>
      <dgm:t>
        <a:bodyPr/>
        <a:lstStyle/>
        <a:p>
          <a:endParaRPr lang="ru-RU"/>
        </a:p>
      </dgm:t>
    </dgm:pt>
    <dgm:pt modelId="{EDA34655-9131-4731-957F-5382F53A0660}" type="pres">
      <dgm:prSet presAssocID="{D78F1D4C-A2EF-4C56-940B-FB3F18A7298D}" presName="node" presStyleLbl="node1" presStyleIdx="9" presStyleCnt="11">
        <dgm:presLayoutVars>
          <dgm:bulletEnabled val="1"/>
        </dgm:presLayoutVars>
      </dgm:prSet>
      <dgm:spPr/>
      <dgm:t>
        <a:bodyPr/>
        <a:lstStyle/>
        <a:p>
          <a:endParaRPr lang="ru-RU"/>
        </a:p>
      </dgm:t>
    </dgm:pt>
    <dgm:pt modelId="{553B84E4-4A31-43DB-B3BF-8E8EF2B79F2D}" type="pres">
      <dgm:prSet presAssocID="{66E51CD7-05D6-4658-BDAA-92C6F3E19708}" presName="parTrans" presStyleLbl="sibTrans2D1" presStyleIdx="10" presStyleCnt="11"/>
      <dgm:spPr/>
      <dgm:t>
        <a:bodyPr/>
        <a:lstStyle/>
        <a:p>
          <a:endParaRPr lang="ru-RU"/>
        </a:p>
      </dgm:t>
    </dgm:pt>
    <dgm:pt modelId="{C47D9E4B-AD47-4E79-B529-9B264E8F4F6B}" type="pres">
      <dgm:prSet presAssocID="{66E51CD7-05D6-4658-BDAA-92C6F3E19708}" presName="connectorText" presStyleLbl="sibTrans2D1" presStyleIdx="10" presStyleCnt="11"/>
      <dgm:spPr/>
      <dgm:t>
        <a:bodyPr/>
        <a:lstStyle/>
        <a:p>
          <a:endParaRPr lang="ru-RU"/>
        </a:p>
      </dgm:t>
    </dgm:pt>
    <dgm:pt modelId="{E0AC84DD-2093-416F-85DE-E547FE520660}" type="pres">
      <dgm:prSet presAssocID="{3BA0FA79-0F0A-4F39-8C6F-85BF113366C3}" presName="node" presStyleLbl="node1" presStyleIdx="10" presStyleCnt="11" custRadScaleRad="100693" custRadScaleInc="-665">
        <dgm:presLayoutVars>
          <dgm:bulletEnabled val="1"/>
        </dgm:presLayoutVars>
      </dgm:prSet>
      <dgm:spPr/>
      <dgm:t>
        <a:bodyPr/>
        <a:lstStyle/>
        <a:p>
          <a:endParaRPr lang="ru-RU"/>
        </a:p>
      </dgm:t>
    </dgm:pt>
  </dgm:ptLst>
  <dgm:cxnLst>
    <dgm:cxn modelId="{744312B5-A22B-4537-95A1-75064EB56E85}" type="presOf" srcId="{6598F354-400C-439C-BDD5-729D663E252E}" destId="{F326903B-AF5C-41D9-A950-9DE60C069BDF}" srcOrd="1" destOrd="0" presId="urn:microsoft.com/office/officeart/2005/8/layout/radial5"/>
    <dgm:cxn modelId="{ED54F3FE-0653-4B58-89CD-E573EC5C8FB0}" type="presOf" srcId="{AA0A2BD5-A368-4F17-8E9D-23F1FC377812}" destId="{EB1C3899-7B42-47CD-912B-DD035472498D}" srcOrd="0" destOrd="0" presId="urn:microsoft.com/office/officeart/2005/8/layout/radial5"/>
    <dgm:cxn modelId="{4A189105-0239-4451-ACE0-D31E9CBF66B8}" srcId="{6F647F05-65E5-443B-9310-4AF895EEC1B0}" destId="{3BA0FA79-0F0A-4F39-8C6F-85BF113366C3}" srcOrd="10" destOrd="0" parTransId="{66E51CD7-05D6-4658-BDAA-92C6F3E19708}" sibTransId="{3F86135B-3CC7-4CEB-B411-92453A9354E3}"/>
    <dgm:cxn modelId="{D1543031-69B2-41AD-8169-A36DA1A4305B}" type="presOf" srcId="{C021BE46-16AF-4372-B2A0-67875E2C82CF}" destId="{DA660ED5-C4B7-4208-928A-B8DD66837486}" srcOrd="1" destOrd="0" presId="urn:microsoft.com/office/officeart/2005/8/layout/radial5"/>
    <dgm:cxn modelId="{C76B1FDD-1515-4548-A84A-CDE5C2B70761}" srcId="{6F647F05-65E5-443B-9310-4AF895EEC1B0}" destId="{4B1A8440-411B-4A5D-AFC7-3583C59ADD0E}" srcOrd="1" destOrd="0" parTransId="{082CE592-953F-441B-B0C2-F864433A8493}" sibTransId="{0D0679BE-35CF-4C4A-B8A9-7CB6E4D6163D}"/>
    <dgm:cxn modelId="{BDBC8127-C9A5-4636-AF0A-79E42F53D923}" srcId="{6F647F05-65E5-443B-9310-4AF895EEC1B0}" destId="{D2A69AB7-A0A6-4501-95CD-2902A3384DE3}" srcOrd="6" destOrd="0" parTransId="{9DEE7B50-C1CB-48D2-999B-DF1098A88396}" sibTransId="{B4AB27D7-F679-4C2F-B351-354C992C8F30}"/>
    <dgm:cxn modelId="{EBC1C665-FFA1-4F1B-AAA8-156D2B58FC6C}" type="presOf" srcId="{A8FC0520-4E1C-47C9-9459-5A566E2A3269}" destId="{E7EAB10C-E176-4610-B2C6-BE8F83AD0F9B}" srcOrd="0" destOrd="0" presId="urn:microsoft.com/office/officeart/2005/8/layout/radial5"/>
    <dgm:cxn modelId="{C20860BF-BBB4-4A24-A407-46F05DDE4C20}" type="presOf" srcId="{D2A69AB7-A0A6-4501-95CD-2902A3384DE3}" destId="{FED909B6-8F19-4D98-AAC2-EBEEF4830C2B}" srcOrd="0" destOrd="0" presId="urn:microsoft.com/office/officeart/2005/8/layout/radial5"/>
    <dgm:cxn modelId="{977C5ECC-D6AE-46CC-A616-3B064822210F}" type="presOf" srcId="{66E51CD7-05D6-4658-BDAA-92C6F3E19708}" destId="{C47D9E4B-AD47-4E79-B529-9B264E8F4F6B}" srcOrd="1" destOrd="0" presId="urn:microsoft.com/office/officeart/2005/8/layout/radial5"/>
    <dgm:cxn modelId="{ABB8D3AC-32ED-44B8-98D1-601987ACC1D1}" srcId="{6F647F05-65E5-443B-9310-4AF895EEC1B0}" destId="{9F96D360-CB55-48DB-9778-BF90DCE1129E}" srcOrd="7" destOrd="0" parTransId="{BC4B6763-2F33-4CCB-B9CC-377BBD0F0800}" sibTransId="{286A4893-ECEC-4EFE-BAC3-3F1C84511E21}"/>
    <dgm:cxn modelId="{A5BC18A6-1C74-45AC-A35E-DB57538BF8E8}" srcId="{6F647F05-65E5-443B-9310-4AF895EEC1B0}" destId="{D63A74EC-A1EC-4823-AB28-835C2DE63D58}" srcOrd="0" destOrd="0" parTransId="{8D513BD1-7137-4BB2-A1F4-1B02EFB0F34F}" sibTransId="{791BBDCE-20BF-42D5-A05C-65C02968CEA7}"/>
    <dgm:cxn modelId="{E2B7BD15-9F16-46FA-A38B-7A4466585AE4}" type="presOf" srcId="{08170AFC-8E89-4179-A96D-636AFFD8C3F3}" destId="{53D78D63-5F88-4163-9535-46A64127BD3A}" srcOrd="1" destOrd="0" presId="urn:microsoft.com/office/officeart/2005/8/layout/radial5"/>
    <dgm:cxn modelId="{420E5929-73A4-4A38-8264-96367E09F888}" srcId="{6F647F05-65E5-443B-9310-4AF895EEC1B0}" destId="{420BA717-63F2-4ED1-9193-BDF0AD7BC7EB}" srcOrd="3" destOrd="0" parTransId="{A8FC0520-4E1C-47C9-9459-5A566E2A3269}" sibTransId="{93B10FAD-F9FB-447F-AB26-67CC3C3A8B52}"/>
    <dgm:cxn modelId="{0C552461-9F82-401B-886A-FDA17F23FFE2}" type="presOf" srcId="{3BA0FA79-0F0A-4F39-8C6F-85BF113366C3}" destId="{E0AC84DD-2093-416F-85DE-E547FE520660}" srcOrd="0" destOrd="0" presId="urn:microsoft.com/office/officeart/2005/8/layout/radial5"/>
    <dgm:cxn modelId="{DA7D39A4-C5DD-4815-A365-8D758A3A2614}" type="presOf" srcId="{6598F354-400C-439C-BDD5-729D663E252E}" destId="{FA950D33-9BD9-4D37-A533-789F5554AFB5}" srcOrd="0" destOrd="0" presId="urn:microsoft.com/office/officeart/2005/8/layout/radial5"/>
    <dgm:cxn modelId="{6CF24A19-26A2-452C-93B9-75F0EFDE2226}" type="presOf" srcId="{77DF95E1-3397-43CE-99EF-E82D1E9B2066}" destId="{4273F29E-B93C-44D6-A671-FCDC77ED9BA3}" srcOrd="1" destOrd="0" presId="urn:microsoft.com/office/officeart/2005/8/layout/radial5"/>
    <dgm:cxn modelId="{5357C9D7-5F39-406D-8FBD-D2270077E18B}" type="presOf" srcId="{77DF95E1-3397-43CE-99EF-E82D1E9B2066}" destId="{7A035AEB-3A20-4DC3-9A60-032AB2743B03}" srcOrd="0" destOrd="0" presId="urn:microsoft.com/office/officeart/2005/8/layout/radial5"/>
    <dgm:cxn modelId="{D0D649E5-D436-44AB-8725-8B073267D1E7}" type="presOf" srcId="{90B43A1C-85AB-40E4-9687-2313E85E0399}" destId="{0A6C1809-69AA-4BA6-8257-5A11C3557B45}" srcOrd="0" destOrd="0" presId="urn:microsoft.com/office/officeart/2005/8/layout/radial5"/>
    <dgm:cxn modelId="{0A97A070-576E-4A6A-9DDC-4F58B5E0C447}" type="presOf" srcId="{637E412C-91EE-486E-8354-15F2384BE3EA}" destId="{D8B200F5-4D07-49B2-A587-C2FE6CEC49F8}" srcOrd="0" destOrd="0" presId="urn:microsoft.com/office/officeart/2005/8/layout/radial5"/>
    <dgm:cxn modelId="{48ECD170-E6C5-489E-A263-20CC615C17AB}" srcId="{6F647F05-65E5-443B-9310-4AF895EEC1B0}" destId="{AA0A2BD5-A368-4F17-8E9D-23F1FC377812}" srcOrd="5" destOrd="0" parTransId="{6598F354-400C-439C-BDD5-729D663E252E}" sibTransId="{0A69E1AC-CA25-4F66-967D-B64CF01B740F}"/>
    <dgm:cxn modelId="{E3209E33-E5E7-49D7-A614-E18C032857AF}" srcId="{6F647F05-65E5-443B-9310-4AF895EEC1B0}" destId="{90B43A1C-85AB-40E4-9687-2313E85E0399}" srcOrd="4" destOrd="0" parTransId="{CCCDC2A1-B573-48DB-AE6D-1F76901F1671}" sibTransId="{E9924FC7-EF29-492B-B0FE-E3B61C99864B}"/>
    <dgm:cxn modelId="{E889143D-B478-4B8A-B364-2E1565DEABE0}" type="presOf" srcId="{CCCDC2A1-B573-48DB-AE6D-1F76901F1671}" destId="{C481485E-E38C-4518-A609-8D1D62CF917B}" srcOrd="0" destOrd="0" presId="urn:microsoft.com/office/officeart/2005/8/layout/radial5"/>
    <dgm:cxn modelId="{F9531D20-EA12-4B1F-AB5F-A2159CBE7C9E}" type="presOf" srcId="{66E51CD7-05D6-4658-BDAA-92C6F3E19708}" destId="{553B84E4-4A31-43DB-B3BF-8E8EF2B79F2D}" srcOrd="0" destOrd="0" presId="urn:microsoft.com/office/officeart/2005/8/layout/radial5"/>
    <dgm:cxn modelId="{898A2D91-16DE-40B1-85BA-AE4C6E2C7957}" type="presOf" srcId="{4B1A8440-411B-4A5D-AFC7-3583C59ADD0E}" destId="{73BC26A8-8D0F-45E6-9E3B-37EADD227262}" srcOrd="0" destOrd="0" presId="urn:microsoft.com/office/officeart/2005/8/layout/radial5"/>
    <dgm:cxn modelId="{EF18CA15-FB60-41DE-B00B-FB8C4C901E3C}" type="presOf" srcId="{6B4A9C71-5243-4375-98C7-BA189146832B}" destId="{8B82EA68-B59A-424E-9756-C221A13DB47F}" srcOrd="0" destOrd="0" presId="urn:microsoft.com/office/officeart/2005/8/layout/radial5"/>
    <dgm:cxn modelId="{EA60BD94-54CE-450D-A117-19A3057D3DE3}" srcId="{6F647F05-65E5-443B-9310-4AF895EEC1B0}" destId="{637E412C-91EE-486E-8354-15F2384BE3EA}" srcOrd="2" destOrd="0" parTransId="{C021BE46-16AF-4372-B2A0-67875E2C82CF}" sibTransId="{6923DAD3-03A3-4184-9D76-6CCF9386A60A}"/>
    <dgm:cxn modelId="{95388709-E76C-4FB4-B3E2-562F4F7B97D2}" type="presOf" srcId="{8D513BD1-7137-4BB2-A1F4-1B02EFB0F34F}" destId="{4731EA70-1FA8-49F5-A6BF-4AE9CB97C303}" srcOrd="0" destOrd="0" presId="urn:microsoft.com/office/officeart/2005/8/layout/radial5"/>
    <dgm:cxn modelId="{A00878C0-A87A-42B9-83D7-EE8880E34935}" srcId="{6F647F05-65E5-443B-9310-4AF895EEC1B0}" destId="{D78F1D4C-A2EF-4C56-940B-FB3F18A7298D}" srcOrd="9" destOrd="0" parTransId="{08170AFC-8E89-4179-A96D-636AFFD8C3F3}" sibTransId="{3B6B2775-EA0D-4CA6-A4A3-0187E341F68C}"/>
    <dgm:cxn modelId="{78E8C9AF-2989-41E5-B79C-BDC37C9F32B8}" type="presOf" srcId="{082CE592-953F-441B-B0C2-F864433A8493}" destId="{839DF450-14DD-4280-9AEE-DA73938E9B9D}" srcOrd="1" destOrd="0" presId="urn:microsoft.com/office/officeart/2005/8/layout/radial5"/>
    <dgm:cxn modelId="{169E8329-689D-4F24-ACFE-67143EECAC9B}" type="presOf" srcId="{62E153EB-408C-4CB3-B6CA-2A439518E14B}" destId="{83F11675-07D9-406F-853D-13FD28BBB805}" srcOrd="0" destOrd="0" presId="urn:microsoft.com/office/officeart/2005/8/layout/radial5"/>
    <dgm:cxn modelId="{017D1BCC-BF7D-4B7F-BE89-38026CE8EE67}" type="presOf" srcId="{BC4B6763-2F33-4CCB-B9CC-377BBD0F0800}" destId="{A0B7EB92-DF16-476D-BB87-6C0D26E26F61}" srcOrd="0" destOrd="0" presId="urn:microsoft.com/office/officeart/2005/8/layout/radial5"/>
    <dgm:cxn modelId="{2F27FDE1-3F18-4BBF-94FF-C2190B68BA68}" type="presOf" srcId="{BC4B6763-2F33-4CCB-B9CC-377BBD0F0800}" destId="{E3A5A4EE-729B-477E-AEA8-7FC61FA6B941}" srcOrd="1" destOrd="0" presId="urn:microsoft.com/office/officeart/2005/8/layout/radial5"/>
    <dgm:cxn modelId="{8F6B4559-0926-4A7E-8BB4-E2A818801AC4}" type="presOf" srcId="{08170AFC-8E89-4179-A96D-636AFFD8C3F3}" destId="{DF27FC25-052B-426A-9E06-117E992234F6}" srcOrd="0" destOrd="0" presId="urn:microsoft.com/office/officeart/2005/8/layout/radial5"/>
    <dgm:cxn modelId="{34187E83-94CD-442B-ABC5-126FD8F6828D}" type="presOf" srcId="{6F647F05-65E5-443B-9310-4AF895EEC1B0}" destId="{ED72E44C-8498-48F8-9652-E5DD6AC5818D}" srcOrd="0" destOrd="0" presId="urn:microsoft.com/office/officeart/2005/8/layout/radial5"/>
    <dgm:cxn modelId="{F280695C-BCD4-44D5-BD42-7B1024E9C69E}" srcId="{6B4A9C71-5243-4375-98C7-BA189146832B}" destId="{6F647F05-65E5-443B-9310-4AF895EEC1B0}" srcOrd="0" destOrd="0" parTransId="{75BFC95B-EA58-4583-BC2B-08582B3ED8DC}" sibTransId="{FCC559A8-CB2E-461F-864E-CCB99C0FD9A4}"/>
    <dgm:cxn modelId="{0370DD97-59E0-4CFD-9E24-621EEE57670C}" type="presOf" srcId="{9DEE7B50-C1CB-48D2-999B-DF1098A88396}" destId="{881BA4B6-6173-4BE7-ACB0-127409627ABA}" srcOrd="1" destOrd="0" presId="urn:microsoft.com/office/officeart/2005/8/layout/radial5"/>
    <dgm:cxn modelId="{8C00689F-F253-4E85-9268-66A5D984DF8D}" type="presOf" srcId="{D78F1D4C-A2EF-4C56-940B-FB3F18A7298D}" destId="{EDA34655-9131-4731-957F-5382F53A0660}" srcOrd="0" destOrd="0" presId="urn:microsoft.com/office/officeart/2005/8/layout/radial5"/>
    <dgm:cxn modelId="{1F066901-D632-4594-B8F6-7E59EFE4382B}" type="presOf" srcId="{D63A74EC-A1EC-4823-AB28-835C2DE63D58}" destId="{E2EC1D87-F728-458A-8AB1-7A3D78F9D25E}" srcOrd="0" destOrd="0" presId="urn:microsoft.com/office/officeart/2005/8/layout/radial5"/>
    <dgm:cxn modelId="{54059384-7D56-4783-9E6B-CB7051B26B45}" srcId="{6F647F05-65E5-443B-9310-4AF895EEC1B0}" destId="{62E153EB-408C-4CB3-B6CA-2A439518E14B}" srcOrd="8" destOrd="0" parTransId="{77DF95E1-3397-43CE-99EF-E82D1E9B2066}" sibTransId="{69F9F7AF-4DAB-4B6C-A26F-22C945FB8A80}"/>
    <dgm:cxn modelId="{7E4276B7-C6F7-43FF-81F1-FB381673526E}" type="presOf" srcId="{420BA717-63F2-4ED1-9193-BDF0AD7BC7EB}" destId="{FFE63D16-C443-42C8-BB30-4CA61876A647}" srcOrd="0" destOrd="0" presId="urn:microsoft.com/office/officeart/2005/8/layout/radial5"/>
    <dgm:cxn modelId="{ECDE17D3-B726-418A-939F-196331F0112F}" type="presOf" srcId="{9DEE7B50-C1CB-48D2-999B-DF1098A88396}" destId="{2F5553CB-2478-4421-B002-5FA728364A78}" srcOrd="0" destOrd="0" presId="urn:microsoft.com/office/officeart/2005/8/layout/radial5"/>
    <dgm:cxn modelId="{2A7A513E-A8FD-4670-A544-BFC1EDA287D4}" type="presOf" srcId="{8D513BD1-7137-4BB2-A1F4-1B02EFB0F34F}" destId="{8D15C70B-27DC-4BC4-8B54-1A6B8CC1DBC1}" srcOrd="1" destOrd="0" presId="urn:microsoft.com/office/officeart/2005/8/layout/radial5"/>
    <dgm:cxn modelId="{A0C215B0-ABD8-4A90-9A1F-5DF2BA324174}" type="presOf" srcId="{C021BE46-16AF-4372-B2A0-67875E2C82CF}" destId="{06F93DE9-E67A-4CE1-BC6B-5C458B1137B0}" srcOrd="0" destOrd="0" presId="urn:microsoft.com/office/officeart/2005/8/layout/radial5"/>
    <dgm:cxn modelId="{0C7ABF55-FA58-4DA8-9597-E926ED8E6E11}" type="presOf" srcId="{A8FC0520-4E1C-47C9-9459-5A566E2A3269}" destId="{47F0322C-5978-482D-A409-1280E22C6D82}" srcOrd="1" destOrd="0" presId="urn:microsoft.com/office/officeart/2005/8/layout/radial5"/>
    <dgm:cxn modelId="{85B8B0C0-F39E-49C9-ADA2-76D7BD0D1C07}" type="presOf" srcId="{CCCDC2A1-B573-48DB-AE6D-1F76901F1671}" destId="{DB024BEC-8C88-4F07-BCA5-811E266A083B}" srcOrd="1" destOrd="0" presId="urn:microsoft.com/office/officeart/2005/8/layout/radial5"/>
    <dgm:cxn modelId="{ACB00693-E6B2-476D-B320-71FB9BE1BFDF}" type="presOf" srcId="{9F96D360-CB55-48DB-9778-BF90DCE1129E}" destId="{69EA0517-EDCB-4CEB-899F-D56DCF7B4404}" srcOrd="0" destOrd="0" presId="urn:microsoft.com/office/officeart/2005/8/layout/radial5"/>
    <dgm:cxn modelId="{F5A7A0F4-DF0E-4D3D-A502-FC008E132E7C}" type="presOf" srcId="{082CE592-953F-441B-B0C2-F864433A8493}" destId="{A0E222DD-64BD-4A89-BBB9-2B80D8318D4A}" srcOrd="0" destOrd="0" presId="urn:microsoft.com/office/officeart/2005/8/layout/radial5"/>
    <dgm:cxn modelId="{BAD3E873-735F-4CCC-B16D-E68CF6F455EE}" type="presParOf" srcId="{8B82EA68-B59A-424E-9756-C221A13DB47F}" destId="{ED72E44C-8498-48F8-9652-E5DD6AC5818D}" srcOrd="0" destOrd="0" presId="urn:microsoft.com/office/officeart/2005/8/layout/radial5"/>
    <dgm:cxn modelId="{1BD75E63-F609-444E-B0E7-970EC67F63AF}" type="presParOf" srcId="{8B82EA68-B59A-424E-9756-C221A13DB47F}" destId="{4731EA70-1FA8-49F5-A6BF-4AE9CB97C303}" srcOrd="1" destOrd="0" presId="urn:microsoft.com/office/officeart/2005/8/layout/radial5"/>
    <dgm:cxn modelId="{641826E0-41D9-4EA5-8D84-94E32C482DDF}" type="presParOf" srcId="{4731EA70-1FA8-49F5-A6BF-4AE9CB97C303}" destId="{8D15C70B-27DC-4BC4-8B54-1A6B8CC1DBC1}" srcOrd="0" destOrd="0" presId="urn:microsoft.com/office/officeart/2005/8/layout/radial5"/>
    <dgm:cxn modelId="{C6A2D402-A1D9-4529-B5C2-49DAB2C98FA8}" type="presParOf" srcId="{8B82EA68-B59A-424E-9756-C221A13DB47F}" destId="{E2EC1D87-F728-458A-8AB1-7A3D78F9D25E}" srcOrd="2" destOrd="0" presId="urn:microsoft.com/office/officeart/2005/8/layout/radial5"/>
    <dgm:cxn modelId="{734B02A8-0ACB-4D6B-9CBA-63E4BECEBA43}" type="presParOf" srcId="{8B82EA68-B59A-424E-9756-C221A13DB47F}" destId="{A0E222DD-64BD-4A89-BBB9-2B80D8318D4A}" srcOrd="3" destOrd="0" presId="urn:microsoft.com/office/officeart/2005/8/layout/radial5"/>
    <dgm:cxn modelId="{8919FAAD-E532-4759-A781-58444B79F167}" type="presParOf" srcId="{A0E222DD-64BD-4A89-BBB9-2B80D8318D4A}" destId="{839DF450-14DD-4280-9AEE-DA73938E9B9D}" srcOrd="0" destOrd="0" presId="urn:microsoft.com/office/officeart/2005/8/layout/radial5"/>
    <dgm:cxn modelId="{6E5BEF5E-8A88-4DDE-A4E7-A0DD251CDFF6}" type="presParOf" srcId="{8B82EA68-B59A-424E-9756-C221A13DB47F}" destId="{73BC26A8-8D0F-45E6-9E3B-37EADD227262}" srcOrd="4" destOrd="0" presId="urn:microsoft.com/office/officeart/2005/8/layout/radial5"/>
    <dgm:cxn modelId="{9180E7CE-1F8B-4013-9AAD-5E660F49A69E}" type="presParOf" srcId="{8B82EA68-B59A-424E-9756-C221A13DB47F}" destId="{06F93DE9-E67A-4CE1-BC6B-5C458B1137B0}" srcOrd="5" destOrd="0" presId="urn:microsoft.com/office/officeart/2005/8/layout/radial5"/>
    <dgm:cxn modelId="{539B03E3-3C96-4577-A15A-0294A4E09DFC}" type="presParOf" srcId="{06F93DE9-E67A-4CE1-BC6B-5C458B1137B0}" destId="{DA660ED5-C4B7-4208-928A-B8DD66837486}" srcOrd="0" destOrd="0" presId="urn:microsoft.com/office/officeart/2005/8/layout/radial5"/>
    <dgm:cxn modelId="{E5267E7E-D115-4D6A-90F2-0EABCF809CA0}" type="presParOf" srcId="{8B82EA68-B59A-424E-9756-C221A13DB47F}" destId="{D8B200F5-4D07-49B2-A587-C2FE6CEC49F8}" srcOrd="6" destOrd="0" presId="urn:microsoft.com/office/officeart/2005/8/layout/radial5"/>
    <dgm:cxn modelId="{82778B7A-925F-47BD-9BB0-62CC175669BA}" type="presParOf" srcId="{8B82EA68-B59A-424E-9756-C221A13DB47F}" destId="{E7EAB10C-E176-4610-B2C6-BE8F83AD0F9B}" srcOrd="7" destOrd="0" presId="urn:microsoft.com/office/officeart/2005/8/layout/radial5"/>
    <dgm:cxn modelId="{A5E5FD1D-5D20-457C-A233-16D64D3E40E0}" type="presParOf" srcId="{E7EAB10C-E176-4610-B2C6-BE8F83AD0F9B}" destId="{47F0322C-5978-482D-A409-1280E22C6D82}" srcOrd="0" destOrd="0" presId="urn:microsoft.com/office/officeart/2005/8/layout/radial5"/>
    <dgm:cxn modelId="{39359418-76C2-4661-9094-3F5F4CAD4495}" type="presParOf" srcId="{8B82EA68-B59A-424E-9756-C221A13DB47F}" destId="{FFE63D16-C443-42C8-BB30-4CA61876A647}" srcOrd="8" destOrd="0" presId="urn:microsoft.com/office/officeart/2005/8/layout/radial5"/>
    <dgm:cxn modelId="{12BE7733-8976-4B4F-A1D6-E65949BE70DE}" type="presParOf" srcId="{8B82EA68-B59A-424E-9756-C221A13DB47F}" destId="{C481485E-E38C-4518-A609-8D1D62CF917B}" srcOrd="9" destOrd="0" presId="urn:microsoft.com/office/officeart/2005/8/layout/radial5"/>
    <dgm:cxn modelId="{67F4FD9B-9183-455D-B526-632B00157DB6}" type="presParOf" srcId="{C481485E-E38C-4518-A609-8D1D62CF917B}" destId="{DB024BEC-8C88-4F07-BCA5-811E266A083B}" srcOrd="0" destOrd="0" presId="urn:microsoft.com/office/officeart/2005/8/layout/radial5"/>
    <dgm:cxn modelId="{AA2D08CE-99E4-401C-9DFE-DF9D91C57107}" type="presParOf" srcId="{8B82EA68-B59A-424E-9756-C221A13DB47F}" destId="{0A6C1809-69AA-4BA6-8257-5A11C3557B45}" srcOrd="10" destOrd="0" presId="urn:microsoft.com/office/officeart/2005/8/layout/radial5"/>
    <dgm:cxn modelId="{785A54DE-126A-4367-B0BF-D932601E3C70}" type="presParOf" srcId="{8B82EA68-B59A-424E-9756-C221A13DB47F}" destId="{FA950D33-9BD9-4D37-A533-789F5554AFB5}" srcOrd="11" destOrd="0" presId="urn:microsoft.com/office/officeart/2005/8/layout/radial5"/>
    <dgm:cxn modelId="{B11B7820-8410-48A0-A228-B788DBE5CDBF}" type="presParOf" srcId="{FA950D33-9BD9-4D37-A533-789F5554AFB5}" destId="{F326903B-AF5C-41D9-A950-9DE60C069BDF}" srcOrd="0" destOrd="0" presId="urn:microsoft.com/office/officeart/2005/8/layout/radial5"/>
    <dgm:cxn modelId="{9408D683-F66F-4ECD-86E4-5BBAB79DBE43}" type="presParOf" srcId="{8B82EA68-B59A-424E-9756-C221A13DB47F}" destId="{EB1C3899-7B42-47CD-912B-DD035472498D}" srcOrd="12" destOrd="0" presId="urn:microsoft.com/office/officeart/2005/8/layout/radial5"/>
    <dgm:cxn modelId="{71829985-CD05-4060-9631-72F287E5C5FF}" type="presParOf" srcId="{8B82EA68-B59A-424E-9756-C221A13DB47F}" destId="{2F5553CB-2478-4421-B002-5FA728364A78}" srcOrd="13" destOrd="0" presId="urn:microsoft.com/office/officeart/2005/8/layout/radial5"/>
    <dgm:cxn modelId="{3BE6EBF0-38AB-41E5-818B-84015C2F7F83}" type="presParOf" srcId="{2F5553CB-2478-4421-B002-5FA728364A78}" destId="{881BA4B6-6173-4BE7-ACB0-127409627ABA}" srcOrd="0" destOrd="0" presId="urn:microsoft.com/office/officeart/2005/8/layout/radial5"/>
    <dgm:cxn modelId="{B91CA33D-A02D-47C8-9C43-583EAE16B593}" type="presParOf" srcId="{8B82EA68-B59A-424E-9756-C221A13DB47F}" destId="{FED909B6-8F19-4D98-AAC2-EBEEF4830C2B}" srcOrd="14" destOrd="0" presId="urn:microsoft.com/office/officeart/2005/8/layout/radial5"/>
    <dgm:cxn modelId="{E999641A-C0DA-4D0F-8BB2-F2F86904A7FB}" type="presParOf" srcId="{8B82EA68-B59A-424E-9756-C221A13DB47F}" destId="{A0B7EB92-DF16-476D-BB87-6C0D26E26F61}" srcOrd="15" destOrd="0" presId="urn:microsoft.com/office/officeart/2005/8/layout/radial5"/>
    <dgm:cxn modelId="{706352DC-64C5-4B19-849B-B463047FDCB2}" type="presParOf" srcId="{A0B7EB92-DF16-476D-BB87-6C0D26E26F61}" destId="{E3A5A4EE-729B-477E-AEA8-7FC61FA6B941}" srcOrd="0" destOrd="0" presId="urn:microsoft.com/office/officeart/2005/8/layout/radial5"/>
    <dgm:cxn modelId="{0A444369-A991-4BBE-82B1-DA625984D2E2}" type="presParOf" srcId="{8B82EA68-B59A-424E-9756-C221A13DB47F}" destId="{69EA0517-EDCB-4CEB-899F-D56DCF7B4404}" srcOrd="16" destOrd="0" presId="urn:microsoft.com/office/officeart/2005/8/layout/radial5"/>
    <dgm:cxn modelId="{6D51A1B9-4EA7-49A2-AB3E-D688EA1A6377}" type="presParOf" srcId="{8B82EA68-B59A-424E-9756-C221A13DB47F}" destId="{7A035AEB-3A20-4DC3-9A60-032AB2743B03}" srcOrd="17" destOrd="0" presId="urn:microsoft.com/office/officeart/2005/8/layout/radial5"/>
    <dgm:cxn modelId="{27DCFD7D-D85C-4D51-B8CE-AB86DC89BC5D}" type="presParOf" srcId="{7A035AEB-3A20-4DC3-9A60-032AB2743B03}" destId="{4273F29E-B93C-44D6-A671-FCDC77ED9BA3}" srcOrd="0" destOrd="0" presId="urn:microsoft.com/office/officeart/2005/8/layout/radial5"/>
    <dgm:cxn modelId="{820CAF1E-A928-4387-9A09-9FBD212EE360}" type="presParOf" srcId="{8B82EA68-B59A-424E-9756-C221A13DB47F}" destId="{83F11675-07D9-406F-853D-13FD28BBB805}" srcOrd="18" destOrd="0" presId="urn:microsoft.com/office/officeart/2005/8/layout/radial5"/>
    <dgm:cxn modelId="{2FD73C18-5D39-488C-BCC3-E78FBB397B35}" type="presParOf" srcId="{8B82EA68-B59A-424E-9756-C221A13DB47F}" destId="{DF27FC25-052B-426A-9E06-117E992234F6}" srcOrd="19" destOrd="0" presId="urn:microsoft.com/office/officeart/2005/8/layout/radial5"/>
    <dgm:cxn modelId="{A65515E3-F710-49F8-8302-11E606EA6B4F}" type="presParOf" srcId="{DF27FC25-052B-426A-9E06-117E992234F6}" destId="{53D78D63-5F88-4163-9535-46A64127BD3A}" srcOrd="0" destOrd="0" presId="urn:microsoft.com/office/officeart/2005/8/layout/radial5"/>
    <dgm:cxn modelId="{01E5BBD1-D3BF-44C0-B264-E88B27E4D21E}" type="presParOf" srcId="{8B82EA68-B59A-424E-9756-C221A13DB47F}" destId="{EDA34655-9131-4731-957F-5382F53A0660}" srcOrd="20" destOrd="0" presId="urn:microsoft.com/office/officeart/2005/8/layout/radial5"/>
    <dgm:cxn modelId="{4A596AF6-F899-4C0C-9AC1-32ACDEB272C6}" type="presParOf" srcId="{8B82EA68-B59A-424E-9756-C221A13DB47F}" destId="{553B84E4-4A31-43DB-B3BF-8E8EF2B79F2D}" srcOrd="21" destOrd="0" presId="urn:microsoft.com/office/officeart/2005/8/layout/radial5"/>
    <dgm:cxn modelId="{F3ABFD40-EDF5-4F3E-9D9A-28981AC2C700}" type="presParOf" srcId="{553B84E4-4A31-43DB-B3BF-8E8EF2B79F2D}" destId="{C47D9E4B-AD47-4E79-B529-9B264E8F4F6B}" srcOrd="0" destOrd="0" presId="urn:microsoft.com/office/officeart/2005/8/layout/radial5"/>
    <dgm:cxn modelId="{E7ED2F1B-2C0C-4998-BE70-1DFE14649C0B}" type="presParOf" srcId="{8B82EA68-B59A-424E-9756-C221A13DB47F}" destId="{E0AC84DD-2093-416F-85DE-E547FE520660}"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9ECE5F-B61C-4B05-9627-ADDD3D4E747B}" type="doc">
      <dgm:prSet loTypeId="urn:microsoft.com/office/officeart/2005/8/layout/hierarchy4" loCatId="list" qsTypeId="urn:microsoft.com/office/officeart/2005/8/quickstyle/3d6" qsCatId="3D" csTypeId="urn:microsoft.com/office/officeart/2005/8/colors/colorful5" csCatId="colorful" phldr="1"/>
      <dgm:spPr/>
      <dgm:t>
        <a:bodyPr/>
        <a:lstStyle/>
        <a:p>
          <a:endParaRPr lang="ru-RU"/>
        </a:p>
      </dgm:t>
    </dgm:pt>
    <dgm:pt modelId="{1AB9AEF0-1051-422A-9206-8C27488E489E}">
      <dgm:prSet phldrT="[Текст]"/>
      <dgm:spPr/>
      <dgm:t>
        <a:bodyPr/>
        <a:lstStyle/>
        <a:p>
          <a:r>
            <a:rPr lang="ru-RU" dirty="0" smtClean="0">
              <a:solidFill>
                <a:schemeClr val="tx1"/>
              </a:solidFill>
            </a:rPr>
            <a:t>Расходы бюджета</a:t>
          </a:r>
          <a:endParaRPr lang="ru-RU" dirty="0">
            <a:solidFill>
              <a:schemeClr val="tx1"/>
            </a:solidFill>
          </a:endParaRPr>
        </a:p>
      </dgm:t>
    </dgm:pt>
    <dgm:pt modelId="{CEB82435-19DA-45D0-A0FA-DAD52A974405}" type="parTrans" cxnId="{78146DB3-CCD1-4850-A500-FEC5D6FE29B0}">
      <dgm:prSet/>
      <dgm:spPr/>
      <dgm:t>
        <a:bodyPr/>
        <a:lstStyle/>
        <a:p>
          <a:endParaRPr lang="ru-RU"/>
        </a:p>
      </dgm:t>
    </dgm:pt>
    <dgm:pt modelId="{C2769EE2-4650-484F-BD72-7BB36F7F65E2}" type="sibTrans" cxnId="{78146DB3-CCD1-4850-A500-FEC5D6FE29B0}">
      <dgm:prSet/>
      <dgm:spPr/>
      <dgm:t>
        <a:bodyPr/>
        <a:lstStyle/>
        <a:p>
          <a:endParaRPr lang="ru-RU"/>
        </a:p>
      </dgm:t>
    </dgm:pt>
    <dgm:pt modelId="{4E85ED72-4A49-4401-A034-EEF7AE5395AE}">
      <dgm:prSet phldrT="[Текст]"/>
      <dgm:spPr/>
      <dgm:t>
        <a:bodyPr/>
        <a:lstStyle/>
        <a:p>
          <a:r>
            <a:rPr lang="ru-RU" dirty="0" smtClean="0">
              <a:solidFill>
                <a:schemeClr val="tx1"/>
              </a:solidFill>
            </a:rPr>
            <a:t>Налоговые и неналоговые доходы бюджета</a:t>
          </a:r>
          <a:endParaRPr lang="ru-RU" dirty="0">
            <a:solidFill>
              <a:schemeClr val="tx1"/>
            </a:solidFill>
          </a:endParaRPr>
        </a:p>
      </dgm:t>
    </dgm:pt>
    <dgm:pt modelId="{C0CB0052-D7E1-432D-B41C-4F03E3031248}" type="parTrans" cxnId="{AEE4C4E3-AFE9-4A18-B09F-6D93A05BF140}">
      <dgm:prSet/>
      <dgm:spPr/>
      <dgm:t>
        <a:bodyPr/>
        <a:lstStyle/>
        <a:p>
          <a:endParaRPr lang="ru-RU"/>
        </a:p>
      </dgm:t>
    </dgm:pt>
    <dgm:pt modelId="{DA1DC741-32F0-4AB9-BF7F-B587C7B55BB9}" type="sibTrans" cxnId="{AEE4C4E3-AFE9-4A18-B09F-6D93A05BF140}">
      <dgm:prSet/>
      <dgm:spPr/>
      <dgm:t>
        <a:bodyPr/>
        <a:lstStyle/>
        <a:p>
          <a:endParaRPr lang="ru-RU"/>
        </a:p>
      </dgm:t>
    </dgm:pt>
    <dgm:pt modelId="{28BE1746-E64F-49FC-8CDA-9CC3CD554CC9}">
      <dgm:prSet phldrT="[Текст]"/>
      <dgm:spPr/>
      <dgm:t>
        <a:bodyPr/>
        <a:lstStyle/>
        <a:p>
          <a:r>
            <a:rPr lang="ru-RU" dirty="0" smtClean="0">
              <a:solidFill>
                <a:schemeClr val="tx1"/>
              </a:solidFill>
            </a:rPr>
            <a:t>Дефицит</a:t>
          </a:r>
          <a:endParaRPr lang="ru-RU" dirty="0">
            <a:solidFill>
              <a:schemeClr val="tx1"/>
            </a:solidFill>
          </a:endParaRPr>
        </a:p>
      </dgm:t>
    </dgm:pt>
    <dgm:pt modelId="{A5543C7F-39DA-47A3-8B50-FA40CF4EE1A7}" type="parTrans" cxnId="{839E6FD8-6C1C-4209-A0B2-C58A9CEBD5D7}">
      <dgm:prSet/>
      <dgm:spPr/>
      <dgm:t>
        <a:bodyPr/>
        <a:lstStyle/>
        <a:p>
          <a:endParaRPr lang="ru-RU"/>
        </a:p>
      </dgm:t>
    </dgm:pt>
    <dgm:pt modelId="{0590D7AB-B33F-4214-962C-2A4F8E112D0F}" type="sibTrans" cxnId="{839E6FD8-6C1C-4209-A0B2-C58A9CEBD5D7}">
      <dgm:prSet/>
      <dgm:spPr/>
      <dgm:t>
        <a:bodyPr/>
        <a:lstStyle/>
        <a:p>
          <a:endParaRPr lang="ru-RU"/>
        </a:p>
      </dgm:t>
    </dgm:pt>
    <dgm:pt modelId="{D2F6CADA-B6BD-4884-80B5-6FF6D0A44F34}">
      <dgm:prSet phldrT="[Текст]"/>
      <dgm:spPr/>
      <dgm:t>
        <a:bodyPr/>
        <a:lstStyle/>
        <a:p>
          <a:r>
            <a:rPr lang="ru-RU" dirty="0" smtClean="0"/>
            <a:t> </a:t>
          </a:r>
          <a:r>
            <a:rPr lang="ru-RU" dirty="0" smtClean="0">
              <a:solidFill>
                <a:schemeClr val="tx1"/>
              </a:solidFill>
            </a:rPr>
            <a:t>Безвозмездные поступления</a:t>
          </a:r>
          <a:endParaRPr lang="ru-RU" dirty="0">
            <a:solidFill>
              <a:schemeClr val="tx1"/>
            </a:solidFill>
          </a:endParaRPr>
        </a:p>
      </dgm:t>
    </dgm:pt>
    <dgm:pt modelId="{999B4542-9400-4AFB-B3A6-363EEA971F84}" type="parTrans" cxnId="{BC7053A2-B886-48D0-9BF7-2C2178CCC7A5}">
      <dgm:prSet/>
      <dgm:spPr/>
      <dgm:t>
        <a:bodyPr/>
        <a:lstStyle/>
        <a:p>
          <a:endParaRPr lang="ru-RU"/>
        </a:p>
      </dgm:t>
    </dgm:pt>
    <dgm:pt modelId="{AA1EE7C3-C994-4ABE-A42C-AC0161D8220F}" type="sibTrans" cxnId="{BC7053A2-B886-48D0-9BF7-2C2178CCC7A5}">
      <dgm:prSet/>
      <dgm:spPr/>
      <dgm:t>
        <a:bodyPr/>
        <a:lstStyle/>
        <a:p>
          <a:endParaRPr lang="ru-RU"/>
        </a:p>
      </dgm:t>
    </dgm:pt>
    <dgm:pt modelId="{E5F54291-E818-4831-93C5-B7A91948167A}">
      <dgm:prSet/>
      <dgm:spPr/>
      <dgm:t>
        <a:bodyPr/>
        <a:lstStyle/>
        <a:p>
          <a:r>
            <a:rPr lang="ru-RU" dirty="0" smtClean="0">
              <a:solidFill>
                <a:schemeClr val="tx1"/>
              </a:solidFill>
            </a:rPr>
            <a:t>Не более 10% от  налоговых и неналоговых доходов</a:t>
          </a:r>
          <a:endParaRPr lang="ru-RU" dirty="0">
            <a:solidFill>
              <a:schemeClr val="tx1"/>
            </a:solidFill>
          </a:endParaRPr>
        </a:p>
      </dgm:t>
    </dgm:pt>
    <dgm:pt modelId="{8C8C8CB9-683E-407D-8DA3-A489ED312140}" type="parTrans" cxnId="{41F83E0B-96C8-4CF9-BEC0-3E380A8BF11E}">
      <dgm:prSet/>
      <dgm:spPr/>
      <dgm:t>
        <a:bodyPr/>
        <a:lstStyle/>
        <a:p>
          <a:endParaRPr lang="ru-RU"/>
        </a:p>
      </dgm:t>
    </dgm:pt>
    <dgm:pt modelId="{886C060C-6DF1-4241-937C-C00A27532C4F}" type="sibTrans" cxnId="{41F83E0B-96C8-4CF9-BEC0-3E380A8BF11E}">
      <dgm:prSet/>
      <dgm:spPr/>
      <dgm:t>
        <a:bodyPr/>
        <a:lstStyle/>
        <a:p>
          <a:endParaRPr lang="ru-RU"/>
        </a:p>
      </dgm:t>
    </dgm:pt>
    <dgm:pt modelId="{429CC0C4-9654-4E47-9D3E-52AB753AC689}" type="pres">
      <dgm:prSet presAssocID="{509ECE5F-B61C-4B05-9627-ADDD3D4E747B}" presName="Name0" presStyleCnt="0">
        <dgm:presLayoutVars>
          <dgm:chPref val="1"/>
          <dgm:dir/>
          <dgm:animOne val="branch"/>
          <dgm:animLvl val="lvl"/>
          <dgm:resizeHandles/>
        </dgm:presLayoutVars>
      </dgm:prSet>
      <dgm:spPr/>
      <dgm:t>
        <a:bodyPr/>
        <a:lstStyle/>
        <a:p>
          <a:endParaRPr lang="ru-RU"/>
        </a:p>
      </dgm:t>
    </dgm:pt>
    <dgm:pt modelId="{C5B19981-63D4-4F47-B5FD-AF8E44A1DA69}" type="pres">
      <dgm:prSet presAssocID="{1AB9AEF0-1051-422A-9206-8C27488E489E}" presName="vertOne" presStyleCnt="0"/>
      <dgm:spPr/>
    </dgm:pt>
    <dgm:pt modelId="{A97F7605-1355-4E5E-BC67-D85392553C8C}" type="pres">
      <dgm:prSet presAssocID="{1AB9AEF0-1051-422A-9206-8C27488E489E}" presName="txOne" presStyleLbl="node0" presStyleIdx="0" presStyleCnt="1">
        <dgm:presLayoutVars>
          <dgm:chPref val="3"/>
        </dgm:presLayoutVars>
      </dgm:prSet>
      <dgm:spPr/>
      <dgm:t>
        <a:bodyPr/>
        <a:lstStyle/>
        <a:p>
          <a:endParaRPr lang="ru-RU"/>
        </a:p>
      </dgm:t>
    </dgm:pt>
    <dgm:pt modelId="{94716CD4-2811-4AC4-998B-E5C570E927B0}" type="pres">
      <dgm:prSet presAssocID="{1AB9AEF0-1051-422A-9206-8C27488E489E}" presName="parTransOne" presStyleCnt="0"/>
      <dgm:spPr/>
    </dgm:pt>
    <dgm:pt modelId="{8BEE1191-E644-4DF1-A144-1AECF3C550C1}" type="pres">
      <dgm:prSet presAssocID="{1AB9AEF0-1051-422A-9206-8C27488E489E}" presName="horzOne" presStyleCnt="0"/>
      <dgm:spPr/>
    </dgm:pt>
    <dgm:pt modelId="{A36C2E9D-9084-4BF5-A372-84DE67FA7E6F}" type="pres">
      <dgm:prSet presAssocID="{4E85ED72-4A49-4401-A034-EEF7AE5395AE}" presName="vertTwo" presStyleCnt="0"/>
      <dgm:spPr/>
    </dgm:pt>
    <dgm:pt modelId="{7C626F2F-31F8-48DC-84F9-F0A368F73566}" type="pres">
      <dgm:prSet presAssocID="{4E85ED72-4A49-4401-A034-EEF7AE5395AE}" presName="txTwo" presStyleLbl="node2" presStyleIdx="0" presStyleCnt="2" custScaleX="118090" custLinFactNeighborX="2094" custLinFactNeighborY="-75269">
        <dgm:presLayoutVars>
          <dgm:chPref val="3"/>
        </dgm:presLayoutVars>
      </dgm:prSet>
      <dgm:spPr/>
      <dgm:t>
        <a:bodyPr/>
        <a:lstStyle/>
        <a:p>
          <a:endParaRPr lang="ru-RU"/>
        </a:p>
      </dgm:t>
    </dgm:pt>
    <dgm:pt modelId="{30F68921-09FF-4F9D-8597-F44E477D291F}" type="pres">
      <dgm:prSet presAssocID="{4E85ED72-4A49-4401-A034-EEF7AE5395AE}" presName="parTransTwo" presStyleCnt="0"/>
      <dgm:spPr/>
    </dgm:pt>
    <dgm:pt modelId="{D75F6EC4-850C-4F17-8089-25E86463F4AA}" type="pres">
      <dgm:prSet presAssocID="{4E85ED72-4A49-4401-A034-EEF7AE5395AE}" presName="horzTwo" presStyleCnt="0"/>
      <dgm:spPr/>
    </dgm:pt>
    <dgm:pt modelId="{18E6DDD8-29F0-4407-AAFB-CA74DD5A54E5}" type="pres">
      <dgm:prSet presAssocID="{28BE1746-E64F-49FC-8CDA-9CC3CD554CC9}" presName="vertThree" presStyleCnt="0"/>
      <dgm:spPr/>
    </dgm:pt>
    <dgm:pt modelId="{34A3ED6A-FE17-4308-9839-79E4211BE6AB}" type="pres">
      <dgm:prSet presAssocID="{28BE1746-E64F-49FC-8CDA-9CC3CD554CC9}" presName="txThree" presStyleLbl="node3" presStyleIdx="0" presStyleCnt="2" custScaleX="39097" custLinFactNeighborX="59559" custLinFactNeighborY="-19880">
        <dgm:presLayoutVars>
          <dgm:chPref val="3"/>
        </dgm:presLayoutVars>
      </dgm:prSet>
      <dgm:spPr/>
      <dgm:t>
        <a:bodyPr/>
        <a:lstStyle/>
        <a:p>
          <a:endParaRPr lang="ru-RU"/>
        </a:p>
      </dgm:t>
    </dgm:pt>
    <dgm:pt modelId="{04EBCE28-29F4-4733-BEB2-D6BADCFF0FBF}" type="pres">
      <dgm:prSet presAssocID="{28BE1746-E64F-49FC-8CDA-9CC3CD554CC9}" presName="horzThree" presStyleCnt="0"/>
      <dgm:spPr/>
    </dgm:pt>
    <dgm:pt modelId="{7F6EAA48-D666-48EE-9197-0C0474EF0607}" type="pres">
      <dgm:prSet presAssocID="{0590D7AB-B33F-4214-962C-2A4F8E112D0F}" presName="sibSpaceThree" presStyleCnt="0"/>
      <dgm:spPr/>
    </dgm:pt>
    <dgm:pt modelId="{18095454-1217-4E63-B3F6-6D26584C35D6}" type="pres">
      <dgm:prSet presAssocID="{E5F54291-E818-4831-93C5-B7A91948167A}" presName="vertThree" presStyleCnt="0"/>
      <dgm:spPr/>
    </dgm:pt>
    <dgm:pt modelId="{4622893C-F4E3-42C3-B962-A31D9371B497}" type="pres">
      <dgm:prSet presAssocID="{E5F54291-E818-4831-93C5-B7A91948167A}" presName="txThree" presStyleLbl="node3" presStyleIdx="1" presStyleCnt="2" custLinFactNeighborX="72549" custLinFactNeighborY="-20440">
        <dgm:presLayoutVars>
          <dgm:chPref val="3"/>
        </dgm:presLayoutVars>
      </dgm:prSet>
      <dgm:spPr/>
      <dgm:t>
        <a:bodyPr/>
        <a:lstStyle/>
        <a:p>
          <a:endParaRPr lang="ru-RU"/>
        </a:p>
      </dgm:t>
    </dgm:pt>
    <dgm:pt modelId="{8573B741-69C8-4C38-AD79-EC53035B9EBC}" type="pres">
      <dgm:prSet presAssocID="{E5F54291-E818-4831-93C5-B7A91948167A}" presName="horzThree" presStyleCnt="0"/>
      <dgm:spPr/>
    </dgm:pt>
    <dgm:pt modelId="{38C8E14B-7D18-4F60-B9F7-917435FA40BB}" type="pres">
      <dgm:prSet presAssocID="{DA1DC741-32F0-4AB9-BF7F-B587C7B55BB9}" presName="sibSpaceTwo" presStyleCnt="0"/>
      <dgm:spPr/>
    </dgm:pt>
    <dgm:pt modelId="{78AAC1A6-B4B6-41EB-9F24-220733A226DF}" type="pres">
      <dgm:prSet presAssocID="{D2F6CADA-B6BD-4884-80B5-6FF6D0A44F34}" presName="vertTwo" presStyleCnt="0"/>
      <dgm:spPr/>
    </dgm:pt>
    <dgm:pt modelId="{7C9F7DF9-0B45-4946-8A67-0F694074C833}" type="pres">
      <dgm:prSet presAssocID="{D2F6CADA-B6BD-4884-80B5-6FF6D0A44F34}" presName="txTwo" presStyleLbl="node2" presStyleIdx="1" presStyleCnt="2" custScaleX="150364" custLinFactNeighborX="2198" custLinFactNeighborY="-5948">
        <dgm:presLayoutVars>
          <dgm:chPref val="3"/>
        </dgm:presLayoutVars>
      </dgm:prSet>
      <dgm:spPr/>
      <dgm:t>
        <a:bodyPr/>
        <a:lstStyle/>
        <a:p>
          <a:endParaRPr lang="ru-RU"/>
        </a:p>
      </dgm:t>
    </dgm:pt>
    <dgm:pt modelId="{C255AD25-DD68-4243-9398-43242AC61228}" type="pres">
      <dgm:prSet presAssocID="{D2F6CADA-B6BD-4884-80B5-6FF6D0A44F34}" presName="horzTwo" presStyleCnt="0"/>
      <dgm:spPr/>
    </dgm:pt>
  </dgm:ptLst>
  <dgm:cxnLst>
    <dgm:cxn modelId="{AEE4C4E3-AFE9-4A18-B09F-6D93A05BF140}" srcId="{1AB9AEF0-1051-422A-9206-8C27488E489E}" destId="{4E85ED72-4A49-4401-A034-EEF7AE5395AE}" srcOrd="0" destOrd="0" parTransId="{C0CB0052-D7E1-432D-B41C-4F03E3031248}" sibTransId="{DA1DC741-32F0-4AB9-BF7F-B587C7B55BB9}"/>
    <dgm:cxn modelId="{839E6FD8-6C1C-4209-A0B2-C58A9CEBD5D7}" srcId="{4E85ED72-4A49-4401-A034-EEF7AE5395AE}" destId="{28BE1746-E64F-49FC-8CDA-9CC3CD554CC9}" srcOrd="0" destOrd="0" parTransId="{A5543C7F-39DA-47A3-8B50-FA40CF4EE1A7}" sibTransId="{0590D7AB-B33F-4214-962C-2A4F8E112D0F}"/>
    <dgm:cxn modelId="{E035DB5C-C72B-446E-B7E5-8AC3BC610EC2}" type="presOf" srcId="{28BE1746-E64F-49FC-8CDA-9CC3CD554CC9}" destId="{34A3ED6A-FE17-4308-9839-79E4211BE6AB}" srcOrd="0" destOrd="0" presId="urn:microsoft.com/office/officeart/2005/8/layout/hierarchy4"/>
    <dgm:cxn modelId="{B80F7FAC-7F2A-497B-B15A-2A160BBB4EE2}" type="presOf" srcId="{509ECE5F-B61C-4B05-9627-ADDD3D4E747B}" destId="{429CC0C4-9654-4E47-9D3E-52AB753AC689}" srcOrd="0" destOrd="0" presId="urn:microsoft.com/office/officeart/2005/8/layout/hierarchy4"/>
    <dgm:cxn modelId="{41F83E0B-96C8-4CF9-BEC0-3E380A8BF11E}" srcId="{4E85ED72-4A49-4401-A034-EEF7AE5395AE}" destId="{E5F54291-E818-4831-93C5-B7A91948167A}" srcOrd="1" destOrd="0" parTransId="{8C8C8CB9-683E-407D-8DA3-A489ED312140}" sibTransId="{886C060C-6DF1-4241-937C-C00A27532C4F}"/>
    <dgm:cxn modelId="{BC7053A2-B886-48D0-9BF7-2C2178CCC7A5}" srcId="{1AB9AEF0-1051-422A-9206-8C27488E489E}" destId="{D2F6CADA-B6BD-4884-80B5-6FF6D0A44F34}" srcOrd="1" destOrd="0" parTransId="{999B4542-9400-4AFB-B3A6-363EEA971F84}" sibTransId="{AA1EE7C3-C994-4ABE-A42C-AC0161D8220F}"/>
    <dgm:cxn modelId="{3FD17707-9333-47BD-818A-24AC3672710B}" type="presOf" srcId="{4E85ED72-4A49-4401-A034-EEF7AE5395AE}" destId="{7C626F2F-31F8-48DC-84F9-F0A368F73566}" srcOrd="0" destOrd="0" presId="urn:microsoft.com/office/officeart/2005/8/layout/hierarchy4"/>
    <dgm:cxn modelId="{78146DB3-CCD1-4850-A500-FEC5D6FE29B0}" srcId="{509ECE5F-B61C-4B05-9627-ADDD3D4E747B}" destId="{1AB9AEF0-1051-422A-9206-8C27488E489E}" srcOrd="0" destOrd="0" parTransId="{CEB82435-19DA-45D0-A0FA-DAD52A974405}" sibTransId="{C2769EE2-4650-484F-BD72-7BB36F7F65E2}"/>
    <dgm:cxn modelId="{2832A937-63EC-403B-8450-7B9C680F36B7}" type="presOf" srcId="{D2F6CADA-B6BD-4884-80B5-6FF6D0A44F34}" destId="{7C9F7DF9-0B45-4946-8A67-0F694074C833}" srcOrd="0" destOrd="0" presId="urn:microsoft.com/office/officeart/2005/8/layout/hierarchy4"/>
    <dgm:cxn modelId="{918F0E30-261E-4781-9C12-CC99C040BBB9}" type="presOf" srcId="{1AB9AEF0-1051-422A-9206-8C27488E489E}" destId="{A97F7605-1355-4E5E-BC67-D85392553C8C}" srcOrd="0" destOrd="0" presId="urn:microsoft.com/office/officeart/2005/8/layout/hierarchy4"/>
    <dgm:cxn modelId="{230E562F-02AB-457F-9D85-AC8E45FE984B}" type="presOf" srcId="{E5F54291-E818-4831-93C5-B7A91948167A}" destId="{4622893C-F4E3-42C3-B962-A31D9371B497}" srcOrd="0" destOrd="0" presId="urn:microsoft.com/office/officeart/2005/8/layout/hierarchy4"/>
    <dgm:cxn modelId="{B320FA8D-52C8-40DC-A1A0-38F74ADFB26D}" type="presParOf" srcId="{429CC0C4-9654-4E47-9D3E-52AB753AC689}" destId="{C5B19981-63D4-4F47-B5FD-AF8E44A1DA69}" srcOrd="0" destOrd="0" presId="urn:microsoft.com/office/officeart/2005/8/layout/hierarchy4"/>
    <dgm:cxn modelId="{41CA2A0C-8450-4C54-B664-2C8DCD9F1287}" type="presParOf" srcId="{C5B19981-63D4-4F47-B5FD-AF8E44A1DA69}" destId="{A97F7605-1355-4E5E-BC67-D85392553C8C}" srcOrd="0" destOrd="0" presId="urn:microsoft.com/office/officeart/2005/8/layout/hierarchy4"/>
    <dgm:cxn modelId="{D737BDE9-515F-46FA-9F3A-69478A28FEAD}" type="presParOf" srcId="{C5B19981-63D4-4F47-B5FD-AF8E44A1DA69}" destId="{94716CD4-2811-4AC4-998B-E5C570E927B0}" srcOrd="1" destOrd="0" presId="urn:microsoft.com/office/officeart/2005/8/layout/hierarchy4"/>
    <dgm:cxn modelId="{A0A0B3CF-9AE3-4633-ACCA-04740131DB69}" type="presParOf" srcId="{C5B19981-63D4-4F47-B5FD-AF8E44A1DA69}" destId="{8BEE1191-E644-4DF1-A144-1AECF3C550C1}" srcOrd="2" destOrd="0" presId="urn:microsoft.com/office/officeart/2005/8/layout/hierarchy4"/>
    <dgm:cxn modelId="{3FBD27DF-4C96-4FCC-8132-C33309B4D96B}" type="presParOf" srcId="{8BEE1191-E644-4DF1-A144-1AECF3C550C1}" destId="{A36C2E9D-9084-4BF5-A372-84DE67FA7E6F}" srcOrd="0" destOrd="0" presId="urn:microsoft.com/office/officeart/2005/8/layout/hierarchy4"/>
    <dgm:cxn modelId="{C1283F84-6489-4A23-A9D6-24E6DE37F09A}" type="presParOf" srcId="{A36C2E9D-9084-4BF5-A372-84DE67FA7E6F}" destId="{7C626F2F-31F8-48DC-84F9-F0A368F73566}" srcOrd="0" destOrd="0" presId="urn:microsoft.com/office/officeart/2005/8/layout/hierarchy4"/>
    <dgm:cxn modelId="{3C4B4AE8-FFD5-42FE-9754-F297C1D4C6EC}" type="presParOf" srcId="{A36C2E9D-9084-4BF5-A372-84DE67FA7E6F}" destId="{30F68921-09FF-4F9D-8597-F44E477D291F}" srcOrd="1" destOrd="0" presId="urn:microsoft.com/office/officeart/2005/8/layout/hierarchy4"/>
    <dgm:cxn modelId="{2D298CF4-6EEA-4C92-8764-BC9502A61A15}" type="presParOf" srcId="{A36C2E9D-9084-4BF5-A372-84DE67FA7E6F}" destId="{D75F6EC4-850C-4F17-8089-25E86463F4AA}" srcOrd="2" destOrd="0" presId="urn:microsoft.com/office/officeart/2005/8/layout/hierarchy4"/>
    <dgm:cxn modelId="{10CE8E73-FECA-4D14-8855-FA66BFCA054B}" type="presParOf" srcId="{D75F6EC4-850C-4F17-8089-25E86463F4AA}" destId="{18E6DDD8-29F0-4407-AAFB-CA74DD5A54E5}" srcOrd="0" destOrd="0" presId="urn:microsoft.com/office/officeart/2005/8/layout/hierarchy4"/>
    <dgm:cxn modelId="{26B4D64F-488C-4F51-B191-B74B0156032C}" type="presParOf" srcId="{18E6DDD8-29F0-4407-AAFB-CA74DD5A54E5}" destId="{34A3ED6A-FE17-4308-9839-79E4211BE6AB}" srcOrd="0" destOrd="0" presId="urn:microsoft.com/office/officeart/2005/8/layout/hierarchy4"/>
    <dgm:cxn modelId="{677A0525-072F-4A44-87C5-72EE102A4BF1}" type="presParOf" srcId="{18E6DDD8-29F0-4407-AAFB-CA74DD5A54E5}" destId="{04EBCE28-29F4-4733-BEB2-D6BADCFF0FBF}" srcOrd="1" destOrd="0" presId="urn:microsoft.com/office/officeart/2005/8/layout/hierarchy4"/>
    <dgm:cxn modelId="{07EFDB18-9666-4798-8B63-5A74629EF20B}" type="presParOf" srcId="{D75F6EC4-850C-4F17-8089-25E86463F4AA}" destId="{7F6EAA48-D666-48EE-9197-0C0474EF0607}" srcOrd="1" destOrd="0" presId="urn:microsoft.com/office/officeart/2005/8/layout/hierarchy4"/>
    <dgm:cxn modelId="{B35CA424-6564-4009-8FA3-B503A57BCBAC}" type="presParOf" srcId="{D75F6EC4-850C-4F17-8089-25E86463F4AA}" destId="{18095454-1217-4E63-B3F6-6D26584C35D6}" srcOrd="2" destOrd="0" presId="urn:microsoft.com/office/officeart/2005/8/layout/hierarchy4"/>
    <dgm:cxn modelId="{643A608A-358B-44C4-9331-F1C9223CC08F}" type="presParOf" srcId="{18095454-1217-4E63-B3F6-6D26584C35D6}" destId="{4622893C-F4E3-42C3-B962-A31D9371B497}" srcOrd="0" destOrd="0" presId="urn:microsoft.com/office/officeart/2005/8/layout/hierarchy4"/>
    <dgm:cxn modelId="{6FED3FD8-E020-4359-92DE-FEF5E0848A9A}" type="presParOf" srcId="{18095454-1217-4E63-B3F6-6D26584C35D6}" destId="{8573B741-69C8-4C38-AD79-EC53035B9EBC}" srcOrd="1" destOrd="0" presId="urn:microsoft.com/office/officeart/2005/8/layout/hierarchy4"/>
    <dgm:cxn modelId="{25138117-843A-4203-875E-F448EF46283F}" type="presParOf" srcId="{8BEE1191-E644-4DF1-A144-1AECF3C550C1}" destId="{38C8E14B-7D18-4F60-B9F7-917435FA40BB}" srcOrd="1" destOrd="0" presId="urn:microsoft.com/office/officeart/2005/8/layout/hierarchy4"/>
    <dgm:cxn modelId="{06229B16-0847-4314-BBA4-17E4FDCE74F8}" type="presParOf" srcId="{8BEE1191-E644-4DF1-A144-1AECF3C550C1}" destId="{78AAC1A6-B4B6-41EB-9F24-220733A226DF}" srcOrd="2" destOrd="0" presId="urn:microsoft.com/office/officeart/2005/8/layout/hierarchy4"/>
    <dgm:cxn modelId="{735BE11D-63B0-43F1-8DC4-8340758FE121}" type="presParOf" srcId="{78AAC1A6-B4B6-41EB-9F24-220733A226DF}" destId="{7C9F7DF9-0B45-4946-8A67-0F694074C833}" srcOrd="0" destOrd="0" presId="urn:microsoft.com/office/officeart/2005/8/layout/hierarchy4"/>
    <dgm:cxn modelId="{92C67A56-34A6-4BC8-AB93-82E9718524FE}" type="presParOf" srcId="{78AAC1A6-B4B6-41EB-9F24-220733A226DF}" destId="{C255AD25-DD68-4243-9398-43242AC6122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CCBC93-75D3-4707-A108-0511AAD907F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ru-RU"/>
        </a:p>
      </dgm:t>
    </dgm:pt>
    <dgm:pt modelId="{A8014A4B-76E0-46E8-B82C-C57C93DAC854}">
      <dgm:prSet phldrT="[Текст]" custT="1"/>
      <dgm:spPr/>
      <dgm:t>
        <a:bodyPr/>
        <a:lstStyle/>
        <a:p>
          <a:pPr algn="ctr"/>
          <a:r>
            <a:rPr lang="ru-RU" sz="1600" b="1" dirty="0" smtClean="0"/>
            <a:t>Муниципальные ценные бумаги</a:t>
          </a:r>
          <a:endParaRPr lang="ru-RU" sz="1600" b="1" dirty="0"/>
        </a:p>
      </dgm:t>
    </dgm:pt>
    <dgm:pt modelId="{0E369ECA-B8FC-4DDD-8014-100DAB48CD70}" type="parTrans" cxnId="{5703869F-8A9C-46DD-B55A-0FA8CD915A02}">
      <dgm:prSet/>
      <dgm:spPr/>
      <dgm:t>
        <a:bodyPr/>
        <a:lstStyle/>
        <a:p>
          <a:endParaRPr lang="ru-RU"/>
        </a:p>
      </dgm:t>
    </dgm:pt>
    <dgm:pt modelId="{CF7025A1-C178-4971-9F19-1D22D6A54F76}" type="sibTrans" cxnId="{5703869F-8A9C-46DD-B55A-0FA8CD915A02}">
      <dgm:prSet/>
      <dgm:spPr/>
      <dgm:t>
        <a:bodyPr/>
        <a:lstStyle/>
        <a:p>
          <a:endParaRPr lang="ru-RU"/>
        </a:p>
      </dgm:t>
    </dgm:pt>
    <dgm:pt modelId="{253274CD-3D74-4DBD-9BCD-208BD6A673FF}">
      <dgm:prSet phldrT="[Текст]" custT="1"/>
      <dgm:spPr/>
      <dgm:t>
        <a:bodyPr/>
        <a:lstStyle/>
        <a:p>
          <a:pPr algn="ctr"/>
          <a:r>
            <a:rPr lang="ru-RU" sz="1600" dirty="0" smtClean="0"/>
            <a:t>   </a:t>
          </a:r>
          <a:r>
            <a:rPr lang="ru-RU" sz="1600" b="1" dirty="0" smtClean="0"/>
            <a:t>Бюджетные кредиты</a:t>
          </a:r>
          <a:endParaRPr lang="ru-RU" sz="1600" b="1" dirty="0"/>
        </a:p>
      </dgm:t>
    </dgm:pt>
    <dgm:pt modelId="{78AE0EF0-F97E-4172-9B0E-1DD839B17E4F}" type="parTrans" cxnId="{26AE456F-2268-4873-B3A2-D96CA0689B99}">
      <dgm:prSet/>
      <dgm:spPr/>
      <dgm:t>
        <a:bodyPr/>
        <a:lstStyle/>
        <a:p>
          <a:endParaRPr lang="ru-RU"/>
        </a:p>
      </dgm:t>
    </dgm:pt>
    <dgm:pt modelId="{29A8A8DF-102C-4D20-A3EF-71FF5F612B4A}" type="sibTrans" cxnId="{26AE456F-2268-4873-B3A2-D96CA0689B99}">
      <dgm:prSet/>
      <dgm:spPr/>
      <dgm:t>
        <a:bodyPr/>
        <a:lstStyle/>
        <a:p>
          <a:endParaRPr lang="ru-RU"/>
        </a:p>
      </dgm:t>
    </dgm:pt>
    <dgm:pt modelId="{277B742C-908C-4F6D-9DD1-EC47B5C180EC}">
      <dgm:prSet phldrT="[Текст]" custT="1"/>
      <dgm:spPr/>
      <dgm:t>
        <a:bodyPr/>
        <a:lstStyle/>
        <a:p>
          <a:pPr algn="ctr"/>
          <a:r>
            <a:rPr lang="ru-RU" sz="1600" b="1" dirty="0" smtClean="0"/>
            <a:t>Кредиты банков</a:t>
          </a:r>
          <a:endParaRPr lang="ru-RU" sz="1600" b="1" dirty="0"/>
        </a:p>
      </dgm:t>
    </dgm:pt>
    <dgm:pt modelId="{245451EC-0F14-4846-8320-02837C28B5D0}" type="parTrans" cxnId="{E9B701D7-7699-48DF-9189-490FA364EB49}">
      <dgm:prSet/>
      <dgm:spPr/>
      <dgm:t>
        <a:bodyPr/>
        <a:lstStyle/>
        <a:p>
          <a:endParaRPr lang="ru-RU"/>
        </a:p>
      </dgm:t>
    </dgm:pt>
    <dgm:pt modelId="{07D6C981-B9EF-4652-AD52-C03D85D38BFC}" type="sibTrans" cxnId="{E9B701D7-7699-48DF-9189-490FA364EB49}">
      <dgm:prSet/>
      <dgm:spPr/>
      <dgm:t>
        <a:bodyPr/>
        <a:lstStyle/>
        <a:p>
          <a:endParaRPr lang="ru-RU"/>
        </a:p>
      </dgm:t>
    </dgm:pt>
    <dgm:pt modelId="{F303E3CB-FFCF-471E-A06D-7580714302EF}">
      <dgm:prSet custT="1"/>
      <dgm:spPr/>
      <dgm:t>
        <a:bodyPr/>
        <a:lstStyle/>
        <a:p>
          <a:pPr algn="ctr"/>
          <a:r>
            <a:rPr lang="ru-RU" sz="1600" b="1" dirty="0" smtClean="0"/>
            <a:t>Остатки средств</a:t>
          </a:r>
          <a:endParaRPr lang="ru-RU" sz="1600" b="1" dirty="0"/>
        </a:p>
      </dgm:t>
    </dgm:pt>
    <dgm:pt modelId="{466F471A-5047-44AC-B4E7-AEE4A49A7961}" type="parTrans" cxnId="{DE89AFF0-5B25-4BCD-BB6C-E24D6DDC6AC5}">
      <dgm:prSet/>
      <dgm:spPr/>
      <dgm:t>
        <a:bodyPr/>
        <a:lstStyle/>
        <a:p>
          <a:endParaRPr lang="ru-RU"/>
        </a:p>
      </dgm:t>
    </dgm:pt>
    <dgm:pt modelId="{582941D6-F2E1-49AF-9B63-6FE7F9D9263B}" type="sibTrans" cxnId="{DE89AFF0-5B25-4BCD-BB6C-E24D6DDC6AC5}">
      <dgm:prSet/>
      <dgm:spPr/>
      <dgm:t>
        <a:bodyPr/>
        <a:lstStyle/>
        <a:p>
          <a:endParaRPr lang="ru-RU"/>
        </a:p>
      </dgm:t>
    </dgm:pt>
    <dgm:pt modelId="{0F8519C5-6D35-44D0-AC13-A8760643136C}">
      <dgm:prSet custT="1"/>
      <dgm:spPr/>
      <dgm:t>
        <a:bodyPr/>
        <a:lstStyle/>
        <a:p>
          <a:pPr algn="ctr"/>
          <a:r>
            <a:rPr lang="ru-RU" sz="1600" b="1" dirty="0" smtClean="0"/>
            <a:t>Иные источники</a:t>
          </a:r>
          <a:endParaRPr lang="ru-RU" sz="1600" b="1" dirty="0"/>
        </a:p>
      </dgm:t>
    </dgm:pt>
    <dgm:pt modelId="{D6B5D026-3F35-4B1F-A384-02ADA6C49D95}" type="parTrans" cxnId="{05ADA6EB-57E0-42E1-9311-C81B19748C06}">
      <dgm:prSet/>
      <dgm:spPr/>
      <dgm:t>
        <a:bodyPr/>
        <a:lstStyle/>
        <a:p>
          <a:endParaRPr lang="ru-RU"/>
        </a:p>
      </dgm:t>
    </dgm:pt>
    <dgm:pt modelId="{7F3F6A06-A9D2-46BB-8698-146C51D45AD9}" type="sibTrans" cxnId="{05ADA6EB-57E0-42E1-9311-C81B19748C06}">
      <dgm:prSet/>
      <dgm:spPr/>
      <dgm:t>
        <a:bodyPr/>
        <a:lstStyle/>
        <a:p>
          <a:endParaRPr lang="ru-RU"/>
        </a:p>
      </dgm:t>
    </dgm:pt>
    <dgm:pt modelId="{A4E94ED5-F8BF-4E56-9795-7B133F5EB77B}" type="pres">
      <dgm:prSet presAssocID="{98CCBC93-75D3-4707-A108-0511AAD907F6}" presName="linear" presStyleCnt="0">
        <dgm:presLayoutVars>
          <dgm:dir/>
          <dgm:animLvl val="lvl"/>
          <dgm:resizeHandles val="exact"/>
        </dgm:presLayoutVars>
      </dgm:prSet>
      <dgm:spPr/>
      <dgm:t>
        <a:bodyPr/>
        <a:lstStyle/>
        <a:p>
          <a:endParaRPr lang="ru-RU"/>
        </a:p>
      </dgm:t>
    </dgm:pt>
    <dgm:pt modelId="{C1583CCC-4137-4B29-8288-FEA0F8C0BC6C}" type="pres">
      <dgm:prSet presAssocID="{A8014A4B-76E0-46E8-B82C-C57C93DAC854}" presName="parentLin" presStyleCnt="0"/>
      <dgm:spPr/>
    </dgm:pt>
    <dgm:pt modelId="{0E6F553C-4B72-4D10-B8F9-A26C6E4844E2}" type="pres">
      <dgm:prSet presAssocID="{A8014A4B-76E0-46E8-B82C-C57C93DAC854}" presName="parentLeftMargin" presStyleLbl="node1" presStyleIdx="0" presStyleCnt="5"/>
      <dgm:spPr/>
      <dgm:t>
        <a:bodyPr/>
        <a:lstStyle/>
        <a:p>
          <a:endParaRPr lang="ru-RU"/>
        </a:p>
      </dgm:t>
    </dgm:pt>
    <dgm:pt modelId="{D2367E9C-6A01-406A-AA24-C5B39B273790}" type="pres">
      <dgm:prSet presAssocID="{A8014A4B-76E0-46E8-B82C-C57C93DAC854}" presName="parentText" presStyleLbl="node1" presStyleIdx="0" presStyleCnt="5">
        <dgm:presLayoutVars>
          <dgm:chMax val="0"/>
          <dgm:bulletEnabled val="1"/>
        </dgm:presLayoutVars>
      </dgm:prSet>
      <dgm:spPr/>
      <dgm:t>
        <a:bodyPr/>
        <a:lstStyle/>
        <a:p>
          <a:endParaRPr lang="ru-RU"/>
        </a:p>
      </dgm:t>
    </dgm:pt>
    <dgm:pt modelId="{CBD25DD3-3232-4CDC-A726-B99F615959A4}" type="pres">
      <dgm:prSet presAssocID="{A8014A4B-76E0-46E8-B82C-C57C93DAC854}" presName="negativeSpace" presStyleCnt="0"/>
      <dgm:spPr/>
    </dgm:pt>
    <dgm:pt modelId="{628F5885-01EB-44C4-9A1F-156381D1C1F9}" type="pres">
      <dgm:prSet presAssocID="{A8014A4B-76E0-46E8-B82C-C57C93DAC854}" presName="childText" presStyleLbl="conFgAcc1" presStyleIdx="0" presStyleCnt="5">
        <dgm:presLayoutVars>
          <dgm:bulletEnabled val="1"/>
        </dgm:presLayoutVars>
      </dgm:prSet>
      <dgm:spPr/>
    </dgm:pt>
    <dgm:pt modelId="{73BAA07C-738B-4832-B509-0E9F20D0DDBA}" type="pres">
      <dgm:prSet presAssocID="{CF7025A1-C178-4971-9F19-1D22D6A54F76}" presName="spaceBetweenRectangles" presStyleCnt="0"/>
      <dgm:spPr/>
    </dgm:pt>
    <dgm:pt modelId="{7F21F632-B594-4DFD-9DCC-91051450D42F}" type="pres">
      <dgm:prSet presAssocID="{253274CD-3D74-4DBD-9BCD-208BD6A673FF}" presName="parentLin" presStyleCnt="0"/>
      <dgm:spPr/>
    </dgm:pt>
    <dgm:pt modelId="{E065DB91-8887-431B-99D6-C8148FB6C4A2}" type="pres">
      <dgm:prSet presAssocID="{253274CD-3D74-4DBD-9BCD-208BD6A673FF}" presName="parentLeftMargin" presStyleLbl="node1" presStyleIdx="0" presStyleCnt="5"/>
      <dgm:spPr/>
      <dgm:t>
        <a:bodyPr/>
        <a:lstStyle/>
        <a:p>
          <a:endParaRPr lang="ru-RU"/>
        </a:p>
      </dgm:t>
    </dgm:pt>
    <dgm:pt modelId="{65AF1FD7-D102-48ED-8F9A-159821D6D122}" type="pres">
      <dgm:prSet presAssocID="{253274CD-3D74-4DBD-9BCD-208BD6A673FF}" presName="parentText" presStyleLbl="node1" presStyleIdx="1" presStyleCnt="5">
        <dgm:presLayoutVars>
          <dgm:chMax val="0"/>
          <dgm:bulletEnabled val="1"/>
        </dgm:presLayoutVars>
      </dgm:prSet>
      <dgm:spPr/>
      <dgm:t>
        <a:bodyPr/>
        <a:lstStyle/>
        <a:p>
          <a:endParaRPr lang="ru-RU"/>
        </a:p>
      </dgm:t>
    </dgm:pt>
    <dgm:pt modelId="{C728A039-69A0-4052-93D6-3F80A5FCDC8E}" type="pres">
      <dgm:prSet presAssocID="{253274CD-3D74-4DBD-9BCD-208BD6A673FF}" presName="negativeSpace" presStyleCnt="0"/>
      <dgm:spPr/>
    </dgm:pt>
    <dgm:pt modelId="{D244F175-C852-49D2-A8B4-053E7E118A25}" type="pres">
      <dgm:prSet presAssocID="{253274CD-3D74-4DBD-9BCD-208BD6A673FF}" presName="childText" presStyleLbl="conFgAcc1" presStyleIdx="1" presStyleCnt="5">
        <dgm:presLayoutVars>
          <dgm:bulletEnabled val="1"/>
        </dgm:presLayoutVars>
      </dgm:prSet>
      <dgm:spPr/>
    </dgm:pt>
    <dgm:pt modelId="{E885F6E1-EFA8-47CF-AC72-7AD2CC48E5BF}" type="pres">
      <dgm:prSet presAssocID="{29A8A8DF-102C-4D20-A3EF-71FF5F612B4A}" presName="spaceBetweenRectangles" presStyleCnt="0"/>
      <dgm:spPr/>
    </dgm:pt>
    <dgm:pt modelId="{2108FD6A-1A05-4836-ADEC-9A28A1B191B1}" type="pres">
      <dgm:prSet presAssocID="{277B742C-908C-4F6D-9DD1-EC47B5C180EC}" presName="parentLin" presStyleCnt="0"/>
      <dgm:spPr/>
    </dgm:pt>
    <dgm:pt modelId="{4FA28A21-2C24-411C-A679-4E405DFA767D}" type="pres">
      <dgm:prSet presAssocID="{277B742C-908C-4F6D-9DD1-EC47B5C180EC}" presName="parentLeftMargin" presStyleLbl="node1" presStyleIdx="1" presStyleCnt="5"/>
      <dgm:spPr/>
      <dgm:t>
        <a:bodyPr/>
        <a:lstStyle/>
        <a:p>
          <a:endParaRPr lang="ru-RU"/>
        </a:p>
      </dgm:t>
    </dgm:pt>
    <dgm:pt modelId="{D3719760-45CD-4D22-9D0E-EAC6BF5AC3C7}" type="pres">
      <dgm:prSet presAssocID="{277B742C-908C-4F6D-9DD1-EC47B5C180EC}" presName="parentText" presStyleLbl="node1" presStyleIdx="2" presStyleCnt="5" custLinFactNeighborX="3150" custLinFactNeighborY="3420">
        <dgm:presLayoutVars>
          <dgm:chMax val="0"/>
          <dgm:bulletEnabled val="1"/>
        </dgm:presLayoutVars>
      </dgm:prSet>
      <dgm:spPr/>
      <dgm:t>
        <a:bodyPr/>
        <a:lstStyle/>
        <a:p>
          <a:endParaRPr lang="ru-RU"/>
        </a:p>
      </dgm:t>
    </dgm:pt>
    <dgm:pt modelId="{7CD0FB8C-8B93-4B6F-8A97-E52A1CA1D097}" type="pres">
      <dgm:prSet presAssocID="{277B742C-908C-4F6D-9DD1-EC47B5C180EC}" presName="negativeSpace" presStyleCnt="0"/>
      <dgm:spPr/>
    </dgm:pt>
    <dgm:pt modelId="{C65317CF-3DCE-4EC0-B303-499F369C7935}" type="pres">
      <dgm:prSet presAssocID="{277B742C-908C-4F6D-9DD1-EC47B5C180EC}" presName="childText" presStyleLbl="conFgAcc1" presStyleIdx="2" presStyleCnt="5">
        <dgm:presLayoutVars>
          <dgm:bulletEnabled val="1"/>
        </dgm:presLayoutVars>
      </dgm:prSet>
      <dgm:spPr/>
    </dgm:pt>
    <dgm:pt modelId="{AB7E0847-0861-44F5-9514-455AD06932D3}" type="pres">
      <dgm:prSet presAssocID="{07D6C981-B9EF-4652-AD52-C03D85D38BFC}" presName="spaceBetweenRectangles" presStyleCnt="0"/>
      <dgm:spPr/>
    </dgm:pt>
    <dgm:pt modelId="{1E440EBA-ECB0-498F-AC1A-1ADE303DF0B4}" type="pres">
      <dgm:prSet presAssocID="{F303E3CB-FFCF-471E-A06D-7580714302EF}" presName="parentLin" presStyleCnt="0"/>
      <dgm:spPr/>
    </dgm:pt>
    <dgm:pt modelId="{6AA111B6-A62D-4631-A7A8-46CF2A941A2A}" type="pres">
      <dgm:prSet presAssocID="{F303E3CB-FFCF-471E-A06D-7580714302EF}" presName="parentLeftMargin" presStyleLbl="node1" presStyleIdx="2" presStyleCnt="5"/>
      <dgm:spPr/>
      <dgm:t>
        <a:bodyPr/>
        <a:lstStyle/>
        <a:p>
          <a:endParaRPr lang="ru-RU"/>
        </a:p>
      </dgm:t>
    </dgm:pt>
    <dgm:pt modelId="{59DD03F7-C3A4-439A-9112-42A4E1C60156}" type="pres">
      <dgm:prSet presAssocID="{F303E3CB-FFCF-471E-A06D-7580714302EF}" presName="parentText" presStyleLbl="node1" presStyleIdx="3" presStyleCnt="5">
        <dgm:presLayoutVars>
          <dgm:chMax val="0"/>
          <dgm:bulletEnabled val="1"/>
        </dgm:presLayoutVars>
      </dgm:prSet>
      <dgm:spPr/>
      <dgm:t>
        <a:bodyPr/>
        <a:lstStyle/>
        <a:p>
          <a:endParaRPr lang="ru-RU"/>
        </a:p>
      </dgm:t>
    </dgm:pt>
    <dgm:pt modelId="{3EA23289-2943-4894-B6AE-541125F77FB4}" type="pres">
      <dgm:prSet presAssocID="{F303E3CB-FFCF-471E-A06D-7580714302EF}" presName="negativeSpace" presStyleCnt="0"/>
      <dgm:spPr/>
    </dgm:pt>
    <dgm:pt modelId="{B1B6E207-08C7-48B4-A247-1246969461D2}" type="pres">
      <dgm:prSet presAssocID="{F303E3CB-FFCF-471E-A06D-7580714302EF}" presName="childText" presStyleLbl="conFgAcc1" presStyleIdx="3" presStyleCnt="5">
        <dgm:presLayoutVars>
          <dgm:bulletEnabled val="1"/>
        </dgm:presLayoutVars>
      </dgm:prSet>
      <dgm:spPr/>
    </dgm:pt>
    <dgm:pt modelId="{9205A237-D725-4E67-A0F3-F10F339CE3BB}" type="pres">
      <dgm:prSet presAssocID="{582941D6-F2E1-49AF-9B63-6FE7F9D9263B}" presName="spaceBetweenRectangles" presStyleCnt="0"/>
      <dgm:spPr/>
    </dgm:pt>
    <dgm:pt modelId="{DF75079F-49D9-45AB-860C-3EBA251AFB1F}" type="pres">
      <dgm:prSet presAssocID="{0F8519C5-6D35-44D0-AC13-A8760643136C}" presName="parentLin" presStyleCnt="0"/>
      <dgm:spPr/>
    </dgm:pt>
    <dgm:pt modelId="{D3D9F1C6-1459-4B44-B7FF-E3CCE1BF1665}" type="pres">
      <dgm:prSet presAssocID="{0F8519C5-6D35-44D0-AC13-A8760643136C}" presName="parentLeftMargin" presStyleLbl="node1" presStyleIdx="3" presStyleCnt="5"/>
      <dgm:spPr/>
      <dgm:t>
        <a:bodyPr/>
        <a:lstStyle/>
        <a:p>
          <a:endParaRPr lang="ru-RU"/>
        </a:p>
      </dgm:t>
    </dgm:pt>
    <dgm:pt modelId="{72936DAA-B95B-4C73-81E1-E6A5CCA61A68}" type="pres">
      <dgm:prSet presAssocID="{0F8519C5-6D35-44D0-AC13-A8760643136C}" presName="parentText" presStyleLbl="node1" presStyleIdx="4" presStyleCnt="5">
        <dgm:presLayoutVars>
          <dgm:chMax val="0"/>
          <dgm:bulletEnabled val="1"/>
        </dgm:presLayoutVars>
      </dgm:prSet>
      <dgm:spPr/>
      <dgm:t>
        <a:bodyPr/>
        <a:lstStyle/>
        <a:p>
          <a:endParaRPr lang="ru-RU"/>
        </a:p>
      </dgm:t>
    </dgm:pt>
    <dgm:pt modelId="{157D09AF-F9A0-4A62-809D-E008DF2A597C}" type="pres">
      <dgm:prSet presAssocID="{0F8519C5-6D35-44D0-AC13-A8760643136C}" presName="negativeSpace" presStyleCnt="0"/>
      <dgm:spPr/>
    </dgm:pt>
    <dgm:pt modelId="{500E2BDE-2A28-4B0A-B75D-A997F95CFB45}" type="pres">
      <dgm:prSet presAssocID="{0F8519C5-6D35-44D0-AC13-A8760643136C}" presName="childText" presStyleLbl="conFgAcc1" presStyleIdx="4" presStyleCnt="5">
        <dgm:presLayoutVars>
          <dgm:bulletEnabled val="1"/>
        </dgm:presLayoutVars>
      </dgm:prSet>
      <dgm:spPr/>
    </dgm:pt>
  </dgm:ptLst>
  <dgm:cxnLst>
    <dgm:cxn modelId="{E1D562CB-DAA3-4184-9231-7FC3EF8E01BD}" type="presOf" srcId="{F303E3CB-FFCF-471E-A06D-7580714302EF}" destId="{6AA111B6-A62D-4631-A7A8-46CF2A941A2A}" srcOrd="0" destOrd="0" presId="urn:microsoft.com/office/officeart/2005/8/layout/list1"/>
    <dgm:cxn modelId="{31FFB49F-E104-4ACE-96F8-26C9A3053993}" type="presOf" srcId="{A8014A4B-76E0-46E8-B82C-C57C93DAC854}" destId="{D2367E9C-6A01-406A-AA24-C5B39B273790}" srcOrd="1" destOrd="0" presId="urn:microsoft.com/office/officeart/2005/8/layout/list1"/>
    <dgm:cxn modelId="{44CF3B03-A5D4-413C-A34D-12753966C691}" type="presOf" srcId="{A8014A4B-76E0-46E8-B82C-C57C93DAC854}" destId="{0E6F553C-4B72-4D10-B8F9-A26C6E4844E2}" srcOrd="0" destOrd="0" presId="urn:microsoft.com/office/officeart/2005/8/layout/list1"/>
    <dgm:cxn modelId="{05ADA6EB-57E0-42E1-9311-C81B19748C06}" srcId="{98CCBC93-75D3-4707-A108-0511AAD907F6}" destId="{0F8519C5-6D35-44D0-AC13-A8760643136C}" srcOrd="4" destOrd="0" parTransId="{D6B5D026-3F35-4B1F-A384-02ADA6C49D95}" sibTransId="{7F3F6A06-A9D2-46BB-8698-146C51D45AD9}"/>
    <dgm:cxn modelId="{1EAA56B3-9FA1-4FB9-A73E-F32C4FBCA009}" type="presOf" srcId="{253274CD-3D74-4DBD-9BCD-208BD6A673FF}" destId="{65AF1FD7-D102-48ED-8F9A-159821D6D122}" srcOrd="1" destOrd="0" presId="urn:microsoft.com/office/officeart/2005/8/layout/list1"/>
    <dgm:cxn modelId="{138A5950-B19D-43E0-82F8-D444F4F3E850}" type="presOf" srcId="{98CCBC93-75D3-4707-A108-0511AAD907F6}" destId="{A4E94ED5-F8BF-4E56-9795-7B133F5EB77B}" srcOrd="0" destOrd="0" presId="urn:microsoft.com/office/officeart/2005/8/layout/list1"/>
    <dgm:cxn modelId="{FDBF975A-973F-4C74-ACCB-692242D16835}" type="presOf" srcId="{277B742C-908C-4F6D-9DD1-EC47B5C180EC}" destId="{4FA28A21-2C24-411C-A679-4E405DFA767D}" srcOrd="0" destOrd="0" presId="urn:microsoft.com/office/officeart/2005/8/layout/list1"/>
    <dgm:cxn modelId="{DE89AFF0-5B25-4BCD-BB6C-E24D6DDC6AC5}" srcId="{98CCBC93-75D3-4707-A108-0511AAD907F6}" destId="{F303E3CB-FFCF-471E-A06D-7580714302EF}" srcOrd="3" destOrd="0" parTransId="{466F471A-5047-44AC-B4E7-AEE4A49A7961}" sibTransId="{582941D6-F2E1-49AF-9B63-6FE7F9D9263B}"/>
    <dgm:cxn modelId="{2ECB8DD3-28CA-48A7-9A0C-EA3F97AD0475}" type="presOf" srcId="{0F8519C5-6D35-44D0-AC13-A8760643136C}" destId="{D3D9F1C6-1459-4B44-B7FF-E3CCE1BF1665}" srcOrd="0" destOrd="0" presId="urn:microsoft.com/office/officeart/2005/8/layout/list1"/>
    <dgm:cxn modelId="{5703869F-8A9C-46DD-B55A-0FA8CD915A02}" srcId="{98CCBC93-75D3-4707-A108-0511AAD907F6}" destId="{A8014A4B-76E0-46E8-B82C-C57C93DAC854}" srcOrd="0" destOrd="0" parTransId="{0E369ECA-B8FC-4DDD-8014-100DAB48CD70}" sibTransId="{CF7025A1-C178-4971-9F19-1D22D6A54F76}"/>
    <dgm:cxn modelId="{E9B701D7-7699-48DF-9189-490FA364EB49}" srcId="{98CCBC93-75D3-4707-A108-0511AAD907F6}" destId="{277B742C-908C-4F6D-9DD1-EC47B5C180EC}" srcOrd="2" destOrd="0" parTransId="{245451EC-0F14-4846-8320-02837C28B5D0}" sibTransId="{07D6C981-B9EF-4652-AD52-C03D85D38BFC}"/>
    <dgm:cxn modelId="{26AE456F-2268-4873-B3A2-D96CA0689B99}" srcId="{98CCBC93-75D3-4707-A108-0511AAD907F6}" destId="{253274CD-3D74-4DBD-9BCD-208BD6A673FF}" srcOrd="1" destOrd="0" parTransId="{78AE0EF0-F97E-4172-9B0E-1DD839B17E4F}" sibTransId="{29A8A8DF-102C-4D20-A3EF-71FF5F612B4A}"/>
    <dgm:cxn modelId="{F98F810E-26F1-4DA8-A708-EB927CC0F118}" type="presOf" srcId="{277B742C-908C-4F6D-9DD1-EC47B5C180EC}" destId="{D3719760-45CD-4D22-9D0E-EAC6BF5AC3C7}" srcOrd="1" destOrd="0" presId="urn:microsoft.com/office/officeart/2005/8/layout/list1"/>
    <dgm:cxn modelId="{BEDCA2EB-720D-4F77-BAD9-D48A6C6F9564}" type="presOf" srcId="{253274CD-3D74-4DBD-9BCD-208BD6A673FF}" destId="{E065DB91-8887-431B-99D6-C8148FB6C4A2}" srcOrd="0" destOrd="0" presId="urn:microsoft.com/office/officeart/2005/8/layout/list1"/>
    <dgm:cxn modelId="{D59219BB-8EAD-476D-8965-5C3FDB5EB5B1}" type="presOf" srcId="{F303E3CB-FFCF-471E-A06D-7580714302EF}" destId="{59DD03F7-C3A4-439A-9112-42A4E1C60156}" srcOrd="1" destOrd="0" presId="urn:microsoft.com/office/officeart/2005/8/layout/list1"/>
    <dgm:cxn modelId="{71D12212-3088-444B-A790-B54C12E2E8F0}" type="presOf" srcId="{0F8519C5-6D35-44D0-AC13-A8760643136C}" destId="{72936DAA-B95B-4C73-81E1-E6A5CCA61A68}" srcOrd="1" destOrd="0" presId="urn:microsoft.com/office/officeart/2005/8/layout/list1"/>
    <dgm:cxn modelId="{72969EC0-5F6D-4DA3-9F1C-8DD4958801FF}" type="presParOf" srcId="{A4E94ED5-F8BF-4E56-9795-7B133F5EB77B}" destId="{C1583CCC-4137-4B29-8288-FEA0F8C0BC6C}" srcOrd="0" destOrd="0" presId="urn:microsoft.com/office/officeart/2005/8/layout/list1"/>
    <dgm:cxn modelId="{C25E26D8-70FE-41F3-A1F7-FEBF1246AD10}" type="presParOf" srcId="{C1583CCC-4137-4B29-8288-FEA0F8C0BC6C}" destId="{0E6F553C-4B72-4D10-B8F9-A26C6E4844E2}" srcOrd="0" destOrd="0" presId="urn:microsoft.com/office/officeart/2005/8/layout/list1"/>
    <dgm:cxn modelId="{2D2AEC03-4C87-40F5-B784-4B9159D3694D}" type="presParOf" srcId="{C1583CCC-4137-4B29-8288-FEA0F8C0BC6C}" destId="{D2367E9C-6A01-406A-AA24-C5B39B273790}" srcOrd="1" destOrd="0" presId="urn:microsoft.com/office/officeart/2005/8/layout/list1"/>
    <dgm:cxn modelId="{3C8B82D6-4CC9-436B-B369-A500F9676EA2}" type="presParOf" srcId="{A4E94ED5-F8BF-4E56-9795-7B133F5EB77B}" destId="{CBD25DD3-3232-4CDC-A726-B99F615959A4}" srcOrd="1" destOrd="0" presId="urn:microsoft.com/office/officeart/2005/8/layout/list1"/>
    <dgm:cxn modelId="{B48B4FAB-4D21-4BBC-A6E0-FB07141458C6}" type="presParOf" srcId="{A4E94ED5-F8BF-4E56-9795-7B133F5EB77B}" destId="{628F5885-01EB-44C4-9A1F-156381D1C1F9}" srcOrd="2" destOrd="0" presId="urn:microsoft.com/office/officeart/2005/8/layout/list1"/>
    <dgm:cxn modelId="{06B9061D-4E42-4700-9ECC-C55E32BB8337}" type="presParOf" srcId="{A4E94ED5-F8BF-4E56-9795-7B133F5EB77B}" destId="{73BAA07C-738B-4832-B509-0E9F20D0DDBA}" srcOrd="3" destOrd="0" presId="urn:microsoft.com/office/officeart/2005/8/layout/list1"/>
    <dgm:cxn modelId="{B7B45FAB-09A7-44B3-80BB-CDB3A06EAB55}" type="presParOf" srcId="{A4E94ED5-F8BF-4E56-9795-7B133F5EB77B}" destId="{7F21F632-B594-4DFD-9DCC-91051450D42F}" srcOrd="4" destOrd="0" presId="urn:microsoft.com/office/officeart/2005/8/layout/list1"/>
    <dgm:cxn modelId="{AED5738D-996A-4708-BB6A-AEDA5623C7AF}" type="presParOf" srcId="{7F21F632-B594-4DFD-9DCC-91051450D42F}" destId="{E065DB91-8887-431B-99D6-C8148FB6C4A2}" srcOrd="0" destOrd="0" presId="urn:microsoft.com/office/officeart/2005/8/layout/list1"/>
    <dgm:cxn modelId="{330512FC-365F-4501-AD11-5F629F5DF864}" type="presParOf" srcId="{7F21F632-B594-4DFD-9DCC-91051450D42F}" destId="{65AF1FD7-D102-48ED-8F9A-159821D6D122}" srcOrd="1" destOrd="0" presId="urn:microsoft.com/office/officeart/2005/8/layout/list1"/>
    <dgm:cxn modelId="{A0BEACD1-0DD5-43A6-9DBB-3B965BF7ECC1}" type="presParOf" srcId="{A4E94ED5-F8BF-4E56-9795-7B133F5EB77B}" destId="{C728A039-69A0-4052-93D6-3F80A5FCDC8E}" srcOrd="5" destOrd="0" presId="urn:microsoft.com/office/officeart/2005/8/layout/list1"/>
    <dgm:cxn modelId="{A812A24B-5A57-4037-9C0A-7D6DF757125E}" type="presParOf" srcId="{A4E94ED5-F8BF-4E56-9795-7B133F5EB77B}" destId="{D244F175-C852-49D2-A8B4-053E7E118A25}" srcOrd="6" destOrd="0" presId="urn:microsoft.com/office/officeart/2005/8/layout/list1"/>
    <dgm:cxn modelId="{558F53D3-CADC-44FE-AB4F-3BD29C15D0D6}" type="presParOf" srcId="{A4E94ED5-F8BF-4E56-9795-7B133F5EB77B}" destId="{E885F6E1-EFA8-47CF-AC72-7AD2CC48E5BF}" srcOrd="7" destOrd="0" presId="urn:microsoft.com/office/officeart/2005/8/layout/list1"/>
    <dgm:cxn modelId="{E36A904F-ED9F-40DD-8AC9-7F0E44D91FFF}" type="presParOf" srcId="{A4E94ED5-F8BF-4E56-9795-7B133F5EB77B}" destId="{2108FD6A-1A05-4836-ADEC-9A28A1B191B1}" srcOrd="8" destOrd="0" presId="urn:microsoft.com/office/officeart/2005/8/layout/list1"/>
    <dgm:cxn modelId="{95278CEF-82B8-4CAA-99C9-F20AF1530E51}" type="presParOf" srcId="{2108FD6A-1A05-4836-ADEC-9A28A1B191B1}" destId="{4FA28A21-2C24-411C-A679-4E405DFA767D}" srcOrd="0" destOrd="0" presId="urn:microsoft.com/office/officeart/2005/8/layout/list1"/>
    <dgm:cxn modelId="{67513D7B-94F6-4335-9C17-CA1D9EF2AE59}" type="presParOf" srcId="{2108FD6A-1A05-4836-ADEC-9A28A1B191B1}" destId="{D3719760-45CD-4D22-9D0E-EAC6BF5AC3C7}" srcOrd="1" destOrd="0" presId="urn:microsoft.com/office/officeart/2005/8/layout/list1"/>
    <dgm:cxn modelId="{4E6675A2-87E6-47DC-9E11-6ADD21FE3431}" type="presParOf" srcId="{A4E94ED5-F8BF-4E56-9795-7B133F5EB77B}" destId="{7CD0FB8C-8B93-4B6F-8A97-E52A1CA1D097}" srcOrd="9" destOrd="0" presId="urn:microsoft.com/office/officeart/2005/8/layout/list1"/>
    <dgm:cxn modelId="{08A45480-026D-4C5B-80F0-42CC10459FCF}" type="presParOf" srcId="{A4E94ED5-F8BF-4E56-9795-7B133F5EB77B}" destId="{C65317CF-3DCE-4EC0-B303-499F369C7935}" srcOrd="10" destOrd="0" presId="urn:microsoft.com/office/officeart/2005/8/layout/list1"/>
    <dgm:cxn modelId="{16DEB3C1-F54D-4BE8-8803-A97CD67A97B0}" type="presParOf" srcId="{A4E94ED5-F8BF-4E56-9795-7B133F5EB77B}" destId="{AB7E0847-0861-44F5-9514-455AD06932D3}" srcOrd="11" destOrd="0" presId="urn:microsoft.com/office/officeart/2005/8/layout/list1"/>
    <dgm:cxn modelId="{CBE18DE7-5B84-4C44-AE6F-E8F45E38615D}" type="presParOf" srcId="{A4E94ED5-F8BF-4E56-9795-7B133F5EB77B}" destId="{1E440EBA-ECB0-498F-AC1A-1ADE303DF0B4}" srcOrd="12" destOrd="0" presId="urn:microsoft.com/office/officeart/2005/8/layout/list1"/>
    <dgm:cxn modelId="{D76C11EA-5084-4C7E-BF88-585C4517BF5F}" type="presParOf" srcId="{1E440EBA-ECB0-498F-AC1A-1ADE303DF0B4}" destId="{6AA111B6-A62D-4631-A7A8-46CF2A941A2A}" srcOrd="0" destOrd="0" presId="urn:microsoft.com/office/officeart/2005/8/layout/list1"/>
    <dgm:cxn modelId="{09C113BA-64B3-4B5D-8350-3B74D421665E}" type="presParOf" srcId="{1E440EBA-ECB0-498F-AC1A-1ADE303DF0B4}" destId="{59DD03F7-C3A4-439A-9112-42A4E1C60156}" srcOrd="1" destOrd="0" presId="urn:microsoft.com/office/officeart/2005/8/layout/list1"/>
    <dgm:cxn modelId="{123981AC-6CB0-4270-A4AD-569AD4C34297}" type="presParOf" srcId="{A4E94ED5-F8BF-4E56-9795-7B133F5EB77B}" destId="{3EA23289-2943-4894-B6AE-541125F77FB4}" srcOrd="13" destOrd="0" presId="urn:microsoft.com/office/officeart/2005/8/layout/list1"/>
    <dgm:cxn modelId="{ADD2539F-32D7-4AF4-B179-C0389332E02D}" type="presParOf" srcId="{A4E94ED5-F8BF-4E56-9795-7B133F5EB77B}" destId="{B1B6E207-08C7-48B4-A247-1246969461D2}" srcOrd="14" destOrd="0" presId="urn:microsoft.com/office/officeart/2005/8/layout/list1"/>
    <dgm:cxn modelId="{7ED1F529-24BF-403F-B77D-C97F42777157}" type="presParOf" srcId="{A4E94ED5-F8BF-4E56-9795-7B133F5EB77B}" destId="{9205A237-D725-4E67-A0F3-F10F339CE3BB}" srcOrd="15" destOrd="0" presId="urn:microsoft.com/office/officeart/2005/8/layout/list1"/>
    <dgm:cxn modelId="{6A3DDD25-594D-4BE9-BFD6-CE9D7DBD72AB}" type="presParOf" srcId="{A4E94ED5-F8BF-4E56-9795-7B133F5EB77B}" destId="{DF75079F-49D9-45AB-860C-3EBA251AFB1F}" srcOrd="16" destOrd="0" presId="urn:microsoft.com/office/officeart/2005/8/layout/list1"/>
    <dgm:cxn modelId="{D21EA76A-F62B-469F-B69F-23BE0FA7176A}" type="presParOf" srcId="{DF75079F-49D9-45AB-860C-3EBA251AFB1F}" destId="{D3D9F1C6-1459-4B44-B7FF-E3CCE1BF1665}" srcOrd="0" destOrd="0" presId="urn:microsoft.com/office/officeart/2005/8/layout/list1"/>
    <dgm:cxn modelId="{A197CCFB-A33B-4D8F-8598-352C135F2A4D}" type="presParOf" srcId="{DF75079F-49D9-45AB-860C-3EBA251AFB1F}" destId="{72936DAA-B95B-4C73-81E1-E6A5CCA61A68}" srcOrd="1" destOrd="0" presId="urn:microsoft.com/office/officeart/2005/8/layout/list1"/>
    <dgm:cxn modelId="{DF546460-DD3D-4410-A416-0AB9C7525640}" type="presParOf" srcId="{A4E94ED5-F8BF-4E56-9795-7B133F5EB77B}" destId="{157D09AF-F9A0-4A62-809D-E008DF2A597C}" srcOrd="17" destOrd="0" presId="urn:microsoft.com/office/officeart/2005/8/layout/list1"/>
    <dgm:cxn modelId="{E089F483-087D-4F64-8CC5-2FA0E83669D6}" type="presParOf" srcId="{A4E94ED5-F8BF-4E56-9795-7B133F5EB77B}" destId="{500E2BDE-2A28-4B0A-B75D-A997F95CFB45}"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1BD14-653F-47B3-BB46-667C8FB2497F}">
      <dsp:nvSpPr>
        <dsp:cNvPr id="0" name=""/>
        <dsp:cNvSpPr/>
      </dsp:nvSpPr>
      <dsp:spPr>
        <a:xfrm>
          <a:off x="3142254" y="-52176"/>
          <a:ext cx="1565346" cy="1574294"/>
        </a:xfrm>
        <a:prstGeom prst="roundRect">
          <a:avLst/>
        </a:prstGeom>
        <a:solidFill>
          <a:srgbClr val="FFFFDD"/>
        </a:solidFill>
        <a:ln w="190500">
          <a:solidFill>
            <a:srgbClr val="CCFF99"/>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Arial Narrow" panose="020B0606020202030204" pitchFamily="34" charset="0"/>
            </a:rPr>
            <a:t>РАЗРАБОТКА ПРОГНОЗА СОЦИАЛЬНО-ЭКОНОМИЧЕСКОГО РАЗВИТИЯ ГОРОДА НА ОЧЕРЕДНОЙ ФИНАНСОВЫЙ ГОД И ПЛАНОВЫЙ ПЕРИОД</a:t>
          </a:r>
          <a:endParaRPr lang="ru-RU" sz="1200" b="1" i="0" kern="1200" dirty="0">
            <a:solidFill>
              <a:schemeClr val="tx1"/>
            </a:solidFill>
            <a:latin typeface="Arial Narrow" panose="020B0606020202030204" pitchFamily="34" charset="0"/>
          </a:endParaRPr>
        </a:p>
      </dsp:txBody>
      <dsp:txXfrm>
        <a:off x="3218668" y="24238"/>
        <a:ext cx="1412518" cy="1421466"/>
      </dsp:txXfrm>
    </dsp:sp>
    <dsp:sp modelId="{43434E4B-C4FB-4DAC-9533-71DBE9279538}">
      <dsp:nvSpPr>
        <dsp:cNvPr id="0" name=""/>
        <dsp:cNvSpPr/>
      </dsp:nvSpPr>
      <dsp:spPr>
        <a:xfrm>
          <a:off x="3039240" y="750065"/>
          <a:ext cx="4838251" cy="4838251"/>
        </a:xfrm>
        <a:custGeom>
          <a:avLst/>
          <a:gdLst/>
          <a:ahLst/>
          <a:cxnLst/>
          <a:rect l="0" t="0" r="0" b="0"/>
          <a:pathLst>
            <a:path>
              <a:moveTo>
                <a:pt x="1724713" y="101808"/>
              </a:moveTo>
              <a:arcTo wR="2419125" hR="2419125" stAng="15199111" swAng="252006"/>
            </a:path>
          </a:pathLst>
        </a:custGeom>
        <a:noFill/>
        <a:ln w="22225" cap="flat" cmpd="sng" algn="ctr">
          <a:solidFill>
            <a:scrgbClr r="0" g="0" b="0"/>
          </a:solidFill>
          <a:prstDash val="solid"/>
          <a:miter lim="800000"/>
          <a:tailEnd type="arrow"/>
        </a:ln>
        <a:effectLst/>
        <a:scene3d>
          <a:camera prst="orthographicFront">
            <a:rot lat="20999999"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A54D8CAD-B47B-492A-A92F-69E42EBB0CBD}">
      <dsp:nvSpPr>
        <dsp:cNvPr id="0" name=""/>
        <dsp:cNvSpPr/>
      </dsp:nvSpPr>
      <dsp:spPr>
        <a:xfrm>
          <a:off x="4953351" y="795181"/>
          <a:ext cx="1590479" cy="1197092"/>
        </a:xfrm>
        <a:prstGeom prst="roundRect">
          <a:avLst/>
        </a:prstGeom>
        <a:solidFill>
          <a:srgbClr val="FFFFDD"/>
        </a:solidFill>
        <a:ln w="190500">
          <a:solidFill>
            <a:srgbClr val="CCFF99"/>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Arial Narrow" panose="020B0606020202030204" pitchFamily="34" charset="0"/>
            </a:rPr>
            <a:t>РАЗРАБОТКА ДОКУМЕНТОВ И МАТЕРИАЛОВ, НЕОБХОДИМЫХ ДЛЯ ФОРМИРОВАНИЯ БЮДЖЕТА ГОРОДА</a:t>
          </a:r>
          <a:endParaRPr lang="ru-RU" sz="1200" b="1" i="0" kern="1200" dirty="0">
            <a:solidFill>
              <a:schemeClr val="tx1"/>
            </a:solidFill>
            <a:latin typeface="Arial Narrow" panose="020B0606020202030204" pitchFamily="34" charset="0"/>
          </a:endParaRPr>
        </a:p>
      </dsp:txBody>
      <dsp:txXfrm>
        <a:off x="5011788" y="853618"/>
        <a:ext cx="1473605" cy="1080218"/>
      </dsp:txXfrm>
    </dsp:sp>
    <dsp:sp modelId="{F93ECD45-54D8-465B-A0C2-914295F3C5BD}">
      <dsp:nvSpPr>
        <dsp:cNvPr id="0" name=""/>
        <dsp:cNvSpPr/>
      </dsp:nvSpPr>
      <dsp:spPr>
        <a:xfrm>
          <a:off x="1775758" y="1053769"/>
          <a:ext cx="4838251" cy="4838251"/>
        </a:xfrm>
        <a:custGeom>
          <a:avLst/>
          <a:gdLst/>
          <a:ahLst/>
          <a:cxnLst/>
          <a:rect l="0" t="0" r="0" b="0"/>
          <a:pathLst>
            <a:path>
              <a:moveTo>
                <a:pt x="4372996" y="992745"/>
              </a:moveTo>
              <a:arcTo wR="2419125" hR="2419125" stAng="19432170" swAng="289699"/>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76CEF15-AD37-4FF7-A9D9-F30101483B47}">
      <dsp:nvSpPr>
        <dsp:cNvPr id="0" name=""/>
        <dsp:cNvSpPr/>
      </dsp:nvSpPr>
      <dsp:spPr>
        <a:xfrm>
          <a:off x="5576898" y="2274503"/>
          <a:ext cx="1590479" cy="1239314"/>
        </a:xfrm>
        <a:prstGeom prst="roundRect">
          <a:avLst/>
        </a:prstGeom>
        <a:solidFill>
          <a:srgbClr val="FFFFDD"/>
        </a:solidFill>
        <a:ln w="190500">
          <a:solidFill>
            <a:srgbClr val="CCFF99"/>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smtClean="0">
              <a:solidFill>
                <a:schemeClr val="tx1"/>
              </a:solidFill>
              <a:latin typeface="Arial Narrow" panose="020B0606020202030204" pitchFamily="34" charset="0"/>
            </a:rPr>
            <a:t>СОСТАВЛЕНИЕ ПРОЕКТА БЮДЖЕТА ГОРОДА</a:t>
          </a:r>
          <a:endParaRPr lang="ru-RU" sz="1200" b="1" i="0" kern="1200" dirty="0">
            <a:solidFill>
              <a:schemeClr val="tx1"/>
            </a:solidFill>
            <a:latin typeface="Arial Narrow" panose="020B0606020202030204" pitchFamily="34" charset="0"/>
          </a:endParaRPr>
        </a:p>
      </dsp:txBody>
      <dsp:txXfrm>
        <a:off x="5637396" y="2335001"/>
        <a:ext cx="1469483" cy="1118318"/>
      </dsp:txXfrm>
    </dsp:sp>
    <dsp:sp modelId="{DA554C6D-A2BD-4B94-802C-6C55DB9F2BF8}">
      <dsp:nvSpPr>
        <dsp:cNvPr id="0" name=""/>
        <dsp:cNvSpPr/>
      </dsp:nvSpPr>
      <dsp:spPr>
        <a:xfrm>
          <a:off x="1486219" y="665228"/>
          <a:ext cx="4838251" cy="4838251"/>
        </a:xfrm>
        <a:custGeom>
          <a:avLst/>
          <a:gdLst/>
          <a:ahLst/>
          <a:cxnLst/>
          <a:rect l="0" t="0" r="0" b="0"/>
          <a:pathLst>
            <a:path>
              <a:moveTo>
                <a:pt x="4787790" y="2910651"/>
              </a:moveTo>
              <a:arcTo wR="2419125" hR="2419125" stAng="703390" swAng="269842"/>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44BD4D3-8D2A-489F-BC0B-191B4AEF9533}">
      <dsp:nvSpPr>
        <dsp:cNvPr id="0" name=""/>
        <dsp:cNvSpPr/>
      </dsp:nvSpPr>
      <dsp:spPr>
        <a:xfrm>
          <a:off x="4978800" y="3820567"/>
          <a:ext cx="1590479" cy="1373465"/>
        </a:xfrm>
        <a:prstGeom prst="roundRect">
          <a:avLst/>
        </a:prstGeom>
        <a:solidFill>
          <a:srgbClr val="FFFFDD"/>
        </a:solidFill>
        <a:ln w="190500">
          <a:solidFill>
            <a:srgbClr val="FF7C80"/>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smtClean="0">
              <a:solidFill>
                <a:schemeClr val="tx1"/>
              </a:solidFill>
              <a:latin typeface="Arial Narrow" panose="020B0606020202030204" pitchFamily="34" charset="0"/>
            </a:rPr>
            <a:t>РАССМОТРЕНИЕ        И УТВЕРЖДЕНИЕ БЮДЖЕТА ГОРОДА</a:t>
          </a:r>
          <a:endParaRPr lang="ru-RU" sz="1200" b="1" i="0" kern="1200" dirty="0">
            <a:solidFill>
              <a:schemeClr val="tx1"/>
            </a:solidFill>
            <a:latin typeface="Arial Narrow" panose="020B0606020202030204" pitchFamily="34" charset="0"/>
          </a:endParaRPr>
        </a:p>
      </dsp:txBody>
      <dsp:txXfrm>
        <a:off x="5045847" y="3887614"/>
        <a:ext cx="1456385" cy="1239371"/>
      </dsp:txXfrm>
    </dsp:sp>
    <dsp:sp modelId="{2C814299-90FC-466A-8C27-58BBE7C3AD9B}">
      <dsp:nvSpPr>
        <dsp:cNvPr id="0" name=""/>
        <dsp:cNvSpPr/>
      </dsp:nvSpPr>
      <dsp:spPr>
        <a:xfrm>
          <a:off x="2472630" y="255751"/>
          <a:ext cx="4838251" cy="4838251"/>
        </a:xfrm>
        <a:custGeom>
          <a:avLst/>
          <a:gdLst/>
          <a:ahLst/>
          <a:cxnLst/>
          <a:rect l="0" t="0" r="0" b="0"/>
          <a:pathLst>
            <a:path>
              <a:moveTo>
                <a:pt x="2454453" y="4837993"/>
              </a:moveTo>
              <a:arcTo wR="2419125" hR="2419125" stAng="5349795" swAng="220727"/>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3867FA4-A613-4921-92BD-CBD0DE5AF6C1}">
      <dsp:nvSpPr>
        <dsp:cNvPr id="0" name=""/>
        <dsp:cNvSpPr/>
      </dsp:nvSpPr>
      <dsp:spPr>
        <a:xfrm>
          <a:off x="3129691" y="4632478"/>
          <a:ext cx="1590479" cy="1164182"/>
        </a:xfrm>
        <a:prstGeom prst="roundRect">
          <a:avLst/>
        </a:prstGeom>
        <a:solidFill>
          <a:srgbClr val="FFFFDD"/>
        </a:solidFill>
        <a:ln w="190500">
          <a:solidFill>
            <a:srgbClr val="CCFF99"/>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smtClean="0">
              <a:solidFill>
                <a:schemeClr val="tx1"/>
              </a:solidFill>
              <a:latin typeface="Arial Narrow" panose="020B0606020202030204" pitchFamily="34" charset="0"/>
            </a:rPr>
            <a:t>ИСПОЛНЕНИЕ БЮДЖЕТА ГОРОДА</a:t>
          </a:r>
          <a:endParaRPr lang="ru-RU" sz="1200" b="1" i="0" kern="1200" dirty="0">
            <a:solidFill>
              <a:schemeClr val="tx1"/>
            </a:solidFill>
            <a:latin typeface="Arial Narrow" panose="020B0606020202030204" pitchFamily="34" charset="0"/>
          </a:endParaRPr>
        </a:p>
      </dsp:txBody>
      <dsp:txXfrm>
        <a:off x="3186522" y="4689309"/>
        <a:ext cx="1476817" cy="1050520"/>
      </dsp:txXfrm>
    </dsp:sp>
    <dsp:sp modelId="{191E1915-7B43-453A-9B3B-8BE365BAB7F0}">
      <dsp:nvSpPr>
        <dsp:cNvPr id="0" name=""/>
        <dsp:cNvSpPr/>
      </dsp:nvSpPr>
      <dsp:spPr>
        <a:xfrm>
          <a:off x="64213" y="312268"/>
          <a:ext cx="4838251" cy="4838251"/>
        </a:xfrm>
        <a:custGeom>
          <a:avLst/>
          <a:gdLst/>
          <a:ahLst/>
          <a:cxnLst/>
          <a:rect l="0" t="0" r="0" b="0"/>
          <a:pathLst>
            <a:path>
              <a:moveTo>
                <a:pt x="3010465" y="4764864"/>
              </a:moveTo>
              <a:arcTo wR="2419125" hR="2419125" stAng="4551063" swAng="242845"/>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29DDF86-EE24-4644-BF9F-F7994B1A08DB}">
      <dsp:nvSpPr>
        <dsp:cNvPr id="0" name=""/>
        <dsp:cNvSpPr/>
      </dsp:nvSpPr>
      <dsp:spPr>
        <a:xfrm>
          <a:off x="1261019" y="3817782"/>
          <a:ext cx="1590479" cy="1373465"/>
        </a:xfrm>
        <a:prstGeom prst="roundRect">
          <a:avLst/>
        </a:prstGeom>
        <a:solidFill>
          <a:srgbClr val="FFFFDD"/>
        </a:solidFill>
        <a:ln w="190500">
          <a:solidFill>
            <a:srgbClr val="CCFF99"/>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smtClean="0">
              <a:solidFill>
                <a:schemeClr val="tx1"/>
              </a:solidFill>
              <a:latin typeface="Arial Narrow" panose="020B0606020202030204" pitchFamily="34" charset="0"/>
            </a:rPr>
            <a:t>ОСУЩЕСТВЛЕНИЕ БЮДЖЕТНОГО УЧЕТА</a:t>
          </a:r>
          <a:endParaRPr lang="ru-RU" sz="1200" b="1" i="0" kern="1200" dirty="0">
            <a:solidFill>
              <a:schemeClr val="tx1"/>
            </a:solidFill>
            <a:latin typeface="Arial Narrow" panose="020B0606020202030204" pitchFamily="34" charset="0"/>
          </a:endParaRPr>
        </a:p>
      </dsp:txBody>
      <dsp:txXfrm>
        <a:off x="1328066" y="3884829"/>
        <a:ext cx="1456385" cy="1239371"/>
      </dsp:txXfrm>
    </dsp:sp>
    <dsp:sp modelId="{B61698C4-7017-4D89-87F7-56075D701F9E}">
      <dsp:nvSpPr>
        <dsp:cNvPr id="0" name=""/>
        <dsp:cNvSpPr/>
      </dsp:nvSpPr>
      <dsp:spPr>
        <a:xfrm>
          <a:off x="1521462" y="656371"/>
          <a:ext cx="4838251" cy="4838251"/>
        </a:xfrm>
        <a:custGeom>
          <a:avLst/>
          <a:gdLst/>
          <a:ahLst/>
          <a:cxnLst/>
          <a:rect l="0" t="0" r="0" b="0"/>
          <a:pathLst>
            <a:path>
              <a:moveTo>
                <a:pt x="100579" y="3109425"/>
              </a:moveTo>
              <a:arcTo wR="2419125" hR="2419125" stAng="9805210" swAng="232239"/>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20084B0-DED3-4DEB-8998-F77FEE57635D}">
      <dsp:nvSpPr>
        <dsp:cNvPr id="0" name=""/>
        <dsp:cNvSpPr/>
      </dsp:nvSpPr>
      <dsp:spPr>
        <a:xfrm>
          <a:off x="679555" y="2253900"/>
          <a:ext cx="1590479" cy="1300586"/>
        </a:xfrm>
        <a:prstGeom prst="roundRect">
          <a:avLst/>
        </a:prstGeom>
        <a:solidFill>
          <a:srgbClr val="FFFFDD"/>
        </a:solidFill>
        <a:ln w="190500">
          <a:solidFill>
            <a:srgbClr val="FF7C80"/>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Arial Narrow" panose="020B0606020202030204" pitchFamily="34" charset="0"/>
            </a:rPr>
            <a:t>УТВЕРЖДЕНИЕ ОТЧЕТА ОБ ИСПОЛНЕНИИ БЮДЖЕТА ГОРОДА</a:t>
          </a:r>
          <a:endParaRPr lang="ru-RU" sz="1200" b="1" kern="1200" dirty="0">
            <a:solidFill>
              <a:schemeClr val="tx1"/>
            </a:solidFill>
            <a:latin typeface="Arial Narrow" panose="020B0606020202030204" pitchFamily="34" charset="0"/>
          </a:endParaRPr>
        </a:p>
      </dsp:txBody>
      <dsp:txXfrm>
        <a:off x="743044" y="2317389"/>
        <a:ext cx="1463501" cy="1173608"/>
      </dsp:txXfrm>
    </dsp:sp>
    <dsp:sp modelId="{37B34B6A-4DCE-4DE3-951A-2EF6B41DAEEC}">
      <dsp:nvSpPr>
        <dsp:cNvPr id="0" name=""/>
        <dsp:cNvSpPr/>
      </dsp:nvSpPr>
      <dsp:spPr>
        <a:xfrm>
          <a:off x="1100827" y="1243670"/>
          <a:ext cx="4838251" cy="4838251"/>
        </a:xfrm>
        <a:custGeom>
          <a:avLst/>
          <a:gdLst/>
          <a:ahLst/>
          <a:cxnLst/>
          <a:rect l="0" t="0" r="0" b="0"/>
          <a:pathLst>
            <a:path>
              <a:moveTo>
                <a:pt x="490181" y="959213"/>
              </a:moveTo>
              <a:arcTo wR="2419125" hR="2419125" stAng="13027205" swAng="270434"/>
            </a:path>
          </a:pathLst>
        </a:custGeom>
        <a:noFill/>
        <a:ln w="22225" cap="flat" cmpd="sng" algn="ctr">
          <a:solidFill>
            <a:scrgbClr r="0" g="0" b="0"/>
          </a:solid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6BC9EC0-F33D-4C53-893E-E607BC23B588}">
      <dsp:nvSpPr>
        <dsp:cNvPr id="0" name=""/>
        <dsp:cNvSpPr/>
      </dsp:nvSpPr>
      <dsp:spPr>
        <a:xfrm>
          <a:off x="1296139" y="828561"/>
          <a:ext cx="1589159" cy="1180448"/>
        </a:xfrm>
        <a:prstGeom prst="roundRect">
          <a:avLst/>
        </a:prstGeom>
        <a:solidFill>
          <a:srgbClr val="FFFFDD"/>
        </a:solidFill>
        <a:ln w="190500">
          <a:solidFill>
            <a:srgbClr val="99CCFF"/>
          </a:solidFill>
        </a:ln>
        <a:effectLst>
          <a:reflection blurRad="6350" stA="52000" endA="300" endPos="35000" dir="5400000" sy="-100000" algn="bl"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chemeClr val="tx1"/>
              </a:solidFill>
              <a:latin typeface="Arial Narrow" panose="020B0606020202030204" pitchFamily="34" charset="0"/>
            </a:rPr>
            <a:t>ОРГАНИЗАЦИЯ              И ОСУЩЕСТВЛЕНИЕ МУНИЦИПАЛЬНОГО ФИНАНСОВОГО КОНТРОЛЯ</a:t>
          </a:r>
          <a:endParaRPr lang="ru-RU" sz="1200" i="0" kern="1200" dirty="0">
            <a:solidFill>
              <a:schemeClr val="tx1"/>
            </a:solidFill>
            <a:latin typeface="Arial Narrow" panose="020B0606020202030204" pitchFamily="34" charset="0"/>
          </a:endParaRPr>
        </a:p>
      </dsp:txBody>
      <dsp:txXfrm>
        <a:off x="1353764" y="886186"/>
        <a:ext cx="1473909" cy="1065198"/>
      </dsp:txXfrm>
    </dsp:sp>
    <dsp:sp modelId="{6B2E63ED-B4B9-4312-8B34-C6298E61E31E}">
      <dsp:nvSpPr>
        <dsp:cNvPr id="0" name=""/>
        <dsp:cNvSpPr/>
      </dsp:nvSpPr>
      <dsp:spPr>
        <a:xfrm>
          <a:off x="103387" y="816335"/>
          <a:ext cx="4838251" cy="4838251"/>
        </a:xfrm>
        <a:custGeom>
          <a:avLst/>
          <a:gdLst/>
          <a:ahLst/>
          <a:cxnLst/>
          <a:rect l="0" t="0" r="0" b="0"/>
          <a:pathLst>
            <a:path>
              <a:moveTo>
                <a:pt x="2738110" y="21122"/>
              </a:moveTo>
              <a:arcTo wR="2419125" hR="2419125" stAng="16654623" swAng="327145"/>
            </a:path>
          </a:pathLst>
        </a:custGeom>
        <a:noFill/>
        <a:ln w="19050" cap="flat" cmpd="sng" algn="ctr">
          <a:noFill/>
          <a:prstDash val="solid"/>
          <a:miter lim="800000"/>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DC0D7-31C2-42EA-BB4C-DEF180C2638D}">
      <dsp:nvSpPr>
        <dsp:cNvPr id="0" name=""/>
        <dsp:cNvSpPr/>
      </dsp:nvSpPr>
      <dsp:spPr>
        <a:xfrm rot="5400000">
          <a:off x="-251276" y="244709"/>
          <a:ext cx="1631395" cy="1141977"/>
        </a:xfrm>
        <a:prstGeom prst="chevron">
          <a:avLst/>
        </a:prstGeom>
        <a:solidFill>
          <a:srgbClr val="00CC99"/>
        </a:solidFill>
        <a:ln>
          <a:solidFill>
            <a:schemeClr val="tx1"/>
          </a:solidFill>
        </a:ln>
        <a:effectLst/>
        <a:scene3d>
          <a:camera prst="orthographicFront"/>
          <a:lightRig rig="threePt" dir="t">
            <a:rot lat="0" lon="0" rev="7500000"/>
          </a:lightRig>
        </a:scene3d>
        <a:sp3d prstMaterial="dkEdge">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1</a:t>
          </a:r>
          <a:endParaRPr lang="ru-RU" sz="2400" b="1" kern="1200" dirty="0">
            <a:latin typeface="Times New Roman" pitchFamily="18" charset="0"/>
            <a:cs typeface="Times New Roman" pitchFamily="18" charset="0"/>
          </a:endParaRPr>
        </a:p>
      </dsp:txBody>
      <dsp:txXfrm rot="-5400000">
        <a:off x="-6566" y="570989"/>
        <a:ext cx="1141977" cy="489418"/>
      </dsp:txXfrm>
    </dsp:sp>
    <dsp:sp modelId="{3CE3794C-583D-49EB-B0F4-0FF5349DB8CB}">
      <dsp:nvSpPr>
        <dsp:cNvPr id="0" name=""/>
        <dsp:cNvSpPr/>
      </dsp:nvSpPr>
      <dsp:spPr>
        <a:xfrm rot="5400000">
          <a:off x="2528242" y="-1380501"/>
          <a:ext cx="1060407" cy="3846071"/>
        </a:xfrm>
        <a:prstGeom prst="round2SameRect">
          <a:avLst/>
        </a:prstGeom>
        <a:solidFill>
          <a:srgbClr val="FFFFDD"/>
        </a:solidFill>
        <a:ln w="6350" cap="flat" cmpd="sng" algn="ctr">
          <a:solidFill>
            <a:schemeClr val="tx1"/>
          </a:solidFill>
          <a:prstDash val="solid"/>
          <a:miter lim="800000"/>
        </a:ln>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Оценка качества предоставления муниципальных услуг. Планируется проводить социологический опрос в МФЦ</a:t>
          </a:r>
          <a:endParaRPr lang="ru-RU" sz="1400" kern="1200" dirty="0">
            <a:latin typeface="Times New Roman" pitchFamily="18" charset="0"/>
            <a:cs typeface="Times New Roman" pitchFamily="18" charset="0"/>
          </a:endParaRPr>
        </a:p>
      </dsp:txBody>
      <dsp:txXfrm rot="-5400000">
        <a:off x="1135411" y="64095"/>
        <a:ext cx="3794306" cy="956877"/>
      </dsp:txXfrm>
    </dsp:sp>
    <dsp:sp modelId="{50440816-1297-4B11-998C-952D8F66690F}">
      <dsp:nvSpPr>
        <dsp:cNvPr id="0" name=""/>
        <dsp:cNvSpPr/>
      </dsp:nvSpPr>
      <dsp:spPr>
        <a:xfrm rot="5400000">
          <a:off x="-251276" y="1734048"/>
          <a:ext cx="1631395" cy="1141977"/>
        </a:xfrm>
        <a:prstGeom prst="chevron">
          <a:avLst/>
        </a:prstGeom>
        <a:solidFill>
          <a:srgbClr val="FF7C80"/>
        </a:solidFill>
        <a:ln>
          <a:solidFill>
            <a:schemeClr val="tx1"/>
          </a:solidFill>
        </a:ln>
        <a:effectLst/>
        <a:scene3d>
          <a:camera prst="orthographicFront"/>
          <a:lightRig rig="threePt" dir="t">
            <a:rot lat="0" lon="0" rev="7500000"/>
          </a:lightRig>
        </a:scene3d>
        <a:sp3d prstMaterial="dkEdge">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2</a:t>
          </a:r>
          <a:endParaRPr lang="ru-RU" sz="2400" b="1" kern="1200" dirty="0">
            <a:latin typeface="Times New Roman" pitchFamily="18" charset="0"/>
            <a:cs typeface="Times New Roman" pitchFamily="18" charset="0"/>
          </a:endParaRPr>
        </a:p>
      </dsp:txBody>
      <dsp:txXfrm rot="-5400000">
        <a:off x="-6566" y="2060328"/>
        <a:ext cx="1141977" cy="489418"/>
      </dsp:txXfrm>
    </dsp:sp>
    <dsp:sp modelId="{5944F2BA-1CEC-49B4-BFA1-637D5130134C}">
      <dsp:nvSpPr>
        <dsp:cNvPr id="0" name=""/>
        <dsp:cNvSpPr/>
      </dsp:nvSpPr>
      <dsp:spPr>
        <a:xfrm rot="5400000">
          <a:off x="2493704" y="120044"/>
          <a:ext cx="1129482" cy="3798996"/>
        </a:xfrm>
        <a:prstGeom prst="round2SameRect">
          <a:avLst/>
        </a:prstGeom>
        <a:solidFill>
          <a:srgbClr val="FFFFDD"/>
        </a:solidFill>
        <a:ln w="6350" cap="flat" cmpd="sng" algn="ctr">
          <a:solidFill>
            <a:schemeClr val="tx1"/>
          </a:solidFill>
          <a:prstDash val="solid"/>
          <a:miter lim="800000"/>
        </a:ln>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Публичные слушания по проекту бюджета </a:t>
          </a:r>
          <a:r>
            <a:rPr lang="ru-RU" sz="1400" kern="1200" dirty="0" err="1" smtClean="0">
              <a:latin typeface="Times New Roman" pitchFamily="18" charset="0"/>
              <a:cs typeface="Times New Roman" pitchFamily="18" charset="0"/>
            </a:rPr>
            <a:t>Бодайбинского</a:t>
          </a:r>
          <a:r>
            <a:rPr lang="ru-RU" sz="1400" kern="1200" dirty="0" smtClean="0">
              <a:latin typeface="Times New Roman" pitchFamily="18" charset="0"/>
              <a:cs typeface="Times New Roman" pitchFamily="18" charset="0"/>
            </a:rPr>
            <a:t> муниципального образования на очередной финансовый год и плановый период (ежегодно в ноябре)</a:t>
          </a:r>
          <a:endParaRPr lang="ru-RU" sz="1400" kern="1200" dirty="0">
            <a:latin typeface="Times New Roman" pitchFamily="18" charset="0"/>
            <a:cs typeface="Times New Roman" pitchFamily="18" charset="0"/>
          </a:endParaRPr>
        </a:p>
      </dsp:txBody>
      <dsp:txXfrm rot="-5400000">
        <a:off x="1158948" y="1509938"/>
        <a:ext cx="3743859" cy="1019208"/>
      </dsp:txXfrm>
    </dsp:sp>
    <dsp:sp modelId="{5E92A6C3-3BB5-4A4C-9D7B-8A92A09812C5}">
      <dsp:nvSpPr>
        <dsp:cNvPr id="0" name=""/>
        <dsp:cNvSpPr/>
      </dsp:nvSpPr>
      <dsp:spPr>
        <a:xfrm rot="5400000">
          <a:off x="-251276" y="3226660"/>
          <a:ext cx="1631395" cy="1141977"/>
        </a:xfrm>
        <a:prstGeom prst="chevron">
          <a:avLst/>
        </a:prstGeom>
        <a:solidFill>
          <a:srgbClr val="6297D8"/>
        </a:solidFill>
        <a:ln>
          <a:solidFill>
            <a:schemeClr val="tx1"/>
          </a:solidFill>
        </a:ln>
        <a:effectLst/>
        <a:scene3d>
          <a:camera prst="orthographicFront"/>
          <a:lightRig rig="threePt" dir="t">
            <a:rot lat="0" lon="0" rev="7500000"/>
          </a:lightRig>
        </a:scene3d>
        <a:sp3d prstMaterial="dkEdge">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3</a:t>
          </a:r>
          <a:endParaRPr lang="ru-RU" sz="2400" b="1" kern="1200" dirty="0">
            <a:latin typeface="Times New Roman" pitchFamily="18" charset="0"/>
            <a:cs typeface="Times New Roman" pitchFamily="18" charset="0"/>
          </a:endParaRPr>
        </a:p>
      </dsp:txBody>
      <dsp:txXfrm rot="-5400000">
        <a:off x="-6566" y="3552940"/>
        <a:ext cx="1141977" cy="489418"/>
      </dsp:txXfrm>
    </dsp:sp>
    <dsp:sp modelId="{5F940DFC-CC3C-446E-82E7-038E697B21A6}">
      <dsp:nvSpPr>
        <dsp:cNvPr id="0" name=""/>
        <dsp:cNvSpPr/>
      </dsp:nvSpPr>
      <dsp:spPr>
        <a:xfrm rot="5400000">
          <a:off x="2478100" y="1610298"/>
          <a:ext cx="1160689" cy="3872340"/>
        </a:xfrm>
        <a:prstGeom prst="round2SameRect">
          <a:avLst/>
        </a:prstGeom>
        <a:solidFill>
          <a:srgbClr val="FFFFDD"/>
        </a:solidFill>
        <a:ln w="6350" cap="flat" cmpd="sng" algn="ctr">
          <a:solidFill>
            <a:schemeClr val="tx1"/>
          </a:solidFill>
          <a:prstDash val="solid"/>
          <a:miter lim="800000"/>
        </a:ln>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Публичные слушания по проекту решения Думы </a:t>
          </a:r>
          <a:r>
            <a:rPr lang="ru-RU" sz="1400" kern="1200" dirty="0" err="1" smtClean="0">
              <a:latin typeface="Times New Roman" pitchFamily="18" charset="0"/>
              <a:cs typeface="Times New Roman" pitchFamily="18" charset="0"/>
            </a:rPr>
            <a:t>Бодайбинского</a:t>
          </a:r>
          <a:r>
            <a:rPr lang="ru-RU" sz="1400" kern="1200" dirty="0" smtClean="0">
              <a:latin typeface="Times New Roman" pitchFamily="18" charset="0"/>
              <a:cs typeface="Times New Roman" pitchFamily="18" charset="0"/>
            </a:rPr>
            <a:t> городского поселения об исполнении бюджета (ежегодно в апреле)</a:t>
          </a:r>
          <a:endParaRPr lang="ru-RU" sz="1400" kern="1200" dirty="0">
            <a:latin typeface="Times New Roman" pitchFamily="18" charset="0"/>
            <a:cs typeface="Times New Roman" pitchFamily="18" charset="0"/>
          </a:endParaRPr>
        </a:p>
      </dsp:txBody>
      <dsp:txXfrm rot="-5400000">
        <a:off x="1122275" y="3022783"/>
        <a:ext cx="3815680" cy="1047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EA484-5669-4013-85EB-DA3C299C36A9}">
      <dsp:nvSpPr>
        <dsp:cNvPr id="0" name=""/>
        <dsp:cNvSpPr/>
      </dsp:nvSpPr>
      <dsp:spPr>
        <a:xfrm>
          <a:off x="249964" y="0"/>
          <a:ext cx="2884446" cy="1473088"/>
        </a:xfrm>
        <a:prstGeom prst="roundRect">
          <a:avLst>
            <a:gd name="adj" fmla="val 10000"/>
          </a:avLst>
        </a:prstGeom>
        <a:solidFill>
          <a:srgbClr val="00B0F0"/>
        </a:solidFill>
        <a:ln>
          <a:noFill/>
        </a:ln>
        <a:effectLst/>
        <a:scene3d>
          <a:camera prst="orthographicFront"/>
          <a:lightRig rig="flat" dir="t"/>
        </a:scene3d>
        <a:sp3d prstMaterial="dkEdge">
          <a:bevel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Помогает формировать доходную часть бюджета (налог на доходы физических лиц, земельный налог, налог на имущество физических лиц)</a:t>
          </a:r>
          <a:endParaRPr lang="ru-RU" sz="1600" kern="1200" dirty="0">
            <a:latin typeface="Times New Roman" pitchFamily="18" charset="0"/>
            <a:cs typeface="Times New Roman" pitchFamily="18" charset="0"/>
          </a:endParaRPr>
        </a:p>
      </dsp:txBody>
      <dsp:txXfrm>
        <a:off x="293109" y="43145"/>
        <a:ext cx="2798156" cy="1386798"/>
      </dsp:txXfrm>
    </dsp:sp>
    <dsp:sp modelId="{BC2BCF26-80B2-4903-ABF9-72785541179D}">
      <dsp:nvSpPr>
        <dsp:cNvPr id="0" name=""/>
        <dsp:cNvSpPr/>
      </dsp:nvSpPr>
      <dsp:spPr>
        <a:xfrm rot="5400000">
          <a:off x="1415983" y="-40918"/>
          <a:ext cx="552408" cy="37645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solidFill>
            <a:schemeClr val="tx1"/>
          </a:solidFill>
        </a:ln>
        <a:effectLst/>
        <a:scene3d>
          <a:camera prst="orthographicFront"/>
          <a:lightRig rig="flat" dir="t"/>
        </a:scene3d>
        <a:sp3d z="-80000" prstMaterial="plastic">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rot="-5400000">
        <a:off x="562820" y="1565157"/>
        <a:ext cx="2258735" cy="386686"/>
      </dsp:txXfrm>
    </dsp:sp>
    <dsp:sp modelId="{6200D8D2-3854-4D25-BF56-60B5B8D7FAFF}">
      <dsp:nvSpPr>
        <dsp:cNvPr id="0" name=""/>
        <dsp:cNvSpPr/>
      </dsp:nvSpPr>
      <dsp:spPr>
        <a:xfrm>
          <a:off x="366407" y="2209633"/>
          <a:ext cx="2651560" cy="1473088"/>
        </a:xfrm>
        <a:prstGeom prst="ellipse">
          <a:avLst/>
        </a:prstGeom>
        <a:solidFill>
          <a:srgbClr val="FF5050"/>
        </a:soli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БЮДЖЕТ</a:t>
          </a:r>
          <a:endParaRPr lang="ru-RU" sz="2400" b="1" kern="1200" dirty="0">
            <a:latin typeface="Times New Roman" pitchFamily="18" charset="0"/>
            <a:cs typeface="Times New Roman" pitchFamily="18" charset="0"/>
          </a:endParaRPr>
        </a:p>
      </dsp:txBody>
      <dsp:txXfrm>
        <a:off x="754719" y="2425362"/>
        <a:ext cx="1874936" cy="1041630"/>
      </dsp:txXfrm>
    </dsp:sp>
    <dsp:sp modelId="{55650287-F1CB-4840-B39A-F3D26DDAEFE4}">
      <dsp:nvSpPr>
        <dsp:cNvPr id="0" name=""/>
        <dsp:cNvSpPr/>
      </dsp:nvSpPr>
      <dsp:spPr>
        <a:xfrm rot="5400000">
          <a:off x="1415983" y="2127794"/>
          <a:ext cx="552408" cy="3846399"/>
        </a:xfrm>
        <a:prstGeom prst="rightArrow">
          <a:avLst>
            <a:gd name="adj1" fmla="val 60000"/>
            <a:gd name="adj2" fmla="val 50000"/>
          </a:avLst>
        </a:prstGeom>
        <a:solidFill>
          <a:srgbClr val="6297D8"/>
        </a:solidFill>
        <a:ln>
          <a:solidFill>
            <a:schemeClr val="tx1"/>
          </a:solidFill>
        </a:ln>
        <a:effectLst/>
        <a:scene3d>
          <a:camera prst="orthographicFront"/>
          <a:lightRig rig="flat" dir="t"/>
        </a:scene3d>
        <a:sp3d z="-80000" prstMaterial="plastic">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dirty="0">
            <a:latin typeface="Times New Roman" pitchFamily="18" charset="0"/>
            <a:cs typeface="Times New Roman" pitchFamily="18" charset="0"/>
          </a:endParaRPr>
        </a:p>
      </dsp:txBody>
      <dsp:txXfrm rot="-5400000">
        <a:off x="538268" y="3774789"/>
        <a:ext cx="2307839" cy="386686"/>
      </dsp:txXfrm>
    </dsp:sp>
    <dsp:sp modelId="{E8840CDC-23DD-43C5-A607-58D8C1DE46CB}">
      <dsp:nvSpPr>
        <dsp:cNvPr id="0" name=""/>
        <dsp:cNvSpPr/>
      </dsp:nvSpPr>
      <dsp:spPr>
        <a:xfrm>
          <a:off x="366407" y="4419267"/>
          <a:ext cx="2651560" cy="1473088"/>
        </a:xfrm>
        <a:prstGeom prst="roundRect">
          <a:avLst>
            <a:gd name="adj" fmla="val 10000"/>
          </a:avLst>
        </a:prstGeom>
        <a:solidFill>
          <a:srgbClr val="00CC99"/>
        </a:solidFill>
        <a:ln>
          <a:noFill/>
        </a:ln>
        <a:effectLst/>
        <a:scene3d>
          <a:camera prst="orthographicFront"/>
          <a:lightRig rig="flat" dir="t"/>
        </a:scene3d>
        <a:sp3d prstMaterial="dkEdge">
          <a:bevel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Получает социальные гарантии – расходная часть бюджета (транспорт, ЖКХ, дороги, благоустройство, физическая культура, социальные выплаты и др.)</a:t>
          </a:r>
          <a:endParaRPr lang="ru-RU" sz="1600" kern="1200" dirty="0">
            <a:latin typeface="Times New Roman" pitchFamily="18" charset="0"/>
            <a:cs typeface="Times New Roman" pitchFamily="18" charset="0"/>
          </a:endParaRPr>
        </a:p>
      </dsp:txBody>
      <dsp:txXfrm>
        <a:off x="409552" y="4462412"/>
        <a:ext cx="2565270" cy="13867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38F77-A9C9-435B-A980-D5E91447ADB5}">
      <dsp:nvSpPr>
        <dsp:cNvPr id="0" name=""/>
        <dsp:cNvSpPr/>
      </dsp:nvSpPr>
      <dsp:spPr>
        <a:xfrm>
          <a:off x="10088719" y="3398013"/>
          <a:ext cx="91440" cy="546738"/>
        </a:xfrm>
        <a:custGeom>
          <a:avLst/>
          <a:gdLst/>
          <a:ahLst/>
          <a:cxnLst/>
          <a:rect l="0" t="0" r="0" b="0"/>
          <a:pathLst>
            <a:path>
              <a:moveTo>
                <a:pt x="45720" y="0"/>
              </a:moveTo>
              <a:lnTo>
                <a:pt x="45720" y="546738"/>
              </a:lnTo>
            </a:path>
          </a:pathLst>
        </a:custGeom>
        <a:noFill/>
        <a:ln w="12700" cap="flat" cmpd="sng" algn="ctr">
          <a:solidFill>
            <a:schemeClr val="accent1">
              <a:shade val="8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1238A3E0-553D-4EDE-9D2E-D39A3FE3E913}">
      <dsp:nvSpPr>
        <dsp:cNvPr id="0" name=""/>
        <dsp:cNvSpPr/>
      </dsp:nvSpPr>
      <dsp:spPr>
        <a:xfrm>
          <a:off x="5539124" y="1657538"/>
          <a:ext cx="4595315" cy="546738"/>
        </a:xfrm>
        <a:custGeom>
          <a:avLst/>
          <a:gdLst/>
          <a:ahLst/>
          <a:cxnLst/>
          <a:rect l="0" t="0" r="0" b="0"/>
          <a:pathLst>
            <a:path>
              <a:moveTo>
                <a:pt x="0" y="0"/>
              </a:moveTo>
              <a:lnTo>
                <a:pt x="0" y="372586"/>
              </a:lnTo>
              <a:lnTo>
                <a:pt x="4595315" y="372586"/>
              </a:lnTo>
              <a:lnTo>
                <a:pt x="4595315" y="546738"/>
              </a:lnTo>
            </a:path>
          </a:pathLst>
        </a:custGeom>
        <a:noFill/>
        <a:ln w="12700" cap="flat" cmpd="sng" algn="ctr">
          <a:solidFill>
            <a:schemeClr val="accent1">
              <a:shade val="6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683085DE-8476-438F-8831-37B7ADC67956}">
      <dsp:nvSpPr>
        <dsp:cNvPr id="0" name=""/>
        <dsp:cNvSpPr/>
      </dsp:nvSpPr>
      <dsp:spPr>
        <a:xfrm>
          <a:off x="5539124" y="1657538"/>
          <a:ext cx="2297657" cy="546738"/>
        </a:xfrm>
        <a:custGeom>
          <a:avLst/>
          <a:gdLst/>
          <a:ahLst/>
          <a:cxnLst/>
          <a:rect l="0" t="0" r="0" b="0"/>
          <a:pathLst>
            <a:path>
              <a:moveTo>
                <a:pt x="0" y="0"/>
              </a:moveTo>
              <a:lnTo>
                <a:pt x="0" y="372586"/>
              </a:lnTo>
              <a:lnTo>
                <a:pt x="2297657" y="372586"/>
              </a:lnTo>
              <a:lnTo>
                <a:pt x="2297657" y="546738"/>
              </a:lnTo>
            </a:path>
          </a:pathLst>
        </a:custGeom>
        <a:noFill/>
        <a:ln w="12700" cap="flat" cmpd="sng" algn="ctr">
          <a:solidFill>
            <a:schemeClr val="accent1">
              <a:shade val="6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0E2F6A89-80E3-4856-9202-C0A7A91D22E4}">
      <dsp:nvSpPr>
        <dsp:cNvPr id="0" name=""/>
        <dsp:cNvSpPr/>
      </dsp:nvSpPr>
      <dsp:spPr>
        <a:xfrm>
          <a:off x="5539124" y="3398013"/>
          <a:ext cx="2297657" cy="546738"/>
        </a:xfrm>
        <a:custGeom>
          <a:avLst/>
          <a:gdLst/>
          <a:ahLst/>
          <a:cxnLst/>
          <a:rect l="0" t="0" r="0" b="0"/>
          <a:pathLst>
            <a:path>
              <a:moveTo>
                <a:pt x="0" y="0"/>
              </a:moveTo>
              <a:lnTo>
                <a:pt x="0" y="372586"/>
              </a:lnTo>
              <a:lnTo>
                <a:pt x="2297657" y="372586"/>
              </a:lnTo>
              <a:lnTo>
                <a:pt x="2297657" y="546738"/>
              </a:lnTo>
            </a:path>
          </a:pathLst>
        </a:custGeom>
        <a:noFill/>
        <a:ln w="12700" cap="flat" cmpd="sng" algn="ctr">
          <a:solidFill>
            <a:schemeClr val="accent1">
              <a:shade val="8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A7C27D14-0400-463E-85B6-09C61BB60867}">
      <dsp:nvSpPr>
        <dsp:cNvPr id="0" name=""/>
        <dsp:cNvSpPr/>
      </dsp:nvSpPr>
      <dsp:spPr>
        <a:xfrm>
          <a:off x="5493404" y="3398013"/>
          <a:ext cx="91440" cy="546738"/>
        </a:xfrm>
        <a:custGeom>
          <a:avLst/>
          <a:gdLst/>
          <a:ahLst/>
          <a:cxnLst/>
          <a:rect l="0" t="0" r="0" b="0"/>
          <a:pathLst>
            <a:path>
              <a:moveTo>
                <a:pt x="45720" y="0"/>
              </a:moveTo>
              <a:lnTo>
                <a:pt x="45720" y="546738"/>
              </a:lnTo>
            </a:path>
          </a:pathLst>
        </a:custGeom>
        <a:noFill/>
        <a:ln w="12700" cap="flat" cmpd="sng" algn="ctr">
          <a:solidFill>
            <a:schemeClr val="accent1">
              <a:shade val="8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FD5B22CA-403F-4F03-94B4-CC4E1A0A9EB9}">
      <dsp:nvSpPr>
        <dsp:cNvPr id="0" name=""/>
        <dsp:cNvSpPr/>
      </dsp:nvSpPr>
      <dsp:spPr>
        <a:xfrm>
          <a:off x="3241466" y="3398013"/>
          <a:ext cx="2297657" cy="546738"/>
        </a:xfrm>
        <a:custGeom>
          <a:avLst/>
          <a:gdLst/>
          <a:ahLst/>
          <a:cxnLst/>
          <a:rect l="0" t="0" r="0" b="0"/>
          <a:pathLst>
            <a:path>
              <a:moveTo>
                <a:pt x="2297657" y="0"/>
              </a:moveTo>
              <a:lnTo>
                <a:pt x="2297657" y="372586"/>
              </a:lnTo>
              <a:lnTo>
                <a:pt x="0" y="372586"/>
              </a:lnTo>
              <a:lnTo>
                <a:pt x="0" y="546738"/>
              </a:lnTo>
            </a:path>
          </a:pathLst>
        </a:custGeom>
        <a:noFill/>
        <a:ln w="12700" cap="flat" cmpd="sng" algn="ctr">
          <a:solidFill>
            <a:schemeClr val="accent1">
              <a:shade val="8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F293F380-8E55-44D6-87E0-679EF0822804}">
      <dsp:nvSpPr>
        <dsp:cNvPr id="0" name=""/>
        <dsp:cNvSpPr/>
      </dsp:nvSpPr>
      <dsp:spPr>
        <a:xfrm>
          <a:off x="5493404" y="1657538"/>
          <a:ext cx="91440" cy="546738"/>
        </a:xfrm>
        <a:custGeom>
          <a:avLst/>
          <a:gdLst/>
          <a:ahLst/>
          <a:cxnLst/>
          <a:rect l="0" t="0" r="0" b="0"/>
          <a:pathLst>
            <a:path>
              <a:moveTo>
                <a:pt x="45720" y="0"/>
              </a:moveTo>
              <a:lnTo>
                <a:pt x="45720" y="546738"/>
              </a:lnTo>
            </a:path>
          </a:pathLst>
        </a:custGeom>
        <a:noFill/>
        <a:ln w="12700" cap="flat" cmpd="sng" algn="ctr">
          <a:solidFill>
            <a:schemeClr val="accent1">
              <a:shade val="6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78991278-5C14-40C2-8CB7-8A5CE5F4B985}">
      <dsp:nvSpPr>
        <dsp:cNvPr id="0" name=""/>
        <dsp:cNvSpPr/>
      </dsp:nvSpPr>
      <dsp:spPr>
        <a:xfrm>
          <a:off x="3241466" y="1657538"/>
          <a:ext cx="2297657" cy="546738"/>
        </a:xfrm>
        <a:custGeom>
          <a:avLst/>
          <a:gdLst/>
          <a:ahLst/>
          <a:cxnLst/>
          <a:rect l="0" t="0" r="0" b="0"/>
          <a:pathLst>
            <a:path>
              <a:moveTo>
                <a:pt x="2297657" y="0"/>
              </a:moveTo>
              <a:lnTo>
                <a:pt x="2297657" y="372586"/>
              </a:lnTo>
              <a:lnTo>
                <a:pt x="0" y="372586"/>
              </a:lnTo>
              <a:lnTo>
                <a:pt x="0" y="546738"/>
              </a:lnTo>
            </a:path>
          </a:pathLst>
        </a:custGeom>
        <a:noFill/>
        <a:ln w="12700" cap="flat" cmpd="sng" algn="ctr">
          <a:solidFill>
            <a:schemeClr val="accent1">
              <a:shade val="6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2707673D-57C8-4B8C-AD03-F90AEC43144D}">
      <dsp:nvSpPr>
        <dsp:cNvPr id="0" name=""/>
        <dsp:cNvSpPr/>
      </dsp:nvSpPr>
      <dsp:spPr>
        <a:xfrm>
          <a:off x="898088" y="3398013"/>
          <a:ext cx="91440" cy="546738"/>
        </a:xfrm>
        <a:custGeom>
          <a:avLst/>
          <a:gdLst/>
          <a:ahLst/>
          <a:cxnLst/>
          <a:rect l="0" t="0" r="0" b="0"/>
          <a:pathLst>
            <a:path>
              <a:moveTo>
                <a:pt x="45720" y="0"/>
              </a:moveTo>
              <a:lnTo>
                <a:pt x="45720" y="546738"/>
              </a:lnTo>
            </a:path>
          </a:pathLst>
        </a:custGeom>
        <a:noFill/>
        <a:ln w="12700" cap="flat" cmpd="sng" algn="ctr">
          <a:solidFill>
            <a:schemeClr val="accent1">
              <a:shade val="8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B58046C9-5D17-43EA-8DB6-ECB20BB0D9BF}">
      <dsp:nvSpPr>
        <dsp:cNvPr id="0" name=""/>
        <dsp:cNvSpPr/>
      </dsp:nvSpPr>
      <dsp:spPr>
        <a:xfrm>
          <a:off x="943808" y="1657538"/>
          <a:ext cx="4595315" cy="546738"/>
        </a:xfrm>
        <a:custGeom>
          <a:avLst/>
          <a:gdLst/>
          <a:ahLst/>
          <a:cxnLst/>
          <a:rect l="0" t="0" r="0" b="0"/>
          <a:pathLst>
            <a:path>
              <a:moveTo>
                <a:pt x="4595315" y="0"/>
              </a:moveTo>
              <a:lnTo>
                <a:pt x="4595315" y="372586"/>
              </a:lnTo>
              <a:lnTo>
                <a:pt x="0" y="372586"/>
              </a:lnTo>
              <a:lnTo>
                <a:pt x="0" y="546738"/>
              </a:lnTo>
            </a:path>
          </a:pathLst>
        </a:custGeom>
        <a:noFill/>
        <a:ln w="12700" cap="flat" cmpd="sng" algn="ctr">
          <a:solidFill>
            <a:schemeClr val="accent1">
              <a:shade val="60000"/>
              <a:hueOff val="0"/>
              <a:satOff val="0"/>
              <a:lumOff val="0"/>
              <a:alphaOff val="0"/>
            </a:schemeClr>
          </a:solidFill>
          <a:prstDash val="solid"/>
          <a:miter lim="800000"/>
        </a:ln>
        <a:effectLst/>
        <a:scene3d>
          <a:camera prst="perspectiveRelaxed" fov="1800000">
            <a:rot lat="18600000" lon="20400000" rev="1577324"/>
          </a:camera>
          <a:lightRig rig="soft" dir="t"/>
          <a:backdrop>
            <a:anchor x="0" y="0" z="-210000"/>
            <a:norm dx="0" dy="0" dz="914400"/>
            <a:up dx="0" dy="914400" dz="0"/>
          </a:backdrop>
        </a:scene3d>
        <a:sp3d z="-227350" prstMaterial="matte"/>
      </dsp:spPr>
      <dsp:style>
        <a:lnRef idx="2">
          <a:scrgbClr r="0" g="0" b="0"/>
        </a:lnRef>
        <a:fillRef idx="0">
          <a:scrgbClr r="0" g="0" b="0"/>
        </a:fillRef>
        <a:effectRef idx="0">
          <a:scrgbClr r="0" g="0" b="0"/>
        </a:effectRef>
        <a:fontRef idx="minor"/>
      </dsp:style>
    </dsp:sp>
    <dsp:sp modelId="{6AF875B2-EF91-40DD-B850-25172DD45705}">
      <dsp:nvSpPr>
        <dsp:cNvPr id="0" name=""/>
        <dsp:cNvSpPr/>
      </dsp:nvSpPr>
      <dsp:spPr>
        <a:xfrm>
          <a:off x="4599173" y="463800"/>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4B25E3C-4E41-473E-84A6-F41A71B87191}">
      <dsp:nvSpPr>
        <dsp:cNvPr id="0" name=""/>
        <dsp:cNvSpPr/>
      </dsp:nvSpPr>
      <dsp:spPr>
        <a:xfrm>
          <a:off x="4808051" y="662234"/>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Основные вопросы поселений</a:t>
          </a:r>
          <a:endParaRPr lang="ru-RU" sz="1500" kern="1200" dirty="0"/>
        </a:p>
      </dsp:txBody>
      <dsp:txXfrm>
        <a:off x="4843014" y="697197"/>
        <a:ext cx="1809975" cy="1123811"/>
      </dsp:txXfrm>
    </dsp:sp>
    <dsp:sp modelId="{EE0456D3-B627-4595-9B53-BCCCC9A9F219}">
      <dsp:nvSpPr>
        <dsp:cNvPr id="0" name=""/>
        <dsp:cNvSpPr/>
      </dsp:nvSpPr>
      <dsp:spPr>
        <a:xfrm>
          <a:off x="3857" y="2204276"/>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47DC718-5091-46FF-92CA-0F69DDC7BFCF}">
      <dsp:nvSpPr>
        <dsp:cNvPr id="0" name=""/>
        <dsp:cNvSpPr/>
      </dsp:nvSpPr>
      <dsp:spPr>
        <a:xfrm>
          <a:off x="212735" y="2402710"/>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Организация оказания услуг ЖКХ</a:t>
          </a:r>
          <a:endParaRPr lang="ru-RU" sz="1500" kern="1200" dirty="0"/>
        </a:p>
      </dsp:txBody>
      <dsp:txXfrm>
        <a:off x="247698" y="2437673"/>
        <a:ext cx="1809975" cy="1123811"/>
      </dsp:txXfrm>
    </dsp:sp>
    <dsp:sp modelId="{D4E9C5AB-3733-4CD4-BE3A-694C47EF7750}">
      <dsp:nvSpPr>
        <dsp:cNvPr id="0" name=""/>
        <dsp:cNvSpPr/>
      </dsp:nvSpPr>
      <dsp:spPr>
        <a:xfrm>
          <a:off x="3857" y="3944751"/>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DD458CD-BA78-400B-9B0B-42FBFFC92663}">
      <dsp:nvSpPr>
        <dsp:cNvPr id="0" name=""/>
        <dsp:cNvSpPr/>
      </dsp:nvSpPr>
      <dsp:spPr>
        <a:xfrm>
          <a:off x="212735" y="4143185"/>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Безопасность</a:t>
          </a:r>
          <a:endParaRPr lang="ru-RU" sz="1500" kern="1200" dirty="0"/>
        </a:p>
      </dsp:txBody>
      <dsp:txXfrm>
        <a:off x="247698" y="4178148"/>
        <a:ext cx="1809975" cy="1123811"/>
      </dsp:txXfrm>
    </dsp:sp>
    <dsp:sp modelId="{1ACA5576-96F8-4C94-8824-12DE5F39C088}">
      <dsp:nvSpPr>
        <dsp:cNvPr id="0" name=""/>
        <dsp:cNvSpPr/>
      </dsp:nvSpPr>
      <dsp:spPr>
        <a:xfrm>
          <a:off x="2301515" y="2204276"/>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626DF794-51FF-456E-9968-34876F9BE38D}">
      <dsp:nvSpPr>
        <dsp:cNvPr id="0" name=""/>
        <dsp:cNvSpPr/>
      </dsp:nvSpPr>
      <dsp:spPr>
        <a:xfrm>
          <a:off x="2510393" y="2402710"/>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Дорожная деятельность</a:t>
          </a:r>
          <a:endParaRPr lang="ru-RU" sz="1500" kern="1200" dirty="0"/>
        </a:p>
      </dsp:txBody>
      <dsp:txXfrm>
        <a:off x="2545356" y="2437673"/>
        <a:ext cx="1809975" cy="1123811"/>
      </dsp:txXfrm>
    </dsp:sp>
    <dsp:sp modelId="{6E24256A-EE6A-4134-8F64-443029D480D5}">
      <dsp:nvSpPr>
        <dsp:cNvPr id="0" name=""/>
        <dsp:cNvSpPr/>
      </dsp:nvSpPr>
      <dsp:spPr>
        <a:xfrm>
          <a:off x="4599173" y="2204276"/>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37EEBD8-F445-49F0-9139-6AC152B87AD3}">
      <dsp:nvSpPr>
        <dsp:cNvPr id="0" name=""/>
        <dsp:cNvSpPr/>
      </dsp:nvSpPr>
      <dsp:spPr>
        <a:xfrm>
          <a:off x="4808051" y="2402710"/>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Обеспечение жильем</a:t>
          </a:r>
          <a:endParaRPr lang="ru-RU" sz="1500" kern="1200" dirty="0"/>
        </a:p>
      </dsp:txBody>
      <dsp:txXfrm>
        <a:off x="4843014" y="2437673"/>
        <a:ext cx="1809975" cy="1123811"/>
      </dsp:txXfrm>
    </dsp:sp>
    <dsp:sp modelId="{7C1641E9-1B4D-409E-910A-62FFA2199BA1}">
      <dsp:nvSpPr>
        <dsp:cNvPr id="0" name=""/>
        <dsp:cNvSpPr/>
      </dsp:nvSpPr>
      <dsp:spPr>
        <a:xfrm>
          <a:off x="2301515" y="3944751"/>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0856BCA-101A-4006-8019-0EF67AA90C90}">
      <dsp:nvSpPr>
        <dsp:cNvPr id="0" name=""/>
        <dsp:cNvSpPr/>
      </dsp:nvSpPr>
      <dsp:spPr>
        <a:xfrm>
          <a:off x="2510393" y="4143185"/>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Установление налога на землю и на имущество</a:t>
          </a:r>
          <a:endParaRPr lang="ru-RU" sz="1500" kern="1200" dirty="0"/>
        </a:p>
      </dsp:txBody>
      <dsp:txXfrm>
        <a:off x="2545356" y="4178148"/>
        <a:ext cx="1809975" cy="1123811"/>
      </dsp:txXfrm>
    </dsp:sp>
    <dsp:sp modelId="{5D9BB243-A2EB-42AD-97E9-0656E6FC29CC}">
      <dsp:nvSpPr>
        <dsp:cNvPr id="0" name=""/>
        <dsp:cNvSpPr/>
      </dsp:nvSpPr>
      <dsp:spPr>
        <a:xfrm>
          <a:off x="4599173" y="3944751"/>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309D250-C144-48FA-9525-1FD7B1951A6C}">
      <dsp:nvSpPr>
        <dsp:cNvPr id="0" name=""/>
        <dsp:cNvSpPr/>
      </dsp:nvSpPr>
      <dsp:spPr>
        <a:xfrm>
          <a:off x="4808051" y="4143185"/>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Архитектура, градостроительство, земельные отношения</a:t>
          </a:r>
          <a:endParaRPr lang="ru-RU" sz="1500" kern="1200" dirty="0"/>
        </a:p>
      </dsp:txBody>
      <dsp:txXfrm>
        <a:off x="4843014" y="4178148"/>
        <a:ext cx="1809975" cy="1123811"/>
      </dsp:txXfrm>
    </dsp:sp>
    <dsp:sp modelId="{6F44B1FE-DCC3-4699-A4E3-EA0EB2478576}">
      <dsp:nvSpPr>
        <dsp:cNvPr id="0" name=""/>
        <dsp:cNvSpPr/>
      </dsp:nvSpPr>
      <dsp:spPr>
        <a:xfrm>
          <a:off x="6896830" y="3944751"/>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CC09FB15-B0B9-4A87-87E7-3C88C22DDE62}">
      <dsp:nvSpPr>
        <dsp:cNvPr id="0" name=""/>
        <dsp:cNvSpPr/>
      </dsp:nvSpPr>
      <dsp:spPr>
        <a:xfrm>
          <a:off x="7105708" y="4143185"/>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Спорт и молодежная политика</a:t>
          </a:r>
        </a:p>
      </dsp:txBody>
      <dsp:txXfrm>
        <a:off x="7140671" y="4178148"/>
        <a:ext cx="1809975" cy="1123811"/>
      </dsp:txXfrm>
    </dsp:sp>
    <dsp:sp modelId="{24262D2F-66B3-4484-B129-B2A7D368AAE3}">
      <dsp:nvSpPr>
        <dsp:cNvPr id="0" name=""/>
        <dsp:cNvSpPr/>
      </dsp:nvSpPr>
      <dsp:spPr>
        <a:xfrm>
          <a:off x="6896830" y="2204276"/>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73A0F2B-B9B9-4E4D-BA56-34B2E47C1AED}">
      <dsp:nvSpPr>
        <dsp:cNvPr id="0" name=""/>
        <dsp:cNvSpPr/>
      </dsp:nvSpPr>
      <dsp:spPr>
        <a:xfrm>
          <a:off x="7105708" y="2402710"/>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Организация работы транспорта</a:t>
          </a:r>
          <a:endParaRPr lang="ru-RU" sz="1500" kern="1200" dirty="0"/>
        </a:p>
      </dsp:txBody>
      <dsp:txXfrm>
        <a:off x="7140671" y="2437673"/>
        <a:ext cx="1809975" cy="1123811"/>
      </dsp:txXfrm>
    </dsp:sp>
    <dsp:sp modelId="{DB1937EC-7023-410A-A029-CA471F248E6F}">
      <dsp:nvSpPr>
        <dsp:cNvPr id="0" name=""/>
        <dsp:cNvSpPr/>
      </dsp:nvSpPr>
      <dsp:spPr>
        <a:xfrm>
          <a:off x="9194488" y="2204276"/>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DBDBCF5-DFC7-4CA7-8A36-4677BEFE0506}">
      <dsp:nvSpPr>
        <dsp:cNvPr id="0" name=""/>
        <dsp:cNvSpPr/>
      </dsp:nvSpPr>
      <dsp:spPr>
        <a:xfrm>
          <a:off x="9403366" y="2402710"/>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Благоустройство</a:t>
          </a:r>
          <a:endParaRPr lang="ru-RU" sz="1500" kern="1200" dirty="0"/>
        </a:p>
      </dsp:txBody>
      <dsp:txXfrm>
        <a:off x="9438329" y="2437673"/>
        <a:ext cx="1809975" cy="1123811"/>
      </dsp:txXfrm>
    </dsp:sp>
    <dsp:sp modelId="{A551C3BC-2F52-4949-B95B-16A05DE7E89D}">
      <dsp:nvSpPr>
        <dsp:cNvPr id="0" name=""/>
        <dsp:cNvSpPr/>
      </dsp:nvSpPr>
      <dsp:spPr>
        <a:xfrm>
          <a:off x="9194488" y="3944751"/>
          <a:ext cx="1879901" cy="1193737"/>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129497D6-3C08-446B-96D2-E2AA822A3739}">
      <dsp:nvSpPr>
        <dsp:cNvPr id="0" name=""/>
        <dsp:cNvSpPr/>
      </dsp:nvSpPr>
      <dsp:spPr>
        <a:xfrm>
          <a:off x="9403366" y="4143185"/>
          <a:ext cx="1879901" cy="1193737"/>
        </a:xfrm>
        <a:prstGeom prst="roundRect">
          <a:avLst>
            <a:gd name="adj" fmla="val 10000"/>
          </a:avLst>
        </a:prstGeom>
        <a:solidFill>
          <a:schemeClr val="lt1">
            <a:alpha val="90000"/>
            <a:hueOff val="0"/>
            <a:satOff val="0"/>
            <a:lumOff val="0"/>
            <a:alphaOff val="0"/>
          </a:schemeClr>
        </a:solidFill>
        <a:ln>
          <a:noFill/>
        </a:ln>
        <a:effectLst/>
        <a:scene3d>
          <a:camera prst="perspectiveRelaxed" fov="1800000">
            <a:rot lat="18600000" lon="20400000" rev="1577324"/>
          </a:camera>
          <a:lightRig rig="soft" dir="t"/>
          <a:backdrop>
            <a:anchor x="0" y="0" z="-210000"/>
            <a:norm dx="0" dy="0" dz="914400"/>
            <a:up dx="0" dy="914400" dz="0"/>
          </a:backdrop>
        </a:scene3d>
        <a:sp3d prstMaterial="matte"/>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Другие вопросы</a:t>
          </a:r>
          <a:endParaRPr lang="ru-RU" sz="1500" kern="1200" dirty="0"/>
        </a:p>
      </dsp:txBody>
      <dsp:txXfrm>
        <a:off x="9438329" y="4178148"/>
        <a:ext cx="1809975" cy="1123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2E44C-8498-48F8-9652-E5DD6AC5818D}">
      <dsp:nvSpPr>
        <dsp:cNvPr id="0" name=""/>
        <dsp:cNvSpPr/>
      </dsp:nvSpPr>
      <dsp:spPr>
        <a:xfrm>
          <a:off x="3180565" y="1646402"/>
          <a:ext cx="2344224" cy="223128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dirty="0" smtClean="0"/>
            <a:t>Расходы бюджета – это выплачиваемые из бюджета денежные средства, за исключением средств, являющихся источниками финансирования дефицита бюджета</a:t>
          </a:r>
          <a:endParaRPr lang="ru-RU" sz="1300" b="1" kern="1200" dirty="0"/>
        </a:p>
      </dsp:txBody>
      <dsp:txXfrm>
        <a:off x="3523869" y="1973165"/>
        <a:ext cx="1657616" cy="1577754"/>
      </dsp:txXfrm>
    </dsp:sp>
    <dsp:sp modelId="{4731EA70-1FA8-49F5-A6BF-4AE9CB97C303}">
      <dsp:nvSpPr>
        <dsp:cNvPr id="0" name=""/>
        <dsp:cNvSpPr/>
      </dsp:nvSpPr>
      <dsp:spPr>
        <a:xfrm rot="16260366">
          <a:off x="4198599" y="1087768"/>
          <a:ext cx="358868" cy="460885"/>
        </a:xfrm>
        <a:prstGeom prst="rightArrow">
          <a:avLst>
            <a:gd name="adj1" fmla="val 60000"/>
            <a:gd name="adj2" fmla="val 50000"/>
          </a:avLst>
        </a:prstGeom>
        <a:gradFill rotWithShape="0">
          <a:gsLst>
            <a:gs pos="57000">
              <a:srgbClr val="FF3300"/>
            </a:gs>
            <a:gs pos="82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251484" y="1233767"/>
        <a:ext cx="251208" cy="276531"/>
      </dsp:txXfrm>
    </dsp:sp>
    <dsp:sp modelId="{E2EC1D87-F728-458A-8AB1-7A3D78F9D25E}">
      <dsp:nvSpPr>
        <dsp:cNvPr id="0" name=""/>
        <dsp:cNvSpPr/>
      </dsp:nvSpPr>
      <dsp:spPr>
        <a:xfrm>
          <a:off x="3918046" y="20744"/>
          <a:ext cx="948881" cy="948881"/>
        </a:xfrm>
        <a:prstGeom prst="ellipse">
          <a:avLst/>
        </a:prstGeom>
        <a:gradFill flip="none" rotWithShape="1">
          <a:gsLst>
            <a:gs pos="58000">
              <a:srgbClr val="FF3300"/>
            </a:gs>
            <a:gs pos="82000">
              <a:schemeClr val="accent2">
                <a:lumMod val="0"/>
                <a:lumOff val="100000"/>
              </a:schemeClr>
            </a:gs>
            <a:gs pos="100000">
              <a:schemeClr val="accent2">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4057006" y="159704"/>
        <a:ext cx="670961" cy="670961"/>
      </dsp:txXfrm>
    </dsp:sp>
    <dsp:sp modelId="{A0E222DD-64BD-4A89-BBB9-2B80D8318D4A}">
      <dsp:nvSpPr>
        <dsp:cNvPr id="0" name=""/>
        <dsp:cNvSpPr/>
      </dsp:nvSpPr>
      <dsp:spPr>
        <a:xfrm rot="18153216">
          <a:off x="4958632" y="1303888"/>
          <a:ext cx="355600" cy="46088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983270" y="1441025"/>
        <a:ext cx="248920" cy="276531"/>
      </dsp:txXfrm>
    </dsp:sp>
    <dsp:sp modelId="{73BC26A8-8D0F-45E6-9E3B-37EADD227262}">
      <dsp:nvSpPr>
        <dsp:cNvPr id="0" name=""/>
        <dsp:cNvSpPr/>
      </dsp:nvSpPr>
      <dsp:spPr>
        <a:xfrm>
          <a:off x="5103212" y="368740"/>
          <a:ext cx="948881" cy="948881"/>
        </a:xfrm>
        <a:prstGeom prst="ellipse">
          <a:avLst/>
        </a:prstGeom>
        <a:gradFill flip="none" rotWithShape="0">
          <a:gsLst>
            <a:gs pos="57000">
              <a:schemeClr val="tx2">
                <a:lumMod val="60000"/>
                <a:lumOff val="40000"/>
              </a:schemeClr>
            </a:gs>
            <a:gs pos="80000">
              <a:schemeClr val="accent3">
                <a:lumMod val="0"/>
                <a:lumOff val="100000"/>
              </a:schemeClr>
            </a:gs>
            <a:gs pos="100000">
              <a:schemeClr val="accent3">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5242172" y="507700"/>
        <a:ext cx="670961" cy="670961"/>
      </dsp:txXfrm>
    </dsp:sp>
    <dsp:sp modelId="{06F93DE9-E67A-4CE1-BC6B-5C458B1137B0}">
      <dsp:nvSpPr>
        <dsp:cNvPr id="0" name=""/>
        <dsp:cNvSpPr/>
      </dsp:nvSpPr>
      <dsp:spPr>
        <a:xfrm rot="20049049">
          <a:off x="5504399" y="1893397"/>
          <a:ext cx="331156" cy="460885"/>
        </a:xfrm>
        <a:prstGeom prst="rightArrow">
          <a:avLst>
            <a:gd name="adj1" fmla="val 60000"/>
            <a:gd name="adj2" fmla="val 50000"/>
          </a:avLst>
        </a:prstGeom>
        <a:gradFill flip="none" rotWithShape="1">
          <a:gsLst>
            <a:gs pos="65000">
              <a:srgbClr val="FFFF00"/>
            </a:gs>
            <a:gs pos="84000">
              <a:schemeClr val="accent4">
                <a:lumMod val="0"/>
                <a:lumOff val="100000"/>
              </a:schemeClr>
            </a:gs>
            <a:gs pos="94000">
              <a:schemeClr val="accent4">
                <a:lumMod val="100000"/>
              </a:schemeClr>
            </a:gs>
          </a:gsLst>
          <a:path path="circle">
            <a:fillToRect l="50000" t="-80000" r="50000" b="180000"/>
          </a:path>
          <a:tileRect/>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509369" y="2007232"/>
        <a:ext cx="231809" cy="276531"/>
      </dsp:txXfrm>
    </dsp:sp>
    <dsp:sp modelId="{D8B200F5-4D07-49B2-A587-C2FE6CEC49F8}">
      <dsp:nvSpPr>
        <dsp:cNvPr id="0" name=""/>
        <dsp:cNvSpPr/>
      </dsp:nvSpPr>
      <dsp:spPr>
        <a:xfrm>
          <a:off x="5912095" y="1302242"/>
          <a:ext cx="948881" cy="948881"/>
        </a:xfrm>
        <a:prstGeom prst="ellipse">
          <a:avLst/>
        </a:prstGeom>
        <a:gradFill flip="none" rotWithShape="0">
          <a:gsLst>
            <a:gs pos="25000">
              <a:schemeClr val="accent4">
                <a:lumMod val="0"/>
                <a:lumOff val="100000"/>
              </a:schemeClr>
            </a:gs>
            <a:gs pos="69000">
              <a:srgbClr val="FFFF00"/>
            </a:gs>
            <a:gs pos="100000">
              <a:schemeClr val="accent4">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6051055" y="1441202"/>
        <a:ext cx="670961" cy="670961"/>
      </dsp:txXfrm>
    </dsp:sp>
    <dsp:sp modelId="{E7EAB10C-E176-4610-B2C6-BE8F83AD0F9B}">
      <dsp:nvSpPr>
        <dsp:cNvPr id="0" name=""/>
        <dsp:cNvSpPr/>
      </dsp:nvSpPr>
      <dsp:spPr>
        <a:xfrm rot="367729">
          <a:off x="5642631" y="2686516"/>
          <a:ext cx="305538" cy="460885"/>
        </a:xfrm>
        <a:prstGeom prst="rightArrow">
          <a:avLst>
            <a:gd name="adj1" fmla="val 60000"/>
            <a:gd name="adj2" fmla="val 50000"/>
          </a:avLst>
        </a:prstGeom>
        <a:gradFill rotWithShape="0">
          <a:gsLst>
            <a:gs pos="65000">
              <a:srgbClr val="00B0F0"/>
            </a:gs>
            <a:gs pos="81000">
              <a:schemeClr val="accent5">
                <a:hueOff val="0"/>
                <a:satOff val="0"/>
                <a:lumOff val="0"/>
                <a:alphaOff val="0"/>
                <a:satMod val="110000"/>
                <a:lumMod val="100000"/>
                <a:shade val="100000"/>
              </a:schemeClr>
            </a:gs>
            <a:gs pos="9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642893" y="2773800"/>
        <a:ext cx="213877" cy="276531"/>
      </dsp:txXfrm>
    </dsp:sp>
    <dsp:sp modelId="{FFE63D16-C443-42C8-BB30-4CA61876A647}">
      <dsp:nvSpPr>
        <dsp:cNvPr id="0" name=""/>
        <dsp:cNvSpPr/>
      </dsp:nvSpPr>
      <dsp:spPr>
        <a:xfrm>
          <a:off x="6087883" y="2524869"/>
          <a:ext cx="948881" cy="948881"/>
        </a:xfrm>
        <a:prstGeom prst="ellipse">
          <a:avLst/>
        </a:prstGeom>
        <a:gradFill flip="none" rotWithShape="0">
          <a:gsLst>
            <a:gs pos="53000">
              <a:srgbClr val="00B0F0"/>
            </a:gs>
            <a:gs pos="73000">
              <a:schemeClr val="accent5">
                <a:lumMod val="0"/>
                <a:lumOff val="100000"/>
              </a:schemeClr>
            </a:gs>
            <a:gs pos="100000">
              <a:schemeClr val="accent5">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6226843" y="2663829"/>
        <a:ext cx="670961" cy="670961"/>
      </dsp:txXfrm>
    </dsp:sp>
    <dsp:sp modelId="{C481485E-E38C-4518-A609-8D1D62CF917B}">
      <dsp:nvSpPr>
        <dsp:cNvPr id="0" name=""/>
        <dsp:cNvSpPr/>
      </dsp:nvSpPr>
      <dsp:spPr>
        <a:xfrm rot="2324061">
          <a:off x="5311452" y="3417885"/>
          <a:ext cx="292263" cy="460885"/>
        </a:xfrm>
        <a:prstGeom prst="rightArrow">
          <a:avLst>
            <a:gd name="adj1" fmla="val 60000"/>
            <a:gd name="adj2" fmla="val 50000"/>
          </a:avLst>
        </a:prstGeom>
        <a:gradFill rotWithShape="0">
          <a:gsLst>
            <a:gs pos="0">
              <a:srgbClr val="009900"/>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321094" y="3482631"/>
        <a:ext cx="204584" cy="276531"/>
      </dsp:txXfrm>
    </dsp:sp>
    <dsp:sp modelId="{0A6C1809-69AA-4BA6-8257-5A11C3557B45}">
      <dsp:nvSpPr>
        <dsp:cNvPr id="0" name=""/>
        <dsp:cNvSpPr/>
      </dsp:nvSpPr>
      <dsp:spPr>
        <a:xfrm>
          <a:off x="5574762" y="3648446"/>
          <a:ext cx="948881" cy="948881"/>
        </a:xfrm>
        <a:prstGeom prst="ellipse">
          <a:avLst/>
        </a:prstGeom>
        <a:gradFill rotWithShape="0">
          <a:gsLst>
            <a:gs pos="0">
              <a:srgbClr val="009900"/>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5713722" y="3787406"/>
        <a:ext cx="670961" cy="670961"/>
      </dsp:txXfrm>
    </dsp:sp>
    <dsp:sp modelId="{FA950D33-9BD9-4D37-A533-789F5554AFB5}">
      <dsp:nvSpPr>
        <dsp:cNvPr id="0" name=""/>
        <dsp:cNvSpPr/>
      </dsp:nvSpPr>
      <dsp:spPr>
        <a:xfrm rot="4322663">
          <a:off x="4636093" y="3845626"/>
          <a:ext cx="284825" cy="460885"/>
        </a:xfrm>
        <a:prstGeom prst="rightArrow">
          <a:avLst>
            <a:gd name="adj1" fmla="val 60000"/>
            <a:gd name="adj2" fmla="val 50000"/>
          </a:avLst>
        </a:prstGeom>
        <a:gradFill rotWithShape="0">
          <a:gsLst>
            <a:gs pos="36000">
              <a:srgbClr val="FF0000"/>
            </a:gs>
            <a:gs pos="7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665646" y="3897160"/>
        <a:ext cx="199378" cy="276531"/>
      </dsp:txXfrm>
    </dsp:sp>
    <dsp:sp modelId="{EB1C3899-7B42-47CD-912B-DD035472498D}">
      <dsp:nvSpPr>
        <dsp:cNvPr id="0" name=""/>
        <dsp:cNvSpPr/>
      </dsp:nvSpPr>
      <dsp:spPr>
        <a:xfrm>
          <a:off x="4535646" y="4316245"/>
          <a:ext cx="948881" cy="948881"/>
        </a:xfrm>
        <a:prstGeom prst="ellipse">
          <a:avLst/>
        </a:prstGeom>
        <a:gradFill rotWithShape="0">
          <a:gsLst>
            <a:gs pos="35000">
              <a:srgbClr val="FF0000"/>
            </a:gs>
            <a:gs pos="71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4674606" y="4455205"/>
        <a:ext cx="670961" cy="670961"/>
      </dsp:txXfrm>
    </dsp:sp>
    <dsp:sp modelId="{2F5553CB-2478-4421-B002-5FA728364A78}">
      <dsp:nvSpPr>
        <dsp:cNvPr id="0" name=""/>
        <dsp:cNvSpPr/>
      </dsp:nvSpPr>
      <dsp:spPr>
        <a:xfrm rot="6353869">
          <a:off x="3840988" y="3848728"/>
          <a:ext cx="273100" cy="460885"/>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rgbClr val="CC66FF"/>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893174" y="3901507"/>
        <a:ext cx="191170" cy="276531"/>
      </dsp:txXfrm>
    </dsp:sp>
    <dsp:sp modelId="{FED909B6-8F19-4D98-AAC2-EBEEF4830C2B}">
      <dsp:nvSpPr>
        <dsp:cNvPr id="0" name=""/>
        <dsp:cNvSpPr/>
      </dsp:nvSpPr>
      <dsp:spPr>
        <a:xfrm>
          <a:off x="3300447" y="4316245"/>
          <a:ext cx="948881" cy="948881"/>
        </a:xfrm>
        <a:prstGeom prst="ellipse">
          <a:avLst/>
        </a:prstGeom>
        <a:gradFill rotWithShape="0">
          <a:gsLst>
            <a:gs pos="0">
              <a:schemeClr val="accent3">
                <a:hueOff val="0"/>
                <a:satOff val="0"/>
                <a:lumOff val="0"/>
                <a:alphaOff val="0"/>
                <a:satMod val="103000"/>
                <a:lumMod val="102000"/>
                <a:tint val="94000"/>
              </a:schemeClr>
            </a:gs>
            <a:gs pos="50000">
              <a:srgbClr val="CC66FF"/>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3439407" y="4455205"/>
        <a:ext cx="670961" cy="670961"/>
      </dsp:txXfrm>
    </dsp:sp>
    <dsp:sp modelId="{A0B7EB92-DF16-476D-BB87-6C0D26E26F61}">
      <dsp:nvSpPr>
        <dsp:cNvPr id="0" name=""/>
        <dsp:cNvSpPr/>
      </dsp:nvSpPr>
      <dsp:spPr>
        <a:xfrm rot="8394893">
          <a:off x="3162141" y="3424033"/>
          <a:ext cx="260358" cy="460885"/>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231074" y="3491062"/>
        <a:ext cx="182251" cy="276531"/>
      </dsp:txXfrm>
    </dsp:sp>
    <dsp:sp modelId="{69EA0517-EDCB-4CEB-899F-D56DCF7B4404}">
      <dsp:nvSpPr>
        <dsp:cNvPr id="0" name=""/>
        <dsp:cNvSpPr/>
      </dsp:nvSpPr>
      <dsp:spPr>
        <a:xfrm>
          <a:off x="2261331" y="3648446"/>
          <a:ext cx="948881" cy="948881"/>
        </a:xfrm>
        <a:prstGeom prst="ellipse">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5400000" scaled="0"/>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2400291" y="3787406"/>
        <a:ext cx="670961" cy="670961"/>
      </dsp:txXfrm>
    </dsp:sp>
    <dsp:sp modelId="{7A035AEB-3A20-4DC3-9A60-032AB2743B03}">
      <dsp:nvSpPr>
        <dsp:cNvPr id="0" name=""/>
        <dsp:cNvSpPr/>
      </dsp:nvSpPr>
      <dsp:spPr>
        <a:xfrm rot="10418636">
          <a:off x="2816949" y="2687985"/>
          <a:ext cx="263618" cy="460885"/>
        </a:xfrm>
        <a:prstGeom prst="rightArrow">
          <a:avLst>
            <a:gd name="adj1" fmla="val 60000"/>
            <a:gd name="adj2" fmla="val 50000"/>
          </a:avLst>
        </a:prstGeom>
        <a:gradFill flip="none" rotWithShape="0">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895791" y="2775784"/>
        <a:ext cx="184533" cy="276531"/>
      </dsp:txXfrm>
    </dsp:sp>
    <dsp:sp modelId="{83F11675-07D9-406F-853D-13FD28BBB805}">
      <dsp:nvSpPr>
        <dsp:cNvPr id="0" name=""/>
        <dsp:cNvSpPr/>
      </dsp:nvSpPr>
      <dsp:spPr>
        <a:xfrm>
          <a:off x="1748210" y="2524869"/>
          <a:ext cx="948881" cy="94888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1887170" y="2663829"/>
        <a:ext cx="670961" cy="670961"/>
      </dsp:txXfrm>
    </dsp:sp>
    <dsp:sp modelId="{DF27FC25-052B-426A-9E06-117E992234F6}">
      <dsp:nvSpPr>
        <dsp:cNvPr id="0" name=""/>
        <dsp:cNvSpPr/>
      </dsp:nvSpPr>
      <dsp:spPr>
        <a:xfrm rot="12405480">
          <a:off x="2930059" y="1888341"/>
          <a:ext cx="293721" cy="460885"/>
        </a:xfrm>
        <a:prstGeom prst="rightArrow">
          <a:avLst>
            <a:gd name="adj1" fmla="val 60000"/>
            <a:gd name="adj2" fmla="val 50000"/>
          </a:avLst>
        </a:prstGeom>
        <a:gradFill flip="none" rotWithShape="1">
          <a:gsLst>
            <a:gs pos="55000">
              <a:srgbClr val="CC66FF"/>
            </a:gs>
            <a:gs pos="91000">
              <a:schemeClr val="accent5">
                <a:lumMod val="0"/>
                <a:lumOff val="100000"/>
              </a:schemeClr>
            </a:gs>
            <a:gs pos="100000">
              <a:schemeClr val="accent5">
                <a:lumMod val="100000"/>
              </a:schemeClr>
            </a:gs>
          </a:gsLst>
          <a:path path="circle">
            <a:fillToRect l="50000" t="-80000" r="50000" b="180000"/>
          </a:path>
          <a:tileRect/>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013457" y="2000354"/>
        <a:ext cx="205605" cy="276531"/>
      </dsp:txXfrm>
    </dsp:sp>
    <dsp:sp modelId="{EDA34655-9131-4731-957F-5382F53A0660}">
      <dsp:nvSpPr>
        <dsp:cNvPr id="0" name=""/>
        <dsp:cNvSpPr/>
      </dsp:nvSpPr>
      <dsp:spPr>
        <a:xfrm>
          <a:off x="1923997" y="1302242"/>
          <a:ext cx="948881" cy="948881"/>
        </a:xfrm>
        <a:prstGeom prst="ellipse">
          <a:avLst/>
        </a:prstGeom>
        <a:gradFill flip="none" rotWithShape="1">
          <a:gsLst>
            <a:gs pos="74000">
              <a:srgbClr val="CC66FF"/>
            </a:gs>
            <a:gs pos="87000">
              <a:schemeClr val="accent5">
                <a:lumMod val="0"/>
                <a:lumOff val="100000"/>
              </a:schemeClr>
            </a:gs>
            <a:gs pos="100000">
              <a:schemeClr val="accent5">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dsp:txBody>
      <dsp:txXfrm>
        <a:off x="2062957" y="1441202"/>
        <a:ext cx="670961" cy="670961"/>
      </dsp:txXfrm>
    </dsp:sp>
    <dsp:sp modelId="{553B84E4-4A31-43DB-B3BF-8E8EF2B79F2D}">
      <dsp:nvSpPr>
        <dsp:cNvPr id="0" name=""/>
        <dsp:cNvSpPr/>
      </dsp:nvSpPr>
      <dsp:spPr>
        <a:xfrm rot="14342868">
          <a:off x="3439520" y="1294209"/>
          <a:ext cx="342126" cy="460885"/>
        </a:xfrm>
        <a:prstGeom prst="rightArrow">
          <a:avLst>
            <a:gd name="adj1" fmla="val 60000"/>
            <a:gd name="adj2" fmla="val 50000"/>
          </a:avLst>
        </a:prstGeom>
        <a:gradFill flip="none" rotWithShape="1">
          <a:gsLst>
            <a:gs pos="63000">
              <a:srgbClr val="33CC33"/>
            </a:gs>
            <a:gs pos="77000">
              <a:schemeClr val="accent6">
                <a:lumMod val="0"/>
                <a:lumOff val="100000"/>
              </a:schemeClr>
            </a:gs>
            <a:gs pos="84000">
              <a:schemeClr val="accent6">
                <a:lumMod val="100000"/>
              </a:schemeClr>
            </a:gs>
          </a:gsLst>
          <a:path path="circle">
            <a:fillToRect l="50000" t="-80000" r="50000" b="180000"/>
          </a:path>
          <a:tileRect/>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517234" y="1430397"/>
        <a:ext cx="239488" cy="276531"/>
      </dsp:txXfrm>
    </dsp:sp>
    <dsp:sp modelId="{E0AC84DD-2093-416F-85DE-E547FE520660}">
      <dsp:nvSpPr>
        <dsp:cNvPr id="0" name=""/>
        <dsp:cNvSpPr/>
      </dsp:nvSpPr>
      <dsp:spPr>
        <a:xfrm>
          <a:off x="2721143" y="358230"/>
          <a:ext cx="948881" cy="948881"/>
        </a:xfrm>
        <a:prstGeom prst="ellipse">
          <a:avLst/>
        </a:prstGeom>
        <a:gradFill flip="none" rotWithShape="1">
          <a:gsLst>
            <a:gs pos="36000">
              <a:srgbClr val="33CC33"/>
            </a:gs>
            <a:gs pos="65000">
              <a:schemeClr val="accent6">
                <a:lumMod val="0"/>
                <a:lumOff val="100000"/>
              </a:schemeClr>
            </a:gs>
            <a:gs pos="84000">
              <a:schemeClr val="accent6">
                <a:lumMod val="100000"/>
              </a:schemeClr>
            </a:gs>
          </a:gsLst>
          <a:path path="circle">
            <a:fillToRect l="50000" t="-80000" r="50000" b="180000"/>
          </a:path>
          <a:tileRect/>
        </a:gradFill>
        <a:ln>
          <a:noFill/>
        </a:ln>
        <a:effectLst/>
        <a:scene3d>
          <a:camera prst="orthographicFront"/>
          <a:lightRig rig="flat" dir="t"/>
        </a:scene3d>
        <a:sp3d prstMaterial="dkEdge">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dsp:txBody>
      <dsp:txXfrm>
        <a:off x="2860103" y="497190"/>
        <a:ext cx="670961" cy="6709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F7605-1355-4E5E-BC67-D85392553C8C}">
      <dsp:nvSpPr>
        <dsp:cNvPr id="0" name=""/>
        <dsp:cNvSpPr/>
      </dsp:nvSpPr>
      <dsp:spPr>
        <a:xfrm>
          <a:off x="1885" y="373"/>
          <a:ext cx="5577879" cy="721374"/>
        </a:xfrm>
        <a:prstGeom prst="roundRect">
          <a:avLst>
            <a:gd name="adj" fmla="val 10000"/>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ru-RU" sz="3100" kern="1200" dirty="0" smtClean="0">
              <a:solidFill>
                <a:schemeClr val="tx1"/>
              </a:solidFill>
            </a:rPr>
            <a:t>Расходы бюджета</a:t>
          </a:r>
          <a:endParaRPr lang="ru-RU" sz="3100" kern="1200" dirty="0">
            <a:solidFill>
              <a:schemeClr val="tx1"/>
            </a:solidFill>
          </a:endParaRPr>
        </a:p>
      </dsp:txBody>
      <dsp:txXfrm>
        <a:off x="23013" y="21501"/>
        <a:ext cx="5535623" cy="679118"/>
      </dsp:txXfrm>
    </dsp:sp>
    <dsp:sp modelId="{7C626F2F-31F8-48DC-84F9-F0A368F73566}">
      <dsp:nvSpPr>
        <dsp:cNvPr id="0" name=""/>
        <dsp:cNvSpPr/>
      </dsp:nvSpPr>
      <dsp:spPr>
        <a:xfrm>
          <a:off x="58260" y="745414"/>
          <a:ext cx="2872227" cy="721374"/>
        </a:xfrm>
        <a:prstGeom prst="roundRect">
          <a:avLst>
            <a:gd name="adj" fmla="val 10000"/>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rPr>
            <a:t>Налоговые и неналоговые доходы бюджета</a:t>
          </a:r>
          <a:endParaRPr lang="ru-RU" sz="1800" kern="1200" dirty="0">
            <a:solidFill>
              <a:schemeClr val="tx1"/>
            </a:solidFill>
          </a:endParaRPr>
        </a:p>
      </dsp:txBody>
      <dsp:txXfrm>
        <a:off x="79388" y="766542"/>
        <a:ext cx="2829971" cy="679118"/>
      </dsp:txXfrm>
    </dsp:sp>
    <dsp:sp modelId="{34A3ED6A-FE17-4308-9839-79E4211BE6AB}">
      <dsp:nvSpPr>
        <dsp:cNvPr id="0" name=""/>
        <dsp:cNvSpPr/>
      </dsp:nvSpPr>
      <dsp:spPr>
        <a:xfrm>
          <a:off x="1238243" y="1491103"/>
          <a:ext cx="663608" cy="72137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Дефицит</a:t>
          </a:r>
          <a:endParaRPr lang="ru-RU" sz="1100" kern="1200" dirty="0">
            <a:solidFill>
              <a:schemeClr val="tx1"/>
            </a:solidFill>
          </a:endParaRPr>
        </a:p>
      </dsp:txBody>
      <dsp:txXfrm>
        <a:off x="1257679" y="1510539"/>
        <a:ext cx="624736" cy="682502"/>
      </dsp:txXfrm>
    </dsp:sp>
    <dsp:sp modelId="{4622893C-F4E3-42C3-B962-A31D9371B497}">
      <dsp:nvSpPr>
        <dsp:cNvPr id="0" name=""/>
        <dsp:cNvSpPr/>
      </dsp:nvSpPr>
      <dsp:spPr>
        <a:xfrm>
          <a:off x="2193624" y="1487063"/>
          <a:ext cx="1697339" cy="72137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solidFill>
                <a:schemeClr val="tx1"/>
              </a:solidFill>
            </a:rPr>
            <a:t>Не более 10% от  налоговых и неналоговых доходов</a:t>
          </a:r>
          <a:endParaRPr lang="ru-RU" sz="1100" kern="1200" dirty="0">
            <a:solidFill>
              <a:schemeClr val="tx1"/>
            </a:solidFill>
          </a:endParaRPr>
        </a:p>
      </dsp:txBody>
      <dsp:txXfrm>
        <a:off x="2214752" y="1508191"/>
        <a:ext cx="1655083" cy="679118"/>
      </dsp:txXfrm>
    </dsp:sp>
    <dsp:sp modelId="{7C9F7DF9-0B45-4946-8A67-0F694074C833}">
      <dsp:nvSpPr>
        <dsp:cNvPr id="0" name=""/>
        <dsp:cNvSpPr/>
      </dsp:nvSpPr>
      <dsp:spPr>
        <a:xfrm>
          <a:off x="3029463" y="774535"/>
          <a:ext cx="2552186" cy="721374"/>
        </a:xfrm>
        <a:prstGeom prst="roundRect">
          <a:avLst>
            <a:gd name="adj" fmla="val 10000"/>
          </a:avLst>
        </a:prstGeom>
        <a:solidFill>
          <a:schemeClr val="accent6">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 </a:t>
          </a:r>
          <a:r>
            <a:rPr lang="ru-RU" sz="1800" kern="1200" dirty="0" smtClean="0">
              <a:solidFill>
                <a:schemeClr val="tx1"/>
              </a:solidFill>
            </a:rPr>
            <a:t>Безвозмездные поступления</a:t>
          </a:r>
          <a:endParaRPr lang="ru-RU" sz="1800" kern="1200" dirty="0">
            <a:solidFill>
              <a:schemeClr val="tx1"/>
            </a:solidFill>
          </a:endParaRPr>
        </a:p>
      </dsp:txBody>
      <dsp:txXfrm>
        <a:off x="3050591" y="795663"/>
        <a:ext cx="2509930" cy="679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F5885-01EB-44C4-9A1F-156381D1C1F9}">
      <dsp:nvSpPr>
        <dsp:cNvPr id="0" name=""/>
        <dsp:cNvSpPr/>
      </dsp:nvSpPr>
      <dsp:spPr>
        <a:xfrm>
          <a:off x="0" y="197845"/>
          <a:ext cx="6048375" cy="3024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2367E9C-6A01-406A-AA24-C5B39B273790}">
      <dsp:nvSpPr>
        <dsp:cNvPr id="0" name=""/>
        <dsp:cNvSpPr/>
      </dsp:nvSpPr>
      <dsp:spPr>
        <a:xfrm>
          <a:off x="302418" y="20725"/>
          <a:ext cx="4233862" cy="354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30" tIns="0" rIns="160030" bIns="0" numCol="1" spcCol="1270" anchor="ctr" anchorCtr="0">
          <a:noAutofit/>
        </a:bodyPr>
        <a:lstStyle/>
        <a:p>
          <a:pPr lvl="0" algn="ctr" defTabSz="711200">
            <a:lnSpc>
              <a:spcPct val="90000"/>
            </a:lnSpc>
            <a:spcBef>
              <a:spcPct val="0"/>
            </a:spcBef>
            <a:spcAft>
              <a:spcPct val="35000"/>
            </a:spcAft>
          </a:pPr>
          <a:r>
            <a:rPr lang="ru-RU" sz="1600" b="1" kern="1200" dirty="0" smtClean="0"/>
            <a:t>Муниципальные ценные бумаги</a:t>
          </a:r>
          <a:endParaRPr lang="ru-RU" sz="1600" b="1" kern="1200" dirty="0"/>
        </a:p>
      </dsp:txBody>
      <dsp:txXfrm>
        <a:off x="319711" y="38018"/>
        <a:ext cx="4199276" cy="319654"/>
      </dsp:txXfrm>
    </dsp:sp>
    <dsp:sp modelId="{D244F175-C852-49D2-A8B4-053E7E118A25}">
      <dsp:nvSpPr>
        <dsp:cNvPr id="0" name=""/>
        <dsp:cNvSpPr/>
      </dsp:nvSpPr>
      <dsp:spPr>
        <a:xfrm>
          <a:off x="0" y="742165"/>
          <a:ext cx="6048375" cy="302400"/>
        </a:xfrm>
        <a:prstGeom prst="rect">
          <a:avLst/>
        </a:prstGeom>
        <a:solidFill>
          <a:schemeClr val="lt1">
            <a:alpha val="90000"/>
            <a:hueOff val="0"/>
            <a:satOff val="0"/>
            <a:lumOff val="0"/>
            <a:alphaOff val="0"/>
          </a:schemeClr>
        </a:solidFill>
        <a:ln w="6350" cap="flat" cmpd="sng" algn="ctr">
          <a:solidFill>
            <a:schemeClr val="accent5">
              <a:hueOff val="-1838336"/>
              <a:satOff val="-2557"/>
              <a:lumOff val="-98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5AF1FD7-D102-48ED-8F9A-159821D6D122}">
      <dsp:nvSpPr>
        <dsp:cNvPr id="0" name=""/>
        <dsp:cNvSpPr/>
      </dsp:nvSpPr>
      <dsp:spPr>
        <a:xfrm>
          <a:off x="302418" y="565045"/>
          <a:ext cx="4233862" cy="35424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30" tIns="0" rIns="160030" bIns="0" numCol="1" spcCol="1270" anchor="ctr" anchorCtr="0">
          <a:noAutofit/>
        </a:bodyPr>
        <a:lstStyle/>
        <a:p>
          <a:pPr lvl="0" algn="ctr" defTabSz="711200">
            <a:lnSpc>
              <a:spcPct val="90000"/>
            </a:lnSpc>
            <a:spcBef>
              <a:spcPct val="0"/>
            </a:spcBef>
            <a:spcAft>
              <a:spcPct val="35000"/>
            </a:spcAft>
          </a:pPr>
          <a:r>
            <a:rPr lang="ru-RU" sz="1600" kern="1200" dirty="0" smtClean="0"/>
            <a:t>   </a:t>
          </a:r>
          <a:r>
            <a:rPr lang="ru-RU" sz="1600" b="1" kern="1200" dirty="0" smtClean="0"/>
            <a:t>Бюджетные кредиты</a:t>
          </a:r>
          <a:endParaRPr lang="ru-RU" sz="1600" b="1" kern="1200" dirty="0"/>
        </a:p>
      </dsp:txBody>
      <dsp:txXfrm>
        <a:off x="319711" y="582338"/>
        <a:ext cx="4199276" cy="319654"/>
      </dsp:txXfrm>
    </dsp:sp>
    <dsp:sp modelId="{C65317CF-3DCE-4EC0-B303-499F369C7935}">
      <dsp:nvSpPr>
        <dsp:cNvPr id="0" name=""/>
        <dsp:cNvSpPr/>
      </dsp:nvSpPr>
      <dsp:spPr>
        <a:xfrm>
          <a:off x="0" y="1286485"/>
          <a:ext cx="6048375" cy="302400"/>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719760-45CD-4D22-9D0E-EAC6BF5AC3C7}">
      <dsp:nvSpPr>
        <dsp:cNvPr id="0" name=""/>
        <dsp:cNvSpPr/>
      </dsp:nvSpPr>
      <dsp:spPr>
        <a:xfrm>
          <a:off x="311944" y="1121480"/>
          <a:ext cx="4233862" cy="354240"/>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30" tIns="0" rIns="160030" bIns="0" numCol="1" spcCol="1270" anchor="ctr" anchorCtr="0">
          <a:noAutofit/>
        </a:bodyPr>
        <a:lstStyle/>
        <a:p>
          <a:pPr lvl="0" algn="ctr" defTabSz="711200">
            <a:lnSpc>
              <a:spcPct val="90000"/>
            </a:lnSpc>
            <a:spcBef>
              <a:spcPct val="0"/>
            </a:spcBef>
            <a:spcAft>
              <a:spcPct val="35000"/>
            </a:spcAft>
          </a:pPr>
          <a:r>
            <a:rPr lang="ru-RU" sz="1600" b="1" kern="1200" dirty="0" smtClean="0"/>
            <a:t>Кредиты банков</a:t>
          </a:r>
          <a:endParaRPr lang="ru-RU" sz="1600" b="1" kern="1200" dirty="0"/>
        </a:p>
      </dsp:txBody>
      <dsp:txXfrm>
        <a:off x="329237" y="1138773"/>
        <a:ext cx="4199276" cy="319654"/>
      </dsp:txXfrm>
    </dsp:sp>
    <dsp:sp modelId="{B1B6E207-08C7-48B4-A247-1246969461D2}">
      <dsp:nvSpPr>
        <dsp:cNvPr id="0" name=""/>
        <dsp:cNvSpPr/>
      </dsp:nvSpPr>
      <dsp:spPr>
        <a:xfrm>
          <a:off x="0" y="1830805"/>
          <a:ext cx="6048375" cy="302400"/>
        </a:xfrm>
        <a:prstGeom prst="rect">
          <a:avLst/>
        </a:prstGeom>
        <a:solidFill>
          <a:schemeClr val="lt1">
            <a:alpha val="90000"/>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9DD03F7-C3A4-439A-9112-42A4E1C60156}">
      <dsp:nvSpPr>
        <dsp:cNvPr id="0" name=""/>
        <dsp:cNvSpPr/>
      </dsp:nvSpPr>
      <dsp:spPr>
        <a:xfrm>
          <a:off x="302418" y="1653685"/>
          <a:ext cx="4233862" cy="35424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30" tIns="0" rIns="160030" bIns="0" numCol="1" spcCol="1270" anchor="ctr" anchorCtr="0">
          <a:noAutofit/>
        </a:bodyPr>
        <a:lstStyle/>
        <a:p>
          <a:pPr lvl="0" algn="ctr" defTabSz="711200">
            <a:lnSpc>
              <a:spcPct val="90000"/>
            </a:lnSpc>
            <a:spcBef>
              <a:spcPct val="0"/>
            </a:spcBef>
            <a:spcAft>
              <a:spcPct val="35000"/>
            </a:spcAft>
          </a:pPr>
          <a:r>
            <a:rPr lang="ru-RU" sz="1600" b="1" kern="1200" dirty="0" smtClean="0"/>
            <a:t>Остатки средств</a:t>
          </a:r>
          <a:endParaRPr lang="ru-RU" sz="1600" b="1" kern="1200" dirty="0"/>
        </a:p>
      </dsp:txBody>
      <dsp:txXfrm>
        <a:off x="319711" y="1670978"/>
        <a:ext cx="4199276" cy="319654"/>
      </dsp:txXfrm>
    </dsp:sp>
    <dsp:sp modelId="{500E2BDE-2A28-4B0A-B75D-A997F95CFB45}">
      <dsp:nvSpPr>
        <dsp:cNvPr id="0" name=""/>
        <dsp:cNvSpPr/>
      </dsp:nvSpPr>
      <dsp:spPr>
        <a:xfrm>
          <a:off x="0" y="2375125"/>
          <a:ext cx="6048375" cy="302400"/>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2936DAA-B95B-4C73-81E1-E6A5CCA61A68}">
      <dsp:nvSpPr>
        <dsp:cNvPr id="0" name=""/>
        <dsp:cNvSpPr/>
      </dsp:nvSpPr>
      <dsp:spPr>
        <a:xfrm>
          <a:off x="302418" y="2198005"/>
          <a:ext cx="4233862" cy="35424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30" tIns="0" rIns="160030" bIns="0" numCol="1" spcCol="1270" anchor="ctr" anchorCtr="0">
          <a:noAutofit/>
        </a:bodyPr>
        <a:lstStyle/>
        <a:p>
          <a:pPr lvl="0" algn="ctr" defTabSz="711200">
            <a:lnSpc>
              <a:spcPct val="90000"/>
            </a:lnSpc>
            <a:spcBef>
              <a:spcPct val="0"/>
            </a:spcBef>
            <a:spcAft>
              <a:spcPct val="35000"/>
            </a:spcAft>
          </a:pPr>
          <a:r>
            <a:rPr lang="ru-RU" sz="1600" b="1" kern="1200" dirty="0" smtClean="0"/>
            <a:t>Иные источники</a:t>
          </a:r>
          <a:endParaRPr lang="ru-RU" sz="1600" b="1" kern="1200" dirty="0"/>
        </a:p>
      </dsp:txBody>
      <dsp:txXfrm>
        <a:off x="319711" y="2215298"/>
        <a:ext cx="419927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5FBC1-DCD0-4E32-9625-FAA236AA0C60}" type="datetimeFigureOut">
              <a:rPr lang="ru-RU" smtClean="0"/>
              <a:t>27.05.2016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E8A05-3F41-4E75-9889-9589C1507C8E}" type="slidenum">
              <a:rPr lang="ru-RU" smtClean="0"/>
              <a:t>‹#›</a:t>
            </a:fld>
            <a:endParaRPr lang="ru-RU"/>
          </a:p>
        </p:txBody>
      </p:sp>
    </p:spTree>
    <p:extLst>
      <p:ext uri="{BB962C8B-B14F-4D97-AF65-F5344CB8AC3E}">
        <p14:creationId xmlns:p14="http://schemas.microsoft.com/office/powerpoint/2010/main" val="357462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5888" y="746125"/>
            <a:ext cx="6627812" cy="372903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EC95F5-E847-40CD-AD27-713128D4D17C}" type="slidenum">
              <a:rPr lang="ru-RU" smtClean="0"/>
              <a:pPr/>
              <a:t>1</a:t>
            </a:fld>
            <a:endParaRPr lang="ru-RU" dirty="0"/>
          </a:p>
        </p:txBody>
      </p:sp>
    </p:spTree>
    <p:extLst>
      <p:ext uri="{BB962C8B-B14F-4D97-AF65-F5344CB8AC3E}">
        <p14:creationId xmlns:p14="http://schemas.microsoft.com/office/powerpoint/2010/main" val="2193128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5888" y="746125"/>
            <a:ext cx="6627812" cy="372903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EC95F5-E847-40CD-AD27-713128D4D17C}" type="slidenum">
              <a:rPr lang="ru-RU" smtClean="0"/>
              <a:pPr/>
              <a:t>10</a:t>
            </a:fld>
            <a:endParaRPr lang="ru-RU" dirty="0"/>
          </a:p>
        </p:txBody>
      </p:sp>
    </p:spTree>
    <p:extLst>
      <p:ext uri="{BB962C8B-B14F-4D97-AF65-F5344CB8AC3E}">
        <p14:creationId xmlns:p14="http://schemas.microsoft.com/office/powerpoint/2010/main" val="42304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5888" y="746125"/>
            <a:ext cx="6627812" cy="3729038"/>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EC95F5-E847-40CD-AD27-713128D4D17C}" type="slidenum">
              <a:rPr lang="ru-RU" smtClean="0"/>
              <a:pPr/>
              <a:t>11</a:t>
            </a:fld>
            <a:endParaRPr lang="ru-RU" dirty="0"/>
          </a:p>
        </p:txBody>
      </p:sp>
    </p:spTree>
    <p:extLst>
      <p:ext uri="{BB962C8B-B14F-4D97-AF65-F5344CB8AC3E}">
        <p14:creationId xmlns:p14="http://schemas.microsoft.com/office/powerpoint/2010/main" val="244774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262783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319110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346041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28563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320162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1F4432-F0DC-4D98-B85E-C94C8AF80A71}" type="datetimeFigureOut">
              <a:rPr lang="ru-RU" smtClean="0"/>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252974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1F4432-F0DC-4D98-B85E-C94C8AF80A71}" type="datetimeFigureOut">
              <a:rPr lang="ru-RU" smtClean="0"/>
              <a:t>27.05.2016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380808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1F4432-F0DC-4D98-B85E-C94C8AF80A71}" type="datetimeFigureOut">
              <a:rPr lang="ru-RU" smtClean="0"/>
              <a:t>27.05.2016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319195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1F4432-F0DC-4D98-B85E-C94C8AF80A71}" type="datetimeFigureOut">
              <a:rPr lang="ru-RU" smtClean="0"/>
              <a:t>27.05.2016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16096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1F4432-F0DC-4D98-B85E-C94C8AF80A71}" type="datetimeFigureOut">
              <a:rPr lang="ru-RU" smtClean="0"/>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171134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21F4432-F0DC-4D98-B85E-C94C8AF80A71}" type="datetimeFigureOut">
              <a:rPr lang="ru-RU" smtClean="0"/>
              <a:t>27.05.2016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D7C01-998E-4516-A753-9A4C12F9A3AE}" type="slidenum">
              <a:rPr lang="ru-RU" smtClean="0"/>
              <a:t>‹#›</a:t>
            </a:fld>
            <a:endParaRPr lang="ru-RU"/>
          </a:p>
        </p:txBody>
      </p:sp>
    </p:spTree>
    <p:extLst>
      <p:ext uri="{BB962C8B-B14F-4D97-AF65-F5344CB8AC3E}">
        <p14:creationId xmlns:p14="http://schemas.microsoft.com/office/powerpoint/2010/main" val="230911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F4432-F0DC-4D98-B85E-C94C8AF80A71}" type="datetimeFigureOut">
              <a:rPr lang="ru-RU" smtClean="0"/>
              <a:t>27.05.2016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D7C01-998E-4516-A753-9A4C12F9A3AE}" type="slidenum">
              <a:rPr lang="ru-RU" smtClean="0"/>
              <a:t>‹#›</a:t>
            </a:fld>
            <a:endParaRPr lang="ru-RU"/>
          </a:p>
        </p:txBody>
      </p:sp>
    </p:spTree>
    <p:extLst>
      <p:ext uri="{BB962C8B-B14F-4D97-AF65-F5344CB8AC3E}">
        <p14:creationId xmlns:p14="http://schemas.microsoft.com/office/powerpoint/2010/main" val="227369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23.jpeg"/><Relationship Id="rId16" Type="http://schemas.openxmlformats.org/officeDocument/2006/relationships/image" Target="../media/image32.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27.png"/><Relationship Id="rId5" Type="http://schemas.openxmlformats.org/officeDocument/2006/relationships/diagramQuickStyle" Target="../diagrams/quickStyle5.xml"/><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jpeg"/><Relationship Id="rId4" Type="http://schemas.openxmlformats.org/officeDocument/2006/relationships/diagramLayout" Target="../diagrams/layout5.xml"/><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8.wdp"/><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7.jpg"/><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hyperlink" Target="mailto:finbod@adm-bodaibo.ru" TargetMode="External"/><Relationship Id="rId7" Type="http://schemas.openxmlformats.org/officeDocument/2006/relationships/image" Target="../media/image50.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uprava-bodaibo.ru/" TargetMode="External"/><Relationship Id="rId4" Type="http://schemas.openxmlformats.org/officeDocument/2006/relationships/hyperlink" Target="mailto:adm_bdb@irmail.ru"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CFF99"/>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descr="Картинки по запросу бодайбо фото горо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23355"/>
            <a:ext cx="4533900" cy="683801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88" y="-30737"/>
            <a:ext cx="6162675" cy="6888737"/>
          </a:xfrm>
          <a:prstGeom prst="rect">
            <a:avLst/>
          </a:prstGeom>
        </p:spPr>
      </p:pic>
      <p:sp>
        <p:nvSpPr>
          <p:cNvPr id="17" name="TextBox 16"/>
          <p:cNvSpPr txBox="1"/>
          <p:nvPr/>
        </p:nvSpPr>
        <p:spPr>
          <a:xfrm>
            <a:off x="1085850" y="967071"/>
            <a:ext cx="10696575" cy="584775"/>
          </a:xfrm>
          <a:prstGeom prst="rect">
            <a:avLst/>
          </a:prstGeom>
          <a:noFill/>
        </p:spPr>
        <p:txBody>
          <a:bodyPr wrap="square" rtlCol="0">
            <a:spAutoFit/>
            <a:scene3d>
              <a:camera prst="orthographicFront"/>
              <a:lightRig rig="sunset" dir="t"/>
            </a:scene3d>
          </a:bodyPr>
          <a:lstStyle/>
          <a:p>
            <a:pPr algn="ctr"/>
            <a:r>
              <a:rPr lang="ru-RU" sz="2800" b="1" dirty="0"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Финансовое управление </a:t>
            </a:r>
            <a:r>
              <a:rPr lang="ru-RU" sz="3200" b="1" dirty="0" err="1"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Бодайбинского</a:t>
            </a:r>
            <a:r>
              <a:rPr lang="ru-RU" sz="2800" b="1" dirty="0"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 городского поселения</a:t>
            </a:r>
            <a:endParaRPr lang="ru-RU" sz="2800" b="1" dirty="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endParaRPr>
          </a:p>
        </p:txBody>
      </p:sp>
      <p:sp>
        <p:nvSpPr>
          <p:cNvPr id="20" name="TextBox 19"/>
          <p:cNvSpPr txBox="1"/>
          <p:nvPr/>
        </p:nvSpPr>
        <p:spPr>
          <a:xfrm>
            <a:off x="3009900" y="1828790"/>
            <a:ext cx="6229349" cy="369332"/>
          </a:xfrm>
          <a:prstGeom prst="rect">
            <a:avLst/>
          </a:prstGeom>
          <a:noFill/>
        </p:spPr>
        <p:txBody>
          <a:bodyPr wrap="square" rtlCol="0">
            <a:spAutoFit/>
          </a:bodyPr>
          <a:lstStyle/>
          <a:p>
            <a:pPr algn="ctr"/>
            <a:r>
              <a:rPr lang="ru-RU" b="1" dirty="0">
                <a:ln w="15875">
                  <a:solidFill>
                    <a:schemeClr val="tx1"/>
                  </a:solidFill>
                </a:ln>
                <a:solidFill>
                  <a:srgbClr val="00B0F0"/>
                </a:solidFill>
                <a:effectLst>
                  <a:glow rad="228600">
                    <a:schemeClr val="accent5">
                      <a:satMod val="175000"/>
                      <a:alpha val="40000"/>
                    </a:schemeClr>
                  </a:glow>
                  <a:innerShdw blurRad="114300">
                    <a:prstClr val="black"/>
                  </a:innerShdw>
                </a:effectLst>
                <a:latin typeface="Verdana" panose="020B0604030504040204" pitchFamily="34" charset="0"/>
                <a:ea typeface="Verdana" panose="020B0604030504040204" pitchFamily="34" charset="0"/>
                <a:cs typeface="Verdana" panose="020B0604030504040204" pitchFamily="34" charset="0"/>
              </a:rPr>
              <a:t>Информационный</a:t>
            </a:r>
            <a:r>
              <a:rPr lang="ru-RU" b="1" dirty="0">
                <a:ln w="15875">
                  <a:solidFill>
                    <a:schemeClr val="tx1"/>
                  </a:solidFill>
                </a:ln>
                <a:solidFill>
                  <a:srgbClr val="002060"/>
                </a:solidFill>
                <a:effectLst>
                  <a:glow rad="228600">
                    <a:schemeClr val="accent5">
                      <a:satMod val="175000"/>
                      <a:alpha val="40000"/>
                    </a:schemeClr>
                  </a:glow>
                  <a:innerShdw blurRad="114300">
                    <a:prstClr val="black"/>
                  </a:innerShdw>
                </a:effectLst>
                <a:latin typeface="Verdana" panose="020B0604030504040204" pitchFamily="34" charset="0"/>
                <a:ea typeface="Verdana" panose="020B0604030504040204" pitchFamily="34" charset="0"/>
                <a:cs typeface="Verdana" panose="020B0604030504040204" pitchFamily="34" charset="0"/>
              </a:rPr>
              <a:t> </a:t>
            </a:r>
            <a:r>
              <a:rPr lang="ru-RU" b="1" dirty="0">
                <a:ln w="15875">
                  <a:solidFill>
                    <a:schemeClr val="tx1"/>
                  </a:solidFill>
                </a:ln>
                <a:solidFill>
                  <a:srgbClr val="00B0F0"/>
                </a:solidFill>
                <a:effectLst>
                  <a:glow rad="228600">
                    <a:schemeClr val="accent5">
                      <a:satMod val="175000"/>
                      <a:alpha val="40000"/>
                    </a:schemeClr>
                  </a:glow>
                  <a:innerShdw blurRad="114300">
                    <a:prstClr val="black"/>
                  </a:innerShdw>
                </a:effectLst>
                <a:latin typeface="Verdana" panose="020B0604030504040204" pitchFamily="34" charset="0"/>
                <a:ea typeface="Verdana" panose="020B0604030504040204" pitchFamily="34" charset="0"/>
                <a:cs typeface="Verdana" panose="020B0604030504040204" pitchFamily="34" charset="0"/>
              </a:rPr>
              <a:t>ресурс</a:t>
            </a:r>
          </a:p>
        </p:txBody>
      </p:sp>
      <p:pic>
        <p:nvPicPr>
          <p:cNvPr id="21" name="Рисунок 20"/>
          <p:cNvPicPr/>
          <p:nvPr/>
        </p:nvPicPr>
        <p:blipFill>
          <a:blip r:embed="rId5" cstate="print">
            <a:extLst>
              <a:ext uri="{28A0092B-C50C-407E-A947-70E740481C1C}">
                <a14:useLocalDpi xmlns:a14="http://schemas.microsoft.com/office/drawing/2010/main" val="0"/>
              </a:ext>
            </a:extLst>
          </a:blip>
          <a:stretch>
            <a:fillRect/>
          </a:stretch>
        </p:blipFill>
        <p:spPr>
          <a:xfrm>
            <a:off x="202110" y="344473"/>
            <a:ext cx="874078" cy="1084263"/>
          </a:xfrm>
          <a:prstGeom prst="rect">
            <a:avLst/>
          </a:prstGeom>
        </p:spPr>
      </p:pic>
      <p:sp>
        <p:nvSpPr>
          <p:cNvPr id="11" name="Прямоугольник 10"/>
          <p:cNvSpPr/>
          <p:nvPr/>
        </p:nvSpPr>
        <p:spPr>
          <a:xfrm>
            <a:off x="3105149" y="4000499"/>
            <a:ext cx="6134099" cy="2616101"/>
          </a:xfrm>
          <a:prstGeom prst="rect">
            <a:avLst/>
          </a:prstGeom>
          <a:gradFill flip="none" rotWithShape="1">
            <a:gsLst>
              <a:gs pos="0">
                <a:srgbClr val="CC99FF"/>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lIns="91440" tIns="45720" rIns="91440" bIns="45720">
            <a:spAutoFit/>
            <a:scene3d>
              <a:camera prst="orthographicFront"/>
              <a:lightRig rig="freezing" dir="t"/>
            </a:scene3d>
            <a:sp3d prstMaterial="dkEdge"/>
          </a:bodyPr>
          <a:lstStyle/>
          <a:p>
            <a:pPr algn="ctr"/>
            <a:endParaRPr lang="ru-RU" sz="1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ru-RU" sz="6600" b="1" cap="none" spc="0" dirty="0" smtClean="0">
                <a:ln w="19050">
                  <a:solidFill>
                    <a:srgbClr val="FF00FF"/>
                  </a:solidFill>
                  <a:prstDash val="solid"/>
                </a:ln>
                <a:solidFill>
                  <a:srgbClr val="800080"/>
                </a:solidFill>
                <a:effectLst>
                  <a:glow rad="127000">
                    <a:srgbClr val="CCCCFF"/>
                  </a:glow>
                  <a:outerShdw dist="38100" dir="2700000" algn="bl" rotWithShape="0">
                    <a:schemeClr val="accent5"/>
                  </a:outerShdw>
                </a:effectLst>
              </a:rPr>
              <a:t>БЮДЖЕТ </a:t>
            </a:r>
          </a:p>
          <a:p>
            <a:pPr algn="ctr"/>
            <a:r>
              <a:rPr lang="ru-RU" sz="6600" b="1" dirty="0" smtClean="0">
                <a:ln w="19050">
                  <a:solidFill>
                    <a:srgbClr val="FF00FF"/>
                  </a:solidFill>
                  <a:prstDash val="solid"/>
                </a:ln>
                <a:solidFill>
                  <a:srgbClr val="800080"/>
                </a:solidFill>
                <a:effectLst>
                  <a:glow rad="127000">
                    <a:srgbClr val="CCCCFF"/>
                  </a:glow>
                  <a:outerShdw dist="38100" dir="2700000" algn="bl" rotWithShape="0">
                    <a:schemeClr val="accent5"/>
                  </a:outerShdw>
                </a:effectLst>
              </a:rPr>
              <a:t>ДЛЯ ГРАЖДАН</a:t>
            </a:r>
          </a:p>
          <a:p>
            <a:pPr algn="ctr"/>
            <a:endParaRPr lang="ru-RU"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578200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Картинки по запросу бодайбо фото горо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4" y="0"/>
            <a:ext cx="12220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524232" y="957809"/>
            <a:ext cx="5643602" cy="646331"/>
          </a:xfrm>
          <a:prstGeom prst="rect">
            <a:avLst/>
          </a:prstGeom>
          <a:gradFill flip="none" rotWithShape="1">
            <a:gsLst>
              <a:gs pos="91000">
                <a:schemeClr val="accent5">
                  <a:lumMod val="40000"/>
                  <a:lumOff val="60000"/>
                </a:schemeClr>
              </a:gs>
              <a:gs pos="4000">
                <a:schemeClr val="accent5">
                  <a:lumMod val="95000"/>
                  <a:lumOff val="5000"/>
                </a:schemeClr>
              </a:gs>
              <a:gs pos="32000">
                <a:schemeClr val="accent5">
                  <a:lumMod val="60000"/>
                </a:schemeClr>
              </a:gs>
            </a:gsLst>
            <a:path path="circle">
              <a:fillToRect l="50000" t="130000" r="50000" b="-30000"/>
            </a:path>
            <a:tileRect/>
          </a:gradFill>
          <a:ln>
            <a:solidFill>
              <a:schemeClr val="accent4">
                <a:lumMod val="50000"/>
              </a:schemeClr>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ru-RU" sz="3600" b="1" dirty="0">
                <a:ln>
                  <a:solidFill>
                    <a:srgbClr val="FFFF00"/>
                  </a:solidFill>
                </a:ln>
                <a:solidFill>
                  <a:srgbClr val="FFFF00"/>
                </a:solidFill>
              </a:rPr>
              <a:t>Доходы бюджета</a:t>
            </a:r>
          </a:p>
        </p:txBody>
      </p:sp>
      <p:sp>
        <p:nvSpPr>
          <p:cNvPr id="53" name="Line 13"/>
          <p:cNvSpPr>
            <a:spLocks noChangeShapeType="1"/>
          </p:cNvSpPr>
          <p:nvPr/>
        </p:nvSpPr>
        <p:spPr bwMode="auto">
          <a:xfrm rot="11973797" flipV="1">
            <a:off x="5076180" y="1646730"/>
            <a:ext cx="48870" cy="744443"/>
          </a:xfrm>
          <a:prstGeom prst="line">
            <a:avLst/>
          </a:prstGeom>
          <a:noFill/>
          <a:ln w="79375">
            <a:gradFill>
              <a:gsLst>
                <a:gs pos="49000">
                  <a:schemeClr val="accent6">
                    <a:lumMod val="75000"/>
                  </a:schemeClr>
                </a:gs>
                <a:gs pos="4000">
                  <a:srgbClr val="D4DEFF"/>
                </a:gs>
                <a:gs pos="83000">
                  <a:srgbClr val="D4DEFF"/>
                </a:gs>
                <a:gs pos="100000">
                  <a:srgbClr val="96AB94"/>
                </a:gs>
              </a:gsLst>
              <a:lin ang="5400000" scaled="0"/>
            </a:gradFill>
            <a:round/>
            <a:headEnd/>
            <a:tailEnd type="triangle" w="med" len="med"/>
          </a:ln>
        </p:spPr>
        <p:txBody>
          <a:bodyPr/>
          <a:lstStyle/>
          <a:p>
            <a:pPr>
              <a:defRPr/>
            </a:pP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Line 13"/>
          <p:cNvSpPr>
            <a:spLocks noChangeShapeType="1"/>
          </p:cNvSpPr>
          <p:nvPr/>
        </p:nvSpPr>
        <p:spPr bwMode="auto">
          <a:xfrm rot="9132045" flipH="1" flipV="1">
            <a:off x="7662187" y="1562831"/>
            <a:ext cx="62892" cy="831201"/>
          </a:xfrm>
          <a:prstGeom prst="line">
            <a:avLst/>
          </a:prstGeom>
          <a:noFill/>
          <a:ln w="79375">
            <a:gradFill>
              <a:gsLst>
                <a:gs pos="49000">
                  <a:schemeClr val="accent6">
                    <a:lumMod val="75000"/>
                  </a:schemeClr>
                </a:gs>
                <a:gs pos="4000">
                  <a:srgbClr val="D4DEFF"/>
                </a:gs>
                <a:gs pos="83000">
                  <a:srgbClr val="D4DEFF"/>
                </a:gs>
                <a:gs pos="100000">
                  <a:srgbClr val="96AB94"/>
                </a:gs>
              </a:gsLst>
              <a:lin ang="5400000" scaled="0"/>
            </a:gradFill>
            <a:round/>
            <a:headEnd/>
            <a:tailEnd type="triangle" w="med" len="med"/>
          </a:ln>
        </p:spPr>
        <p:txBody>
          <a:bodyPr/>
          <a:lstStyle/>
          <a:p>
            <a:pPr>
              <a:defRPr/>
            </a:pPr>
            <a:endParaRPr lang="ru-RU">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5" name="Блок-схема: процесс 54"/>
          <p:cNvSpPr/>
          <p:nvPr/>
        </p:nvSpPr>
        <p:spPr>
          <a:xfrm>
            <a:off x="1466850" y="2332858"/>
            <a:ext cx="4510056" cy="1118092"/>
          </a:xfrm>
          <a:prstGeom prst="flowChartProcess">
            <a:avLst/>
          </a:prstGeom>
          <a:solidFill>
            <a:srgbClr val="00666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Собственные средства </a:t>
            </a:r>
            <a:r>
              <a:rPr lang="ru-RU" dirty="0"/>
              <a:t>– это средства,  </a:t>
            </a:r>
            <a:endParaRPr lang="ru-RU" dirty="0" smtClean="0"/>
          </a:p>
          <a:p>
            <a:pPr algn="ctr">
              <a:defRPr/>
            </a:pPr>
            <a:r>
              <a:rPr lang="ru-RU" dirty="0" smtClean="0"/>
              <a:t>не </a:t>
            </a:r>
            <a:r>
              <a:rPr lang="ru-RU" dirty="0"/>
              <a:t>имеющие определенной цели расходования</a:t>
            </a:r>
          </a:p>
        </p:txBody>
      </p:sp>
      <p:sp>
        <p:nvSpPr>
          <p:cNvPr id="56" name="Блок-схема: процесс 55"/>
          <p:cNvSpPr/>
          <p:nvPr/>
        </p:nvSpPr>
        <p:spPr>
          <a:xfrm>
            <a:off x="6667503" y="2332858"/>
            <a:ext cx="4105271" cy="1167580"/>
          </a:xfrm>
          <a:prstGeom prst="flowChartProcess">
            <a:avLst/>
          </a:prstGeom>
          <a:solidFill>
            <a:srgbClr val="00666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t>Целевые средства- </a:t>
            </a:r>
            <a:r>
              <a:rPr lang="ru-RU" dirty="0"/>
              <a:t>это средства, которые должны быть израсходованы строго по целевому назначению.</a:t>
            </a:r>
            <a:endParaRPr lang="ru-RU" b="1" dirty="0"/>
          </a:p>
        </p:txBody>
      </p:sp>
      <p:grpSp>
        <p:nvGrpSpPr>
          <p:cNvPr id="60" name="Группа 39"/>
          <p:cNvGrpSpPr>
            <a:grpSpLocks/>
          </p:cNvGrpSpPr>
          <p:nvPr/>
        </p:nvGrpSpPr>
        <p:grpSpPr bwMode="auto">
          <a:xfrm>
            <a:off x="1633041" y="3465949"/>
            <a:ext cx="3857652" cy="787399"/>
            <a:chOff x="1140594" y="3214686"/>
            <a:chExt cx="2431274" cy="1143802"/>
          </a:xfrm>
        </p:grpSpPr>
        <p:cxnSp>
          <p:nvCxnSpPr>
            <p:cNvPr id="61" name="Прямая соединительная линия 60"/>
            <p:cNvCxnSpPr/>
            <p:nvPr/>
          </p:nvCxnSpPr>
          <p:spPr>
            <a:xfrm>
              <a:off x="1142181" y="3857414"/>
              <a:ext cx="2428100" cy="2114"/>
            </a:xfrm>
            <a:prstGeom prst="line">
              <a:avLst/>
            </a:prstGeom>
            <a:ln w="50800">
              <a:solidFill>
                <a:srgbClr val="990099"/>
              </a:solidFill>
              <a:prstDash val="sysDot"/>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nvCxnSpPr>
          <p:spPr>
            <a:xfrm rot="5400000" flipH="1" flipV="1">
              <a:off x="2034340" y="3538165"/>
              <a:ext cx="646957" cy="0"/>
            </a:xfrm>
            <a:prstGeom prst="line">
              <a:avLst/>
            </a:prstGeom>
            <a:ln w="50800">
              <a:solidFill>
                <a:srgbClr val="990099"/>
              </a:solidFill>
              <a:prstDash val="sysDot"/>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p:nvPr/>
          </p:nvCxnSpPr>
          <p:spPr>
            <a:xfrm rot="5400000" flipH="1" flipV="1">
              <a:off x="890850" y="4107158"/>
              <a:ext cx="501074" cy="1587"/>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Прямая соединительная линия 63"/>
            <p:cNvCxnSpPr/>
            <p:nvPr/>
          </p:nvCxnSpPr>
          <p:spPr>
            <a:xfrm rot="5400000" flipH="1" flipV="1">
              <a:off x="2106487" y="4107158"/>
              <a:ext cx="501074" cy="1587"/>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5400000" flipH="1" flipV="1">
              <a:off x="3320538" y="4107158"/>
              <a:ext cx="501074" cy="1586"/>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6" name="Прямоугольник 65"/>
          <p:cNvSpPr/>
          <p:nvPr/>
        </p:nvSpPr>
        <p:spPr>
          <a:xfrm>
            <a:off x="1182432" y="4284663"/>
            <a:ext cx="1426614" cy="584775"/>
          </a:xfrm>
          <a:prstGeom prst="rect">
            <a:avLst/>
          </a:prstGeom>
          <a:solidFill>
            <a:srgbClr val="CCFFCC"/>
          </a:solidFill>
          <a:ln w="57150" cmpd="sng">
            <a:solidFill>
              <a:srgbClr val="990099"/>
            </a:solidFill>
          </a:ln>
        </p:spPr>
        <p:txBody>
          <a:bodyPr wrap="square">
            <a:spAutoFit/>
          </a:bodyPr>
          <a:lstStyle/>
          <a:p>
            <a:pPr algn="ctr">
              <a:defRPr/>
            </a:pPr>
            <a:r>
              <a:rPr lang="ru-RU" sz="1600" b="1" dirty="0"/>
              <a:t>Налоговые </a:t>
            </a:r>
            <a:r>
              <a:rPr lang="ru-RU" sz="1600" b="1" dirty="0" smtClean="0"/>
              <a:t>доходы</a:t>
            </a:r>
            <a:endParaRPr lang="ru-RU" sz="2000" dirty="0"/>
          </a:p>
        </p:txBody>
      </p:sp>
      <p:sp>
        <p:nvSpPr>
          <p:cNvPr id="67" name="Прямоугольник 66"/>
          <p:cNvSpPr/>
          <p:nvPr/>
        </p:nvSpPr>
        <p:spPr>
          <a:xfrm>
            <a:off x="2789802" y="4266623"/>
            <a:ext cx="1500198" cy="584775"/>
          </a:xfrm>
          <a:prstGeom prst="rect">
            <a:avLst/>
          </a:prstGeom>
          <a:solidFill>
            <a:srgbClr val="CCFFCC"/>
          </a:solidFill>
          <a:ln w="57150" cmpd="sng">
            <a:solidFill>
              <a:srgbClr val="990099"/>
            </a:solidFill>
          </a:ln>
        </p:spPr>
        <p:txBody>
          <a:bodyPr wrap="square">
            <a:spAutoFit/>
          </a:bodyPr>
          <a:lstStyle/>
          <a:p>
            <a:pPr algn="ctr">
              <a:defRPr/>
            </a:pPr>
            <a:r>
              <a:rPr lang="ru-RU" sz="1600" b="1" dirty="0"/>
              <a:t>Неналоговые </a:t>
            </a:r>
            <a:r>
              <a:rPr lang="ru-RU" sz="1600" b="1" dirty="0" smtClean="0"/>
              <a:t>доходы</a:t>
            </a:r>
            <a:endParaRPr lang="ru-RU" sz="1600" dirty="0"/>
          </a:p>
        </p:txBody>
      </p:sp>
      <p:sp>
        <p:nvSpPr>
          <p:cNvPr id="68" name="Прямоугольник 67"/>
          <p:cNvSpPr/>
          <p:nvPr/>
        </p:nvSpPr>
        <p:spPr>
          <a:xfrm>
            <a:off x="4470756" y="4284663"/>
            <a:ext cx="1767518" cy="2031325"/>
          </a:xfrm>
          <a:prstGeom prst="rect">
            <a:avLst/>
          </a:prstGeom>
          <a:solidFill>
            <a:srgbClr val="CCFFCC"/>
          </a:solidFill>
          <a:ln w="57150" cmpd="sng">
            <a:solidFill>
              <a:srgbClr val="990099"/>
            </a:solidFill>
          </a:ln>
        </p:spPr>
        <p:txBody>
          <a:bodyPr wrap="square">
            <a:spAutoFit/>
          </a:bodyPr>
          <a:lstStyle/>
          <a:p>
            <a:r>
              <a:rPr lang="ru-RU" sz="1400" dirty="0"/>
              <a:t>- </a:t>
            </a:r>
            <a:r>
              <a:rPr lang="ru-RU" sz="1400" b="1" dirty="0"/>
              <a:t>дотации </a:t>
            </a:r>
            <a:r>
              <a:rPr lang="ru-RU" sz="1400" b="1" dirty="0">
                <a:latin typeface="Times New Roman" pitchFamily="18" charset="0"/>
                <a:cs typeface="Times New Roman" pitchFamily="18" charset="0"/>
              </a:rPr>
              <a:t>на выравнивание  бюджетной  обеспеченности;</a:t>
            </a:r>
          </a:p>
          <a:p>
            <a:r>
              <a:rPr lang="ru-RU" sz="1400" b="1" dirty="0">
                <a:latin typeface="Times New Roman" pitchFamily="18" charset="0"/>
                <a:cs typeface="Times New Roman" pitchFamily="18" charset="0"/>
              </a:rPr>
              <a:t>-  дотации на поддержку мер по обеспечению </a:t>
            </a:r>
            <a:r>
              <a:rPr lang="ru-RU" sz="1400" b="1" dirty="0" err="1">
                <a:latin typeface="Times New Roman" pitchFamily="18" charset="0"/>
                <a:cs typeface="Times New Roman" pitchFamily="18" charset="0"/>
              </a:rPr>
              <a:t>сбалансирован-ности</a:t>
            </a:r>
            <a:r>
              <a:rPr lang="ru-RU" sz="1400" b="1" dirty="0">
                <a:latin typeface="Times New Roman" pitchFamily="18" charset="0"/>
                <a:cs typeface="Times New Roman" pitchFamily="18" charset="0"/>
              </a:rPr>
              <a:t> бюджетов.</a:t>
            </a:r>
            <a:endParaRPr lang="ru-RU" sz="1600" b="1" dirty="0">
              <a:latin typeface="Times New Roman" pitchFamily="18" charset="0"/>
              <a:cs typeface="Times New Roman" pitchFamily="18" charset="0"/>
            </a:endParaRPr>
          </a:p>
        </p:txBody>
      </p:sp>
      <p:grpSp>
        <p:nvGrpSpPr>
          <p:cNvPr id="69" name="Группа 39"/>
          <p:cNvGrpSpPr>
            <a:grpSpLocks/>
          </p:cNvGrpSpPr>
          <p:nvPr/>
        </p:nvGrpSpPr>
        <p:grpSpPr bwMode="auto">
          <a:xfrm>
            <a:off x="6881818" y="3500439"/>
            <a:ext cx="3286148" cy="787399"/>
            <a:chOff x="1140594" y="3214686"/>
            <a:chExt cx="2431274" cy="1143802"/>
          </a:xfrm>
        </p:grpSpPr>
        <p:cxnSp>
          <p:nvCxnSpPr>
            <p:cNvPr id="70" name="Прямая соединительная линия 69"/>
            <p:cNvCxnSpPr/>
            <p:nvPr/>
          </p:nvCxnSpPr>
          <p:spPr>
            <a:xfrm>
              <a:off x="1142181" y="3857414"/>
              <a:ext cx="2428100" cy="2114"/>
            </a:xfrm>
            <a:prstGeom prst="line">
              <a:avLst/>
            </a:prstGeom>
            <a:ln w="50800">
              <a:solidFill>
                <a:srgbClr val="990099"/>
              </a:solidFill>
              <a:prstDash val="sysDot"/>
            </a:ln>
          </p:spPr>
          <p:style>
            <a:lnRef idx="1">
              <a:schemeClr val="accent1"/>
            </a:lnRef>
            <a:fillRef idx="0">
              <a:schemeClr val="accent1"/>
            </a:fillRef>
            <a:effectRef idx="0">
              <a:schemeClr val="accent1"/>
            </a:effectRef>
            <a:fontRef idx="minor">
              <a:schemeClr val="tx1"/>
            </a:fontRef>
          </p:style>
        </p:cxnSp>
        <p:cxnSp>
          <p:nvCxnSpPr>
            <p:cNvPr id="71" name="Прямая соединительная линия 70"/>
            <p:cNvCxnSpPr/>
            <p:nvPr/>
          </p:nvCxnSpPr>
          <p:spPr>
            <a:xfrm rot="5400000" flipH="1" flipV="1">
              <a:off x="2034340" y="3538165"/>
              <a:ext cx="646957" cy="0"/>
            </a:xfrm>
            <a:prstGeom prst="line">
              <a:avLst/>
            </a:prstGeom>
            <a:ln w="50800">
              <a:solidFill>
                <a:srgbClr val="990099"/>
              </a:solidFill>
              <a:prstDash val="sysDot"/>
            </a:ln>
          </p:spPr>
          <p:style>
            <a:lnRef idx="1">
              <a:schemeClr val="accent1"/>
            </a:lnRef>
            <a:fillRef idx="0">
              <a:schemeClr val="accent1"/>
            </a:fillRef>
            <a:effectRef idx="0">
              <a:schemeClr val="accent1"/>
            </a:effectRef>
            <a:fontRef idx="minor">
              <a:schemeClr val="tx1"/>
            </a:fontRef>
          </p:style>
        </p:cxnSp>
        <p:cxnSp>
          <p:nvCxnSpPr>
            <p:cNvPr id="72" name="Прямая соединительная линия 71"/>
            <p:cNvCxnSpPr/>
            <p:nvPr/>
          </p:nvCxnSpPr>
          <p:spPr>
            <a:xfrm rot="5400000" flipH="1" flipV="1">
              <a:off x="890850" y="4107158"/>
              <a:ext cx="501074" cy="1587"/>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rot="5400000" flipH="1" flipV="1">
              <a:off x="2106487" y="4107158"/>
              <a:ext cx="501074" cy="1587"/>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rot="5400000" flipH="1" flipV="1">
              <a:off x="3320538" y="4107158"/>
              <a:ext cx="501074" cy="1586"/>
            </a:xfrm>
            <a:prstGeom prst="line">
              <a:avLst/>
            </a:prstGeom>
            <a:ln w="50800">
              <a:solidFill>
                <a:srgbClr val="990099"/>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6" name="Прямоугольник 75"/>
          <p:cNvSpPr/>
          <p:nvPr/>
        </p:nvSpPr>
        <p:spPr>
          <a:xfrm>
            <a:off x="7905784" y="4302056"/>
            <a:ext cx="1361690" cy="584775"/>
          </a:xfrm>
          <a:prstGeom prst="rect">
            <a:avLst/>
          </a:prstGeom>
          <a:solidFill>
            <a:srgbClr val="CCFFCC"/>
          </a:solidFill>
          <a:ln w="57150" cmpd="sng">
            <a:solidFill>
              <a:srgbClr val="990099"/>
            </a:solidFill>
          </a:ln>
        </p:spPr>
        <p:txBody>
          <a:bodyPr wrap="square">
            <a:spAutoFit/>
          </a:bodyPr>
          <a:lstStyle/>
          <a:p>
            <a:pPr algn="ctr">
              <a:defRPr/>
            </a:pPr>
            <a:r>
              <a:rPr lang="ru-RU" sz="1600" b="1" dirty="0"/>
              <a:t>Субвенции</a:t>
            </a:r>
            <a:r>
              <a:rPr lang="ru-RU" sz="1600" dirty="0"/>
              <a:t> </a:t>
            </a:r>
          </a:p>
          <a:p>
            <a:pPr algn="ctr">
              <a:defRPr/>
            </a:pPr>
            <a:endParaRPr lang="ru-RU" sz="1600" dirty="0"/>
          </a:p>
        </p:txBody>
      </p:sp>
      <p:sp>
        <p:nvSpPr>
          <p:cNvPr id="77" name="Прямоугольник 76"/>
          <p:cNvSpPr/>
          <p:nvPr/>
        </p:nvSpPr>
        <p:spPr>
          <a:xfrm>
            <a:off x="6357950" y="4302056"/>
            <a:ext cx="1367078" cy="584775"/>
          </a:xfrm>
          <a:prstGeom prst="rect">
            <a:avLst/>
          </a:prstGeom>
          <a:solidFill>
            <a:srgbClr val="CCFFCC"/>
          </a:solidFill>
          <a:ln w="57150" cmpd="sng">
            <a:solidFill>
              <a:srgbClr val="990099"/>
            </a:solidFill>
          </a:ln>
        </p:spPr>
        <p:txBody>
          <a:bodyPr wrap="square">
            <a:spAutoFit/>
          </a:bodyPr>
          <a:lstStyle/>
          <a:p>
            <a:pPr algn="ctr">
              <a:defRPr/>
            </a:pPr>
            <a:r>
              <a:rPr lang="ru-RU" sz="1600" b="1" dirty="0"/>
              <a:t>Субсидии</a:t>
            </a:r>
          </a:p>
          <a:p>
            <a:pPr algn="ctr">
              <a:defRPr/>
            </a:pPr>
            <a:endParaRPr lang="ru-RU" sz="1600" b="1" dirty="0"/>
          </a:p>
        </p:txBody>
      </p:sp>
      <p:sp>
        <p:nvSpPr>
          <p:cNvPr id="78" name="Прямоугольник 77"/>
          <p:cNvSpPr/>
          <p:nvPr/>
        </p:nvSpPr>
        <p:spPr>
          <a:xfrm>
            <a:off x="9415737" y="4327804"/>
            <a:ext cx="1852337" cy="715581"/>
          </a:xfrm>
          <a:prstGeom prst="rect">
            <a:avLst/>
          </a:prstGeom>
          <a:solidFill>
            <a:srgbClr val="CCFFCC"/>
          </a:solidFill>
          <a:ln w="57150" cmpd="sng">
            <a:solidFill>
              <a:srgbClr val="990099"/>
            </a:solidFill>
          </a:ln>
        </p:spPr>
        <p:txBody>
          <a:bodyPr wrap="square">
            <a:spAutoFit/>
          </a:bodyPr>
          <a:lstStyle/>
          <a:p>
            <a:pPr algn="ctr">
              <a:defRPr/>
            </a:pPr>
            <a:r>
              <a:rPr lang="ru-RU" sz="1350" b="1" dirty="0"/>
              <a:t>Иные межбюджетные трансферты</a:t>
            </a:r>
            <a:endParaRPr lang="ru-RU" sz="1600" b="1" dirty="0"/>
          </a:p>
        </p:txBody>
      </p:sp>
      <p:pic>
        <p:nvPicPr>
          <p:cNvPr id="27" name="Рисунок 26"/>
          <p:cNvPicPr/>
          <p:nvPr/>
        </p:nvPicPr>
        <p:blipFill>
          <a:blip r:embed="rId4" cstate="print">
            <a:extLst>
              <a:ext uri="{28A0092B-C50C-407E-A947-70E740481C1C}">
                <a14:useLocalDpi xmlns:a14="http://schemas.microsoft.com/office/drawing/2010/main" val="0"/>
              </a:ext>
            </a:extLst>
          </a:blip>
          <a:stretch>
            <a:fillRect/>
          </a:stretch>
        </p:blipFill>
        <p:spPr>
          <a:xfrm>
            <a:off x="395359" y="214290"/>
            <a:ext cx="874078" cy="1084263"/>
          </a:xfrm>
          <a:prstGeom prst="rect">
            <a:avLst/>
          </a:prstGeom>
        </p:spPr>
      </p:pic>
    </p:spTree>
    <p:extLst>
      <p:ext uri="{BB962C8B-B14F-4D97-AF65-F5344CB8AC3E}">
        <p14:creationId xmlns:p14="http://schemas.microsoft.com/office/powerpoint/2010/main" val="1163040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Картинки по запросу бодайбо фото города"/>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29426"/>
            <a:ext cx="12192000" cy="6887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srcRect/>
          <a:stretch>
            <a:fillRect/>
          </a:stretch>
        </p:blipFill>
        <p:spPr bwMode="auto">
          <a:xfrm>
            <a:off x="10420348" y="307608"/>
            <a:ext cx="1371619" cy="1662959"/>
          </a:xfrm>
          <a:prstGeom prst="rect">
            <a:avLst/>
          </a:prstGeom>
          <a:noFill/>
          <a:ln w="9525">
            <a:noFill/>
            <a:miter lim="800000"/>
            <a:headEnd/>
            <a:tailEnd/>
          </a:ln>
          <a:effectLst/>
        </p:spPr>
      </p:pic>
      <p:sp>
        <p:nvSpPr>
          <p:cNvPr id="23" name="TextBox 22"/>
          <p:cNvSpPr txBox="1"/>
          <p:nvPr/>
        </p:nvSpPr>
        <p:spPr>
          <a:xfrm>
            <a:off x="3791722" y="307608"/>
            <a:ext cx="3929090" cy="523220"/>
          </a:xfrm>
          <a:prstGeom prst="rect">
            <a:avLst/>
          </a:prstGeom>
          <a:solidFill>
            <a:schemeClr val="bg1">
              <a:alpha val="29000"/>
            </a:schemeClr>
          </a:solidFill>
          <a:effectLst>
            <a:softEdge rad="31750"/>
          </a:effectLst>
        </p:spPr>
        <p:txBody>
          <a:bodyPr wrap="square" rtlCol="0">
            <a:spAutoFit/>
          </a:bodyPr>
          <a:lstStyle/>
          <a:p>
            <a:pPr algn="ctr"/>
            <a:r>
              <a:rPr lang="ru-RU" sz="2800" b="1" dirty="0">
                <a:solidFill>
                  <a:srgbClr val="0000CC"/>
                </a:solidFill>
                <a:latin typeface="Times New Roman" pitchFamily="18" charset="0"/>
                <a:cs typeface="Times New Roman" pitchFamily="18" charset="0"/>
              </a:rPr>
              <a:t>Доходы бюджета</a:t>
            </a:r>
          </a:p>
        </p:txBody>
      </p:sp>
      <p:sp>
        <p:nvSpPr>
          <p:cNvPr id="14" name="TextBox 13"/>
          <p:cNvSpPr txBox="1"/>
          <p:nvPr/>
        </p:nvSpPr>
        <p:spPr>
          <a:xfrm>
            <a:off x="2571650" y="1009982"/>
            <a:ext cx="750099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b="1" dirty="0">
                <a:ln>
                  <a:solidFill>
                    <a:srgbClr val="003399"/>
                  </a:solidFill>
                </a:ln>
              </a:rPr>
              <a:t>Доходы бюджета любого уровня состоят из налоговых и неналоговых доходов, а также безвозмездных поступлений</a:t>
            </a:r>
          </a:p>
        </p:txBody>
      </p:sp>
      <p:sp>
        <p:nvSpPr>
          <p:cNvPr id="15" name="Прямоугольник 14"/>
          <p:cNvSpPr/>
          <p:nvPr/>
        </p:nvSpPr>
        <p:spPr>
          <a:xfrm>
            <a:off x="1562100" y="2197493"/>
            <a:ext cx="2714625" cy="571504"/>
          </a:xfrm>
          <a:prstGeom prst="rect">
            <a:avLst/>
          </a:prstGeom>
          <a:gradFill>
            <a:gsLst>
              <a:gs pos="0">
                <a:srgbClr val="FF6699"/>
              </a:gs>
              <a:gs pos="50000">
                <a:schemeClr val="accent2">
                  <a:lumMod val="105000"/>
                  <a:satMod val="103000"/>
                  <a:tint val="73000"/>
                </a:schemeClr>
              </a:gs>
              <a:gs pos="100000">
                <a:schemeClr val="accent2">
                  <a:lumMod val="105000"/>
                  <a:satMod val="109000"/>
                  <a:tint val="81000"/>
                </a:schemeClr>
              </a:gs>
            </a:gsLst>
          </a:gradFill>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t>Налоговые доходы</a:t>
            </a:r>
          </a:p>
        </p:txBody>
      </p:sp>
      <p:sp>
        <p:nvSpPr>
          <p:cNvPr id="20" name="Прямоугольник 19"/>
          <p:cNvSpPr/>
          <p:nvPr/>
        </p:nvSpPr>
        <p:spPr>
          <a:xfrm>
            <a:off x="4952999" y="2172694"/>
            <a:ext cx="2813850" cy="571504"/>
          </a:xfrm>
          <a:prstGeom prst="rect">
            <a:avLst/>
          </a:prstGeom>
          <a:gradFill>
            <a:gsLst>
              <a:gs pos="0">
                <a:srgbClr val="99FFCC"/>
              </a:gs>
              <a:gs pos="50000">
                <a:schemeClr val="accent1">
                  <a:lumMod val="105000"/>
                  <a:satMod val="103000"/>
                  <a:tint val="73000"/>
                </a:schemeClr>
              </a:gs>
              <a:gs pos="100000">
                <a:schemeClr val="accent1">
                  <a:lumMod val="105000"/>
                  <a:satMod val="109000"/>
                  <a:tint val="81000"/>
                </a:schemeClr>
              </a:gs>
            </a:gsLst>
          </a:gradFill>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t>Неналоговые доходы</a:t>
            </a:r>
          </a:p>
        </p:txBody>
      </p:sp>
      <p:sp>
        <p:nvSpPr>
          <p:cNvPr id="21" name="Прямоугольник 20"/>
          <p:cNvSpPr/>
          <p:nvPr/>
        </p:nvSpPr>
        <p:spPr>
          <a:xfrm>
            <a:off x="8502611" y="2183425"/>
            <a:ext cx="2859107" cy="571504"/>
          </a:xfrm>
          <a:prstGeom prst="rect">
            <a:avLst/>
          </a:prstGeom>
          <a:gradFill>
            <a:gsLst>
              <a:gs pos="0">
                <a:srgbClr val="FF99FF"/>
              </a:gs>
              <a:gs pos="50000">
                <a:schemeClr val="accent5">
                  <a:lumMod val="105000"/>
                  <a:satMod val="103000"/>
                  <a:tint val="73000"/>
                </a:schemeClr>
              </a:gs>
              <a:gs pos="100000">
                <a:schemeClr val="accent5">
                  <a:lumMod val="105000"/>
                  <a:satMod val="109000"/>
                  <a:tint val="81000"/>
                </a:schemeClr>
              </a:gs>
            </a:gsLst>
          </a:gradFill>
          <a:ln w="28575"/>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a:t>Безвозмездные поступления</a:t>
            </a:r>
          </a:p>
        </p:txBody>
      </p:sp>
      <p:grpSp>
        <p:nvGrpSpPr>
          <p:cNvPr id="22" name="Группа 21"/>
          <p:cNvGrpSpPr/>
          <p:nvPr/>
        </p:nvGrpSpPr>
        <p:grpSpPr>
          <a:xfrm>
            <a:off x="2627098" y="1916308"/>
            <a:ext cx="7397381" cy="267996"/>
            <a:chOff x="1570810" y="2044788"/>
            <a:chExt cx="5645984" cy="241998"/>
          </a:xfrm>
        </p:grpSpPr>
        <p:cxnSp>
          <p:nvCxnSpPr>
            <p:cNvPr id="24" name="Прямая соединительная линия 23"/>
            <p:cNvCxnSpPr/>
            <p:nvPr/>
          </p:nvCxnSpPr>
          <p:spPr>
            <a:xfrm>
              <a:off x="1571604" y="2071678"/>
              <a:ext cx="5643602"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1464447" y="2178835"/>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84659" y="215115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7108843"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Группа 27"/>
          <p:cNvGrpSpPr/>
          <p:nvPr/>
        </p:nvGrpSpPr>
        <p:grpSpPr>
          <a:xfrm rot="16200000">
            <a:off x="-298441" y="4162059"/>
            <a:ext cx="3429024" cy="215108"/>
            <a:chOff x="1570810" y="2071678"/>
            <a:chExt cx="5645984" cy="215108"/>
          </a:xfrm>
        </p:grpSpPr>
        <p:cxnSp>
          <p:nvCxnSpPr>
            <p:cNvPr id="29" name="Прямая соединительная линия 28"/>
            <p:cNvCxnSpPr/>
            <p:nvPr/>
          </p:nvCxnSpPr>
          <p:spPr>
            <a:xfrm>
              <a:off x="1571604" y="2071678"/>
              <a:ext cx="5643602"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1464447" y="2178835"/>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037009"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7108843"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Группа 32"/>
          <p:cNvGrpSpPr/>
          <p:nvPr/>
        </p:nvGrpSpPr>
        <p:grpSpPr>
          <a:xfrm rot="16200000">
            <a:off x="3053367" y="4090203"/>
            <a:ext cx="3429024" cy="215108"/>
            <a:chOff x="1570810" y="2071678"/>
            <a:chExt cx="5645984" cy="215108"/>
          </a:xfrm>
        </p:grpSpPr>
        <p:cxnSp>
          <p:nvCxnSpPr>
            <p:cNvPr id="34" name="Прямая соединительная линия 33"/>
            <p:cNvCxnSpPr/>
            <p:nvPr/>
          </p:nvCxnSpPr>
          <p:spPr>
            <a:xfrm>
              <a:off x="1571604" y="2071678"/>
              <a:ext cx="5643602"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5400000">
              <a:off x="1464447" y="2178835"/>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5400000">
              <a:off x="4037009"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5400000">
              <a:off x="7108843"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Группа 37"/>
          <p:cNvGrpSpPr/>
          <p:nvPr/>
        </p:nvGrpSpPr>
        <p:grpSpPr>
          <a:xfrm rot="16200000">
            <a:off x="6661703" y="3999012"/>
            <a:ext cx="3357586" cy="215108"/>
            <a:chOff x="1570810" y="2071678"/>
            <a:chExt cx="5645984" cy="215108"/>
          </a:xfrm>
        </p:grpSpPr>
        <p:cxnSp>
          <p:nvCxnSpPr>
            <p:cNvPr id="39" name="Прямая соединительная линия 38"/>
            <p:cNvCxnSpPr/>
            <p:nvPr/>
          </p:nvCxnSpPr>
          <p:spPr>
            <a:xfrm>
              <a:off x="1571604" y="2071678"/>
              <a:ext cx="5643602"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rot="5400000">
              <a:off x="1464447" y="2178835"/>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5400000">
              <a:off x="4037009"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rot="5400000">
              <a:off x="7108843" y="2178041"/>
              <a:ext cx="214314" cy="158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6" name="Прямоугольник 45"/>
          <p:cNvSpPr/>
          <p:nvPr/>
        </p:nvSpPr>
        <p:spPr>
          <a:xfrm>
            <a:off x="1612322" y="3030205"/>
            <a:ext cx="2714625" cy="3058903"/>
          </a:xfrm>
          <a:prstGeom prst="rect">
            <a:avLst/>
          </a:prstGeom>
          <a:gradFill flip="none" rotWithShape="1">
            <a:gsLst>
              <a:gs pos="0">
                <a:srgbClr val="FFCCFF"/>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28575"/>
        </p:spPr>
        <p:style>
          <a:lnRef idx="1">
            <a:schemeClr val="accent4"/>
          </a:lnRef>
          <a:fillRef idx="2">
            <a:schemeClr val="accent4"/>
          </a:fillRef>
          <a:effectRef idx="1">
            <a:schemeClr val="accent4"/>
          </a:effectRef>
          <a:fontRef idx="minor">
            <a:schemeClr val="dk1"/>
          </a:fontRef>
        </p:style>
        <p:txBody>
          <a:bodyPr rtlCol="0" anchor="ctr"/>
          <a:lstStyle/>
          <a:p>
            <a:pPr lvl="0"/>
            <a:r>
              <a:rPr lang="ru-RU" sz="1500" dirty="0" smtClean="0">
                <a:solidFill>
                  <a:schemeClr val="tx1"/>
                </a:solidFill>
                <a:latin typeface="Times New Roman" pitchFamily="18" charset="0"/>
                <a:cs typeface="Times New Roman" pitchFamily="18" charset="0"/>
              </a:rPr>
              <a:t>- налог на доходы физических лиц («подоходный») по нормативу отчислений 10%;</a:t>
            </a:r>
          </a:p>
          <a:p>
            <a:pPr lvl="0"/>
            <a:r>
              <a:rPr lang="ru-RU" sz="1500" dirty="0" smtClean="0">
                <a:solidFill>
                  <a:schemeClr val="tx1"/>
                </a:solidFill>
                <a:latin typeface="Times New Roman" pitchFamily="18" charset="0"/>
                <a:cs typeface="Times New Roman" pitchFamily="18" charset="0"/>
              </a:rPr>
              <a:t>- акцизы на бензин и дизельное топливо по нормативу  </a:t>
            </a:r>
            <a:r>
              <a:rPr lang="en-US" sz="1500" dirty="0" smtClean="0">
                <a:solidFill>
                  <a:schemeClr val="tx1"/>
                </a:solidFill>
                <a:latin typeface="Times New Roman" pitchFamily="18" charset="0"/>
                <a:cs typeface="Times New Roman" pitchFamily="18" charset="0"/>
              </a:rPr>
              <a:t>&lt; 0,05%</a:t>
            </a:r>
            <a:endParaRPr lang="ru-RU" sz="1500" dirty="0">
              <a:solidFill>
                <a:schemeClr val="tx1"/>
              </a:solidFill>
              <a:latin typeface="Times New Roman" pitchFamily="18" charset="0"/>
              <a:cs typeface="Times New Roman" pitchFamily="18" charset="0"/>
            </a:endParaRPr>
          </a:p>
          <a:p>
            <a:pPr lvl="0"/>
            <a:r>
              <a:rPr lang="ru-RU" sz="1500" dirty="0">
                <a:solidFill>
                  <a:schemeClr val="tx1"/>
                </a:solidFill>
                <a:latin typeface="Times New Roman" pitchFamily="18" charset="0"/>
                <a:cs typeface="Times New Roman" pitchFamily="18" charset="0"/>
              </a:rPr>
              <a:t>- </a:t>
            </a:r>
            <a:r>
              <a:rPr lang="ru-RU" sz="1500" dirty="0" smtClean="0">
                <a:solidFill>
                  <a:schemeClr val="tx1"/>
                </a:solidFill>
                <a:latin typeface="Times New Roman" pitchFamily="18" charset="0"/>
                <a:cs typeface="Times New Roman" pitchFamily="18" charset="0"/>
              </a:rPr>
              <a:t>земельный налог  – 100 %;</a:t>
            </a:r>
            <a:endParaRPr lang="ru-RU" sz="1500" dirty="0">
              <a:solidFill>
                <a:schemeClr val="tx1"/>
              </a:solidFill>
              <a:latin typeface="Times New Roman" pitchFamily="18" charset="0"/>
              <a:cs typeface="Times New Roman" pitchFamily="18" charset="0"/>
            </a:endParaRPr>
          </a:p>
          <a:p>
            <a:pPr lvl="0"/>
            <a:r>
              <a:rPr lang="ru-RU" sz="1500" dirty="0">
                <a:solidFill>
                  <a:schemeClr val="tx1"/>
                </a:solidFill>
                <a:latin typeface="Times New Roman" pitchFamily="18" charset="0"/>
                <a:cs typeface="Times New Roman" pitchFamily="18" charset="0"/>
              </a:rPr>
              <a:t>- налог на имущество </a:t>
            </a:r>
            <a:r>
              <a:rPr lang="ru-RU" sz="1500" dirty="0" smtClean="0">
                <a:solidFill>
                  <a:schemeClr val="tx1"/>
                </a:solidFill>
                <a:latin typeface="Times New Roman" pitchFamily="18" charset="0"/>
                <a:cs typeface="Times New Roman" pitchFamily="18" charset="0"/>
              </a:rPr>
              <a:t>физических лиц – 100% ;</a:t>
            </a:r>
            <a:endParaRPr lang="ru-RU" sz="1500" dirty="0">
              <a:solidFill>
                <a:schemeClr val="tx1"/>
              </a:solidFill>
              <a:latin typeface="Times New Roman" pitchFamily="18" charset="0"/>
              <a:cs typeface="Times New Roman" pitchFamily="18" charset="0"/>
            </a:endParaRPr>
          </a:p>
          <a:p>
            <a:pPr lvl="0"/>
            <a:r>
              <a:rPr lang="ru-RU" sz="1500" dirty="0">
                <a:solidFill>
                  <a:schemeClr val="tx1"/>
                </a:solidFill>
                <a:latin typeface="Times New Roman" pitchFamily="18" charset="0"/>
                <a:cs typeface="Times New Roman" pitchFamily="18" charset="0"/>
              </a:rPr>
              <a:t> - иные налоговые доходы.</a:t>
            </a:r>
          </a:p>
          <a:p>
            <a:pPr lvl="0"/>
            <a:r>
              <a:rPr lang="ru-RU" sz="1400" dirty="0">
                <a:solidFill>
                  <a:schemeClr val="tx1"/>
                </a:solidFill>
                <a:latin typeface="Times New Roman" pitchFamily="18" charset="0"/>
                <a:cs typeface="Times New Roman" pitchFamily="18" charset="0"/>
              </a:rPr>
              <a:t> </a:t>
            </a:r>
          </a:p>
        </p:txBody>
      </p:sp>
      <p:sp>
        <p:nvSpPr>
          <p:cNvPr id="47" name="Прямоугольник 46"/>
          <p:cNvSpPr/>
          <p:nvPr/>
        </p:nvSpPr>
        <p:spPr>
          <a:xfrm>
            <a:off x="5006714" y="3030205"/>
            <a:ext cx="3005418" cy="3046293"/>
          </a:xfrm>
          <a:prstGeom prst="rect">
            <a:avLst/>
          </a:prstGeom>
          <a:gradFill>
            <a:gsLst>
              <a:gs pos="100000">
                <a:srgbClr val="CCFF99"/>
              </a:gs>
              <a:gs pos="0">
                <a:schemeClr val="accent4">
                  <a:lumMod val="105000"/>
                  <a:satMod val="103000"/>
                  <a:tint val="73000"/>
                </a:schemeClr>
              </a:gs>
              <a:gs pos="100000">
                <a:schemeClr val="accent4">
                  <a:lumMod val="105000"/>
                  <a:satMod val="109000"/>
                  <a:tint val="81000"/>
                </a:schemeClr>
              </a:gs>
            </a:gsLst>
          </a:gradFill>
          <a:ln w="28575"/>
        </p:spPr>
        <p:style>
          <a:lnRef idx="1">
            <a:schemeClr val="accent4"/>
          </a:lnRef>
          <a:fillRef idx="2">
            <a:schemeClr val="accent4"/>
          </a:fillRef>
          <a:effectRef idx="1">
            <a:schemeClr val="accent4"/>
          </a:effectRef>
          <a:fontRef idx="minor">
            <a:schemeClr val="dk1"/>
          </a:fontRef>
        </p:style>
        <p:txBody>
          <a:bodyPr rtlCol="0" anchor="ctr"/>
          <a:lstStyle/>
          <a:p>
            <a:endParaRPr lang="ru-RU" sz="1400" dirty="0">
              <a:solidFill>
                <a:schemeClr val="tx1"/>
              </a:solidFill>
              <a:latin typeface="Times New Roman" pitchFamily="18" charset="0"/>
              <a:cs typeface="Times New Roman" pitchFamily="18" charset="0"/>
            </a:endParaRPr>
          </a:p>
          <a:p>
            <a:r>
              <a:rPr lang="ru-RU" sz="1500" dirty="0">
                <a:solidFill>
                  <a:schemeClr val="tx1"/>
                </a:solidFill>
                <a:latin typeface="Times New Roman" pitchFamily="18" charset="0"/>
                <a:cs typeface="Times New Roman" pitchFamily="18" charset="0"/>
              </a:rPr>
              <a:t>- </a:t>
            </a:r>
            <a:r>
              <a:rPr lang="ru-RU" sz="1500" dirty="0" smtClean="0">
                <a:solidFill>
                  <a:schemeClr val="tx1"/>
                </a:solidFill>
                <a:latin typeface="Times New Roman" pitchFamily="18" charset="0"/>
                <a:cs typeface="Times New Roman" pitchFamily="18" charset="0"/>
              </a:rPr>
              <a:t>госпошлина за проезд «</a:t>
            </a:r>
            <a:r>
              <a:rPr lang="ru-RU" sz="1500" dirty="0" err="1" smtClean="0">
                <a:solidFill>
                  <a:schemeClr val="tx1"/>
                </a:solidFill>
                <a:latin typeface="Times New Roman" pitchFamily="18" charset="0"/>
                <a:cs typeface="Times New Roman" pitchFamily="18" charset="0"/>
              </a:rPr>
              <a:t>большегрузов</a:t>
            </a:r>
            <a:r>
              <a:rPr lang="ru-RU" sz="1500" dirty="0" smtClean="0">
                <a:solidFill>
                  <a:schemeClr val="tx1"/>
                </a:solidFill>
                <a:latin typeface="Times New Roman" pitchFamily="18" charset="0"/>
                <a:cs typeface="Times New Roman" pitchFamily="18" charset="0"/>
              </a:rPr>
              <a:t>» - 100%;</a:t>
            </a:r>
          </a:p>
          <a:p>
            <a:r>
              <a:rPr lang="ru-RU" sz="1500" dirty="0" smtClean="0">
                <a:solidFill>
                  <a:schemeClr val="tx1"/>
                </a:solidFill>
                <a:latin typeface="Times New Roman" pitchFamily="18" charset="0"/>
                <a:cs typeface="Times New Roman" pitchFamily="18" charset="0"/>
              </a:rPr>
              <a:t>- доходы </a:t>
            </a:r>
            <a:r>
              <a:rPr lang="ru-RU" sz="1500" dirty="0">
                <a:solidFill>
                  <a:schemeClr val="tx1"/>
                </a:solidFill>
                <a:latin typeface="Times New Roman" pitchFamily="18" charset="0"/>
                <a:cs typeface="Times New Roman" pitchFamily="18" charset="0"/>
              </a:rPr>
              <a:t>от </a:t>
            </a:r>
            <a:r>
              <a:rPr lang="ru-RU" sz="1500" dirty="0" smtClean="0">
                <a:solidFill>
                  <a:schemeClr val="tx1"/>
                </a:solidFill>
                <a:latin typeface="Times New Roman" pitchFamily="18" charset="0"/>
                <a:cs typeface="Times New Roman" pitchFamily="18" charset="0"/>
              </a:rPr>
              <a:t>аренды земли – 50%;</a:t>
            </a:r>
            <a:endParaRPr lang="ru-RU" sz="1500" dirty="0">
              <a:solidFill>
                <a:schemeClr val="tx1"/>
              </a:solidFill>
              <a:latin typeface="Times New Roman" pitchFamily="18" charset="0"/>
              <a:cs typeface="Times New Roman" pitchFamily="18" charset="0"/>
            </a:endParaRPr>
          </a:p>
          <a:p>
            <a:r>
              <a:rPr lang="ru-RU" sz="1500" dirty="0" smtClean="0">
                <a:solidFill>
                  <a:schemeClr val="tx1"/>
                </a:solidFill>
                <a:latin typeface="Times New Roman" pitchFamily="18" charset="0"/>
                <a:cs typeface="Times New Roman" pitchFamily="18" charset="0"/>
              </a:rPr>
              <a:t>- доходы </a:t>
            </a:r>
            <a:r>
              <a:rPr lang="ru-RU" sz="1500" dirty="0">
                <a:solidFill>
                  <a:schemeClr val="tx1"/>
                </a:solidFill>
                <a:latin typeface="Times New Roman" pitchFamily="18" charset="0"/>
                <a:cs typeface="Times New Roman" pitchFamily="18" charset="0"/>
              </a:rPr>
              <a:t>от </a:t>
            </a:r>
            <a:r>
              <a:rPr lang="ru-RU" sz="1500" dirty="0" smtClean="0">
                <a:solidFill>
                  <a:schemeClr val="tx1"/>
                </a:solidFill>
                <a:latin typeface="Times New Roman" pitchFamily="18" charset="0"/>
                <a:cs typeface="Times New Roman" pitchFamily="18" charset="0"/>
              </a:rPr>
              <a:t>аренды муниципального имущества – 100%;</a:t>
            </a:r>
          </a:p>
          <a:p>
            <a:pPr marL="285750" indent="-285750">
              <a:buFontTx/>
              <a:buChar char="-"/>
            </a:pPr>
            <a:r>
              <a:rPr lang="ru-RU" sz="1500" dirty="0" smtClean="0">
                <a:solidFill>
                  <a:schemeClr val="tx1"/>
                </a:solidFill>
                <a:latin typeface="Times New Roman" pitchFamily="18" charset="0"/>
                <a:cs typeface="Times New Roman" pitchFamily="18" charset="0"/>
              </a:rPr>
              <a:t>доходы от продажи земли 50%;</a:t>
            </a:r>
          </a:p>
          <a:p>
            <a:pPr marL="285750" indent="-285750">
              <a:buFontTx/>
              <a:buChar char="-"/>
            </a:pPr>
            <a:r>
              <a:rPr lang="ru-RU" sz="1500" dirty="0" smtClean="0">
                <a:solidFill>
                  <a:schemeClr val="tx1"/>
                </a:solidFill>
                <a:latin typeface="Times New Roman" pitchFamily="18" charset="0"/>
                <a:cs typeface="Times New Roman" pitchFamily="18" charset="0"/>
              </a:rPr>
              <a:t>доходы от продажи имущества – 100%;</a:t>
            </a:r>
            <a:endParaRPr lang="ru-RU" sz="1500" dirty="0">
              <a:solidFill>
                <a:schemeClr val="tx1"/>
              </a:solidFill>
              <a:latin typeface="Times New Roman" pitchFamily="18" charset="0"/>
              <a:cs typeface="Times New Roman" pitchFamily="18" charset="0"/>
            </a:endParaRPr>
          </a:p>
          <a:p>
            <a:r>
              <a:rPr lang="ru-RU" sz="1500" dirty="0">
                <a:solidFill>
                  <a:schemeClr val="tx1"/>
                </a:solidFill>
                <a:latin typeface="Times New Roman" pitchFamily="18" charset="0"/>
                <a:cs typeface="Times New Roman" pitchFamily="18" charset="0"/>
              </a:rPr>
              <a:t>- </a:t>
            </a:r>
            <a:r>
              <a:rPr lang="ru-RU" sz="1500" dirty="0" smtClean="0">
                <a:solidFill>
                  <a:schemeClr val="tx1"/>
                </a:solidFill>
                <a:latin typeface="Times New Roman" pitchFamily="18" charset="0"/>
                <a:cs typeface="Times New Roman" pitchFamily="18" charset="0"/>
              </a:rPr>
              <a:t>штрафы;</a:t>
            </a:r>
            <a:endParaRPr lang="ru-RU" sz="1500" dirty="0">
              <a:solidFill>
                <a:schemeClr val="tx1"/>
              </a:solidFill>
              <a:latin typeface="Times New Roman" pitchFamily="18" charset="0"/>
              <a:cs typeface="Times New Roman" pitchFamily="18" charset="0"/>
            </a:endParaRPr>
          </a:p>
          <a:p>
            <a:r>
              <a:rPr lang="ru-RU" sz="1500" dirty="0">
                <a:solidFill>
                  <a:schemeClr val="tx1"/>
                </a:solidFill>
                <a:latin typeface="Times New Roman" pitchFamily="18" charset="0"/>
                <a:cs typeface="Times New Roman" pitchFamily="18" charset="0"/>
              </a:rPr>
              <a:t>- иные неналоговые доходы.</a:t>
            </a:r>
            <a:endParaRPr lang="ru-RU" sz="1500" dirty="0">
              <a:latin typeface="Times New Roman" pitchFamily="18" charset="0"/>
              <a:cs typeface="Times New Roman" pitchFamily="18" charset="0"/>
            </a:endParaRPr>
          </a:p>
          <a:p>
            <a:pPr lvl="0"/>
            <a:r>
              <a:rPr lang="ru-RU" sz="1400" dirty="0">
                <a:solidFill>
                  <a:schemeClr val="tx1"/>
                </a:solidFill>
                <a:latin typeface="Times New Roman" pitchFamily="18" charset="0"/>
                <a:cs typeface="Times New Roman" pitchFamily="18" charset="0"/>
              </a:rPr>
              <a:t> </a:t>
            </a:r>
          </a:p>
        </p:txBody>
      </p:sp>
      <p:sp>
        <p:nvSpPr>
          <p:cNvPr id="48" name="Прямоугольник 47"/>
          <p:cNvSpPr/>
          <p:nvPr/>
        </p:nvSpPr>
        <p:spPr>
          <a:xfrm>
            <a:off x="8564462" y="3030205"/>
            <a:ext cx="2857135" cy="3000396"/>
          </a:xfrm>
          <a:prstGeom prst="rect">
            <a:avLst/>
          </a:prstGeom>
          <a:gradFill>
            <a:gsLst>
              <a:gs pos="0">
                <a:schemeClr val="accent4">
                  <a:lumMod val="110000"/>
                  <a:satMod val="105000"/>
                  <a:tint val="67000"/>
                </a:schemeClr>
              </a:gs>
              <a:gs pos="1000">
                <a:srgbClr val="CCCCFF"/>
              </a:gs>
              <a:gs pos="87000">
                <a:srgbClr val="EAD1B1"/>
              </a:gs>
              <a:gs pos="100000">
                <a:schemeClr val="accent4">
                  <a:lumMod val="105000"/>
                  <a:satMod val="109000"/>
                  <a:tint val="81000"/>
                </a:schemeClr>
              </a:gs>
            </a:gsLst>
          </a:gradFill>
          <a:ln w="28575"/>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Tx/>
              <a:buChar char="-"/>
            </a:pPr>
            <a:r>
              <a:rPr lang="ru-RU" sz="1500" dirty="0" smtClean="0">
                <a:solidFill>
                  <a:schemeClr val="tx1"/>
                </a:solidFill>
                <a:latin typeface="Times New Roman" pitchFamily="18" charset="0"/>
                <a:cs typeface="Times New Roman" pitchFamily="18" charset="0"/>
              </a:rPr>
              <a:t>безвозмездные </a:t>
            </a:r>
            <a:r>
              <a:rPr lang="ru-RU" sz="1500" dirty="0">
                <a:solidFill>
                  <a:schemeClr val="tx1"/>
                </a:solidFill>
                <a:latin typeface="Times New Roman" pitchFamily="18" charset="0"/>
                <a:cs typeface="Times New Roman" pitchFamily="18" charset="0"/>
              </a:rPr>
              <a:t>поступления </a:t>
            </a:r>
            <a:endParaRPr lang="ru-RU" sz="1500" dirty="0" smtClean="0">
              <a:solidFill>
                <a:schemeClr val="tx1"/>
              </a:solidFill>
              <a:latin typeface="Times New Roman" pitchFamily="18" charset="0"/>
              <a:cs typeface="Times New Roman" pitchFamily="18" charset="0"/>
            </a:endParaRPr>
          </a:p>
          <a:p>
            <a:r>
              <a:rPr lang="ru-RU" sz="1500" dirty="0" smtClean="0">
                <a:solidFill>
                  <a:schemeClr val="tx1"/>
                </a:solidFill>
                <a:latin typeface="Times New Roman" pitchFamily="18" charset="0"/>
                <a:cs typeface="Times New Roman" pitchFamily="18" charset="0"/>
              </a:rPr>
              <a:t>из других бюджетов бюджетной системы РФ (областного бюджета и бюджета муниципального района), </a:t>
            </a:r>
          </a:p>
          <a:p>
            <a:r>
              <a:rPr lang="ru-RU" sz="1500" dirty="0" smtClean="0">
                <a:solidFill>
                  <a:schemeClr val="tx1"/>
                </a:solidFill>
                <a:latin typeface="Times New Roman" pitchFamily="18" charset="0"/>
                <a:cs typeface="Times New Roman" pitchFamily="18" charset="0"/>
              </a:rPr>
              <a:t>в том числе:</a:t>
            </a:r>
            <a:endParaRPr lang="ru-RU" sz="1500" dirty="0">
              <a:solidFill>
                <a:schemeClr val="tx1"/>
              </a:solidFill>
              <a:latin typeface="Times New Roman" pitchFamily="18" charset="0"/>
              <a:cs typeface="Times New Roman" pitchFamily="18" charset="0"/>
            </a:endParaRPr>
          </a:p>
          <a:p>
            <a:r>
              <a:rPr lang="ru-RU" sz="1500" dirty="0" smtClean="0">
                <a:solidFill>
                  <a:schemeClr val="tx1"/>
                </a:solidFill>
                <a:latin typeface="Times New Roman" pitchFamily="18" charset="0"/>
                <a:cs typeface="Times New Roman" pitchFamily="18" charset="0"/>
              </a:rPr>
              <a:t>- дотации;</a:t>
            </a:r>
          </a:p>
          <a:p>
            <a:r>
              <a:rPr lang="ru-RU" sz="1500" dirty="0" smtClean="0">
                <a:solidFill>
                  <a:schemeClr val="tx1"/>
                </a:solidFill>
                <a:latin typeface="Times New Roman" pitchFamily="18" charset="0"/>
                <a:cs typeface="Times New Roman" pitchFamily="18" charset="0"/>
              </a:rPr>
              <a:t>- субвенции;</a:t>
            </a:r>
          </a:p>
          <a:p>
            <a:r>
              <a:rPr lang="ru-RU" sz="1500" dirty="0" smtClean="0">
                <a:solidFill>
                  <a:schemeClr val="tx1"/>
                </a:solidFill>
                <a:latin typeface="Times New Roman" pitchFamily="18" charset="0"/>
                <a:cs typeface="Times New Roman" pitchFamily="18" charset="0"/>
              </a:rPr>
              <a:t>- субсидии;</a:t>
            </a:r>
            <a:endParaRPr lang="ru-RU" sz="1500" dirty="0">
              <a:solidFill>
                <a:schemeClr val="tx1"/>
              </a:solidFill>
              <a:latin typeface="Times New Roman" pitchFamily="18" charset="0"/>
              <a:cs typeface="Times New Roman" pitchFamily="18" charset="0"/>
            </a:endParaRPr>
          </a:p>
          <a:p>
            <a:r>
              <a:rPr lang="ru-RU" sz="1500" dirty="0">
                <a:solidFill>
                  <a:schemeClr val="tx1"/>
                </a:solidFill>
                <a:latin typeface="Times New Roman" pitchFamily="18" charset="0"/>
                <a:cs typeface="Times New Roman" pitchFamily="18" charset="0"/>
              </a:rPr>
              <a:t>- безвозмездные поступления от государственных организаций.</a:t>
            </a:r>
            <a:endParaRPr lang="ru-RU" sz="1500" i="1" dirty="0">
              <a:solidFill>
                <a:schemeClr val="tx1"/>
              </a:solidFill>
              <a:latin typeface="Times New Roman" pitchFamily="18" charset="0"/>
              <a:cs typeface="Times New Roman" pitchFamily="18" charset="0"/>
            </a:endParaRPr>
          </a:p>
        </p:txBody>
      </p:sp>
      <p:pic>
        <p:nvPicPr>
          <p:cNvPr id="44" name="Рисунок 43"/>
          <p:cNvPicPr/>
          <p:nvPr/>
        </p:nvPicPr>
        <p:blipFill>
          <a:blip r:embed="rId6" cstate="print">
            <a:extLst>
              <a:ext uri="{28A0092B-C50C-407E-A947-70E740481C1C}">
                <a14:useLocalDpi xmlns:a14="http://schemas.microsoft.com/office/drawing/2010/main" val="0"/>
              </a:ext>
            </a:extLst>
          </a:blip>
          <a:stretch>
            <a:fillRect/>
          </a:stretch>
        </p:blipFill>
        <p:spPr>
          <a:xfrm>
            <a:off x="541596" y="330187"/>
            <a:ext cx="874078" cy="1084263"/>
          </a:xfrm>
          <a:prstGeom prst="rect">
            <a:avLst/>
          </a:prstGeom>
        </p:spPr>
      </p:pic>
    </p:spTree>
    <p:extLst>
      <p:ext uri="{BB962C8B-B14F-4D97-AF65-F5344CB8AC3E}">
        <p14:creationId xmlns:p14="http://schemas.microsoft.com/office/powerpoint/2010/main" val="125275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Картинки по запросу бодайбо фото города"/>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56000"/>
                    </a14:imgEffect>
                  </a14:imgLayer>
                </a14:imgProps>
              </a:ext>
              <a:ext uri="{28A0092B-C50C-407E-A947-70E740481C1C}">
                <a14:useLocalDpi xmlns:a14="http://schemas.microsoft.com/office/drawing/2010/main" val="0"/>
              </a:ext>
            </a:extLst>
          </a:blip>
          <a:srcRect/>
          <a:stretch>
            <a:fillRect/>
          </a:stretch>
        </p:blipFill>
        <p:spPr bwMode="auto">
          <a:xfrm>
            <a:off x="-209550" y="4763"/>
            <a:ext cx="12401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47800" y="396244"/>
            <a:ext cx="10202227" cy="1594481"/>
          </a:xfrm>
          <a:solidFill>
            <a:schemeClr val="bg1">
              <a:alpha val="33000"/>
            </a:schemeClr>
          </a:solidFill>
        </p:spPr>
        <p:txBody>
          <a:bodyPr>
            <a:noAutofit/>
          </a:bodyPr>
          <a:lstStyle/>
          <a:p>
            <a:pPr algn="just">
              <a:lnSpc>
                <a:spcPct val="100000"/>
              </a:lnSpc>
            </a:pPr>
            <a:r>
              <a:rPr lang="ru-RU" sz="1800" b="1" dirty="0" smtClean="0">
                <a:solidFill>
                  <a:srgbClr val="0000CC"/>
                </a:solidFill>
                <a:latin typeface="Times New Roman" panose="02020603050405020304" pitchFamily="18" charset="0"/>
                <a:cs typeface="Times New Roman" panose="02020603050405020304" pitchFamily="18" charset="0"/>
              </a:rPr>
              <a:t>Основным </a:t>
            </a:r>
            <a:r>
              <a:rPr lang="ru-RU" sz="1800" b="1" dirty="0">
                <a:solidFill>
                  <a:srgbClr val="0000CC"/>
                </a:solidFill>
                <a:latin typeface="Times New Roman" panose="02020603050405020304" pitchFamily="18" charset="0"/>
                <a:cs typeface="Times New Roman" panose="02020603050405020304" pitchFamily="18" charset="0"/>
              </a:rPr>
              <a:t>источником собственных доходов бюджета </a:t>
            </a:r>
            <a:r>
              <a:rPr lang="ru-RU" sz="1800" b="1" dirty="0" err="1">
                <a:solidFill>
                  <a:srgbClr val="0000CC"/>
                </a:solidFill>
                <a:latin typeface="Times New Roman" panose="02020603050405020304" pitchFamily="18" charset="0"/>
                <a:cs typeface="Times New Roman" panose="02020603050405020304" pitchFamily="18" charset="0"/>
              </a:rPr>
              <a:t>Бодайбинского</a:t>
            </a:r>
            <a:r>
              <a:rPr lang="ru-RU" sz="1800" b="1" dirty="0">
                <a:solidFill>
                  <a:srgbClr val="0000CC"/>
                </a:solidFill>
                <a:latin typeface="Times New Roman" panose="02020603050405020304" pitchFamily="18" charset="0"/>
                <a:cs typeface="Times New Roman" panose="02020603050405020304" pitchFamily="18" charset="0"/>
              </a:rPr>
              <a:t> муниципального </a:t>
            </a:r>
            <a:r>
              <a:rPr lang="ru-RU" sz="1800" b="1" dirty="0" smtClean="0">
                <a:solidFill>
                  <a:srgbClr val="0000CC"/>
                </a:solidFill>
                <a:latin typeface="Times New Roman" panose="02020603050405020304" pitchFamily="18" charset="0"/>
                <a:cs typeface="Times New Roman" panose="02020603050405020304" pitchFamily="18" charset="0"/>
              </a:rPr>
              <a:t>образования</a:t>
            </a:r>
            <a:r>
              <a:rPr lang="ru-RU" sz="1800" b="1" dirty="0">
                <a:solidFill>
                  <a:srgbClr val="0000CC"/>
                </a:solidFill>
                <a:latin typeface="Times New Roman" panose="02020603050405020304" pitchFamily="18" charset="0"/>
                <a:cs typeface="Times New Roman" panose="02020603050405020304" pitchFamily="18" charset="0"/>
              </a:rPr>
              <a:t>, начиная со времени образования является отчисления от налога на доходы физических лиц по нормативу отчислений 10%, в структуре доходов бюджета поступления от НДФЛ ежегодно составляют не менее 70% ( 71-76%).  Стабилизация цен на золото - продукцию основной отрасли промышленности на территории поселения привело к увеличению поступлений от налога на доходы физических лиц. </a:t>
            </a:r>
          </a:p>
        </p:txBody>
      </p:sp>
      <p:pic>
        <p:nvPicPr>
          <p:cNvPr id="7" name="Диаграмма 1"/>
          <p:cNvPicPr>
            <a:picLocks noGrp="1"/>
          </p:cNvPicPr>
          <p:nvPr>
            <p:ph idx="1"/>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1286" y="2280747"/>
            <a:ext cx="4349264" cy="3358053"/>
          </a:xfrm>
          <a:prstGeom prst="rect">
            <a:avLst/>
          </a:prstGeom>
          <a:solidFill>
            <a:srgbClr val="660033"/>
          </a:solidFill>
          <a:ln>
            <a:noFill/>
          </a:ln>
          <a:extLst/>
        </p:spPr>
      </p:pic>
      <p:sp>
        <p:nvSpPr>
          <p:cNvPr id="5" name="TextBox 4"/>
          <p:cNvSpPr txBox="1"/>
          <p:nvPr/>
        </p:nvSpPr>
        <p:spPr>
          <a:xfrm>
            <a:off x="4691308" y="2280747"/>
            <a:ext cx="7068502" cy="3970318"/>
          </a:xfrm>
          <a:prstGeom prst="rect">
            <a:avLst/>
          </a:prstGeom>
          <a:solidFill>
            <a:schemeClr val="bg1">
              <a:alpha val="47000"/>
            </a:schemeClr>
          </a:solidFill>
        </p:spPr>
        <p:txBody>
          <a:bodyPr wrap="square" rtlCol="0">
            <a:spAutoFit/>
          </a:bodyPr>
          <a:lstStyle/>
          <a:p>
            <a:pPr algn="just"/>
            <a:r>
              <a:rPr lang="ru-RU" b="1" dirty="0" smtClean="0">
                <a:solidFill>
                  <a:srgbClr val="660033"/>
                </a:solidFill>
                <a:latin typeface="Times New Roman" panose="02020603050405020304" pitchFamily="18" charset="0"/>
                <a:cs typeface="Times New Roman" panose="02020603050405020304" pitchFamily="18" charset="0"/>
              </a:rPr>
              <a:t>В целях повышения доходной части бюджета </a:t>
            </a:r>
            <a:r>
              <a:rPr lang="ru-RU" b="1" dirty="0">
                <a:solidFill>
                  <a:srgbClr val="660033"/>
                </a:solidFill>
                <a:latin typeface="Times New Roman" panose="02020603050405020304" pitchFamily="18" charset="0"/>
                <a:cs typeface="Times New Roman" panose="02020603050405020304" pitchFamily="18" charset="0"/>
              </a:rPr>
              <a:t>разработанных администрацией </a:t>
            </a:r>
            <a:r>
              <a:rPr lang="ru-RU" b="1" dirty="0" err="1">
                <a:solidFill>
                  <a:srgbClr val="660033"/>
                </a:solidFill>
                <a:latin typeface="Times New Roman" panose="02020603050405020304" pitchFamily="18" charset="0"/>
                <a:cs typeface="Times New Roman" panose="02020603050405020304" pitchFamily="18" charset="0"/>
              </a:rPr>
              <a:t>Бодайбинского</a:t>
            </a:r>
            <a:r>
              <a:rPr lang="ru-RU" b="1" dirty="0">
                <a:solidFill>
                  <a:srgbClr val="660033"/>
                </a:solidFill>
                <a:latin typeface="Times New Roman" panose="02020603050405020304" pitchFamily="18" charset="0"/>
                <a:cs typeface="Times New Roman" panose="02020603050405020304" pitchFamily="18" charset="0"/>
              </a:rPr>
              <a:t> городского </a:t>
            </a:r>
            <a:r>
              <a:rPr lang="ru-RU" b="1" dirty="0" smtClean="0">
                <a:solidFill>
                  <a:srgbClr val="660033"/>
                </a:solidFill>
                <a:latin typeface="Times New Roman" panose="02020603050405020304" pitchFamily="18" charset="0"/>
                <a:cs typeface="Times New Roman" panose="02020603050405020304" pitchFamily="18" charset="0"/>
              </a:rPr>
              <a:t>поселения в 2010 году были разработаны нормативные акты о взимании госпошлины </a:t>
            </a:r>
            <a:r>
              <a:rPr lang="ru-RU" b="1" dirty="0">
                <a:solidFill>
                  <a:srgbClr val="660033"/>
                </a:solidFill>
                <a:latin typeface="Times New Roman" panose="02020603050405020304" pitchFamily="18" charset="0"/>
                <a:cs typeface="Times New Roman" panose="02020603050405020304" pitchFamily="18" charset="0"/>
              </a:rPr>
              <a:t>за выдачу органом местного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самоуправления </a:t>
            </a:r>
            <a:r>
              <a:rPr lang="ru-RU" b="1" dirty="0">
                <a:solidFill>
                  <a:srgbClr val="660033"/>
                </a:solidFill>
                <a:latin typeface="Times New Roman" panose="02020603050405020304" pitchFamily="18" charset="0"/>
                <a:cs typeface="Times New Roman" panose="02020603050405020304" pitchFamily="18" charset="0"/>
              </a:rPr>
              <a:t>поселения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специального </a:t>
            </a:r>
            <a:r>
              <a:rPr lang="ru-RU" b="1" dirty="0">
                <a:solidFill>
                  <a:srgbClr val="660033"/>
                </a:solidFill>
                <a:latin typeface="Times New Roman" panose="02020603050405020304" pitchFamily="18" charset="0"/>
                <a:cs typeface="Times New Roman" panose="02020603050405020304" pitchFamily="18" charset="0"/>
              </a:rPr>
              <a:t>разрешения на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движение </a:t>
            </a:r>
            <a:r>
              <a:rPr lang="ru-RU" b="1" dirty="0">
                <a:solidFill>
                  <a:srgbClr val="660033"/>
                </a:solidFill>
                <a:latin typeface="Times New Roman" panose="02020603050405020304" pitchFamily="18" charset="0"/>
                <a:cs typeface="Times New Roman" panose="02020603050405020304" pitchFamily="18" charset="0"/>
              </a:rPr>
              <a:t>по автомобильным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дорогам </a:t>
            </a:r>
            <a:r>
              <a:rPr lang="ru-RU" b="1" dirty="0">
                <a:solidFill>
                  <a:srgbClr val="660033"/>
                </a:solidFill>
                <a:latin typeface="Times New Roman" panose="02020603050405020304" pitchFamily="18" charset="0"/>
                <a:cs typeface="Times New Roman" panose="02020603050405020304" pitchFamily="18" charset="0"/>
              </a:rPr>
              <a:t>транспортных средств,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осуществляющих </a:t>
            </a:r>
            <a:r>
              <a:rPr lang="ru-RU" b="1" dirty="0">
                <a:solidFill>
                  <a:srgbClr val="660033"/>
                </a:solidFill>
                <a:latin typeface="Times New Roman" panose="02020603050405020304" pitchFamily="18" charset="0"/>
                <a:cs typeface="Times New Roman" panose="02020603050405020304" pitchFamily="18" charset="0"/>
              </a:rPr>
              <a:t>перевозки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опасных</a:t>
            </a:r>
            <a:r>
              <a:rPr lang="ru-RU" b="1" dirty="0">
                <a:solidFill>
                  <a:srgbClr val="660033"/>
                </a:solidFill>
                <a:latin typeface="Times New Roman" panose="02020603050405020304" pitchFamily="18" charset="0"/>
                <a:cs typeface="Times New Roman" panose="02020603050405020304" pitchFamily="18" charset="0"/>
              </a:rPr>
              <a:t>, тяжеловесных и </a:t>
            </a:r>
            <a:endParaRPr lang="ru-RU" b="1" dirty="0" smtClean="0">
              <a:solidFill>
                <a:srgbClr val="660033"/>
              </a:solidFill>
              <a:latin typeface="Times New Roman" panose="02020603050405020304" pitchFamily="18" charset="0"/>
              <a:cs typeface="Times New Roman" panose="02020603050405020304" pitchFamily="18" charset="0"/>
            </a:endParaRPr>
          </a:p>
          <a:p>
            <a:pPr algn="just"/>
            <a:r>
              <a:rPr lang="ru-RU" b="1" dirty="0" smtClean="0">
                <a:solidFill>
                  <a:srgbClr val="660033"/>
                </a:solidFill>
                <a:latin typeface="Times New Roman" panose="02020603050405020304" pitchFamily="18" charset="0"/>
                <a:cs typeface="Times New Roman" panose="02020603050405020304" pitchFamily="18" charset="0"/>
              </a:rPr>
              <a:t>(</a:t>
            </a:r>
            <a:r>
              <a:rPr lang="ru-RU" b="1" dirty="0">
                <a:solidFill>
                  <a:srgbClr val="660033"/>
                </a:solidFill>
                <a:latin typeface="Times New Roman" panose="02020603050405020304" pitchFamily="18" charset="0"/>
                <a:cs typeface="Times New Roman" panose="02020603050405020304" pitchFamily="18" charset="0"/>
              </a:rPr>
              <a:t>или) крупногабаритных </a:t>
            </a:r>
            <a:r>
              <a:rPr lang="ru-RU" b="1" dirty="0" smtClean="0">
                <a:solidFill>
                  <a:srgbClr val="660033"/>
                </a:solidFill>
                <a:latin typeface="Times New Roman" panose="02020603050405020304" pitchFamily="18" charset="0"/>
                <a:cs typeface="Times New Roman" panose="02020603050405020304" pitchFamily="18" charset="0"/>
              </a:rPr>
              <a:t>грузов. </a:t>
            </a:r>
          </a:p>
          <a:p>
            <a:pPr algn="just"/>
            <a:r>
              <a:rPr lang="ru-RU" b="1" dirty="0" smtClean="0">
                <a:solidFill>
                  <a:srgbClr val="660033"/>
                </a:solidFill>
                <a:latin typeface="Times New Roman" panose="02020603050405020304" pitchFamily="18" charset="0"/>
                <a:cs typeface="Times New Roman" panose="02020603050405020304" pitchFamily="18" charset="0"/>
              </a:rPr>
              <a:t>Поступления от уплаты </a:t>
            </a:r>
          </a:p>
          <a:p>
            <a:pPr algn="just"/>
            <a:r>
              <a:rPr lang="ru-RU" b="1" dirty="0" smtClean="0">
                <a:solidFill>
                  <a:srgbClr val="660033"/>
                </a:solidFill>
                <a:latin typeface="Times New Roman" panose="02020603050405020304" pitchFamily="18" charset="0"/>
                <a:cs typeface="Times New Roman" panose="02020603050405020304" pitchFamily="18" charset="0"/>
              </a:rPr>
              <a:t>пошлины учитываются при формировании дорожного фонда </a:t>
            </a:r>
            <a:r>
              <a:rPr lang="ru-RU" b="1" dirty="0" err="1" smtClean="0">
                <a:solidFill>
                  <a:srgbClr val="660033"/>
                </a:solidFill>
                <a:latin typeface="Times New Roman" panose="02020603050405020304" pitchFamily="18" charset="0"/>
                <a:cs typeface="Times New Roman" panose="02020603050405020304" pitchFamily="18" charset="0"/>
              </a:rPr>
              <a:t>Бодайбинского</a:t>
            </a:r>
            <a:r>
              <a:rPr lang="ru-RU" b="1" dirty="0" smtClean="0">
                <a:solidFill>
                  <a:srgbClr val="660033"/>
                </a:solidFill>
                <a:latin typeface="Times New Roman" panose="02020603050405020304" pitchFamily="18" charset="0"/>
                <a:cs typeface="Times New Roman" panose="02020603050405020304" pitchFamily="18" charset="0"/>
              </a:rPr>
              <a:t> муниципального образования. </a:t>
            </a:r>
            <a:endParaRPr lang="ru-RU" b="1" dirty="0">
              <a:solidFill>
                <a:srgbClr val="660033"/>
              </a:solidFill>
              <a:latin typeface="Times New Roman" panose="02020603050405020304" pitchFamily="18" charset="0"/>
              <a:cs typeface="Times New Roman" panose="02020603050405020304" pitchFamily="18" charset="0"/>
            </a:endParaRPr>
          </a:p>
        </p:txBody>
      </p:sp>
      <p:pic>
        <p:nvPicPr>
          <p:cNvPr id="6" name="Рисунок 5"/>
          <p:cNvPicPr/>
          <p:nvPr/>
        </p:nvPicPr>
        <p:blipFill>
          <a:blip r:embed="rId6" cstate="print">
            <a:extLst>
              <a:ext uri="{28A0092B-C50C-407E-A947-70E740481C1C}">
                <a14:useLocalDpi xmlns:a14="http://schemas.microsoft.com/office/drawing/2010/main" val="0"/>
              </a:ext>
            </a:extLst>
          </a:blip>
          <a:stretch>
            <a:fillRect/>
          </a:stretch>
        </p:blipFill>
        <p:spPr>
          <a:xfrm>
            <a:off x="354141" y="396244"/>
            <a:ext cx="874078" cy="1084263"/>
          </a:xfrm>
          <a:prstGeom prst="rect">
            <a:avLst/>
          </a:prstGeom>
        </p:spPr>
      </p:pic>
      <p:pic>
        <p:nvPicPr>
          <p:cNvPr id="3078" name="Picture 6" descr="Картинки по запросу картинки госпошлина за грузовые автомобил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5559" y="3161868"/>
            <a:ext cx="3534251" cy="250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66507"/>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b-a.d-cd.net/57bc528s-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705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381125" y="365126"/>
            <a:ext cx="10401299" cy="915458"/>
          </a:xfrm>
        </p:spPr>
        <p:txBody>
          <a:bodyPr>
            <a:noAutofit/>
          </a:bodyPr>
          <a:lstStyle/>
          <a:p>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Расходоваться бюджетные средства могут только на исполнение полномочий, установленных законами для каждого уровня власти. </a:t>
            </a:r>
            <a:b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br>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Полномочия органов местного самоуправления определяются Федеральным </a:t>
            </a:r>
            <a:r>
              <a:rPr lang="ru-RU" sz="1600" b="1" dirty="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законом </a:t>
            </a:r>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от </a:t>
            </a:r>
            <a:r>
              <a:rPr lang="ru-RU" sz="1600" b="1" dirty="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06.10.2003 </a:t>
            </a:r>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 </a:t>
            </a:r>
            <a:r>
              <a:rPr lang="ru-RU" sz="1600" b="1" dirty="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131-ФЗ </a:t>
            </a:r>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«Об </a:t>
            </a:r>
            <a:r>
              <a:rPr lang="ru-RU" sz="1600" b="1" dirty="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общих принципах организации местного самоуправления в Российской </a:t>
            </a:r>
            <a:r>
              <a:rPr lang="ru-RU" sz="1600" b="1" dirty="0" smtClean="0">
                <a:ln>
                  <a:solidFill>
                    <a:srgbClr val="FFC000"/>
                  </a:solidFill>
                </a:ln>
                <a:solidFill>
                  <a:srgbClr val="FFCC00"/>
                </a:solidFill>
                <a:effectLst>
                  <a:glow rad="139700">
                    <a:schemeClr val="accent5">
                      <a:satMod val="175000"/>
                      <a:alpha val="40000"/>
                    </a:schemeClr>
                  </a:glow>
                  <a:outerShdw blurRad="50800" dist="12700" dir="5400000" algn="ctr" rotWithShape="0">
                    <a:srgbClr val="000000">
                      <a:alpha val="42000"/>
                    </a:srgbClr>
                  </a:outerShdw>
                </a:effectLst>
              </a:rPr>
              <a:t>Федерации».  </a:t>
            </a:r>
            <a:endParaRPr lang="ru-RU" sz="1600" b="1" dirty="0">
              <a:ln>
                <a:solidFill>
                  <a:srgbClr val="FFC000"/>
                </a:solidFill>
              </a:ln>
              <a:solidFill>
                <a:srgbClr val="FFCC00"/>
              </a:solidFill>
              <a:effectLst>
                <a:glow rad="127000">
                  <a:schemeClr val="accent1">
                    <a:alpha val="88000"/>
                  </a:schemeClr>
                </a:glow>
                <a:outerShdw blurRad="50800" dist="12700" dir="5400000" algn="ctr" rotWithShape="0">
                  <a:srgbClr val="000000">
                    <a:alpha val="42000"/>
                  </a:srgbClr>
                </a:outerShdw>
              </a:effectLst>
            </a:endParaRPr>
          </a:p>
        </p:txBody>
      </p:sp>
      <p:sp>
        <p:nvSpPr>
          <p:cNvPr id="3" name="Объект 2"/>
          <p:cNvSpPr>
            <a:spLocks noGrp="1"/>
          </p:cNvSpPr>
          <p:nvPr>
            <p:ph idx="1"/>
          </p:nvPr>
        </p:nvSpPr>
        <p:spPr>
          <a:xfrm>
            <a:off x="838200" y="1485900"/>
            <a:ext cx="10515600" cy="4857750"/>
          </a:xfrm>
        </p:spPr>
        <p:txBody>
          <a:bodyPr>
            <a:normAutofit/>
          </a:bodyPr>
          <a:lstStyle/>
          <a:p>
            <a:pPr marL="0" indent="0">
              <a:buNone/>
            </a:pPr>
            <a:r>
              <a:rPr lang="ru-RU" sz="1400" dirty="0" smtClean="0">
                <a:ln>
                  <a:solidFill>
                    <a:srgbClr val="33CC33"/>
                  </a:solidFill>
                </a:ln>
                <a:solidFill>
                  <a:srgbClr val="33CC33"/>
                </a:solidFill>
                <a:effectLst/>
              </a:rPr>
              <a:t>К вопросам местного значения поселений  в редакции от 15.02.2016г. относится  – 39 вопросов. Кроме того, органы местного самоуправления поселений вправе решать и другие вопросы, не отнесенные к вопросам местного значения, за счет средств местных бюджетов. </a:t>
            </a:r>
          </a:p>
          <a:p>
            <a:pPr marL="0" indent="0">
              <a:buNone/>
            </a:pPr>
            <a:endParaRPr lang="ru-RU" sz="1400" dirty="0">
              <a:ln>
                <a:solidFill>
                  <a:srgbClr val="33CC33"/>
                </a:solidFill>
              </a:ln>
              <a:solidFill>
                <a:srgbClr val="33CC33"/>
              </a:solidFill>
              <a:effectLst/>
            </a:endParaRPr>
          </a:p>
        </p:txBody>
      </p:sp>
      <p:graphicFrame>
        <p:nvGraphicFramePr>
          <p:cNvPr id="4" name="Схема 3"/>
          <p:cNvGraphicFramePr/>
          <p:nvPr>
            <p:extLst>
              <p:ext uri="{D42A27DB-BD31-4B8C-83A1-F6EECF244321}">
                <p14:modId xmlns:p14="http://schemas.microsoft.com/office/powerpoint/2010/main" val="2177219077"/>
              </p:ext>
            </p:extLst>
          </p:nvPr>
        </p:nvGraphicFramePr>
        <p:xfrm>
          <a:off x="209550" y="847725"/>
          <a:ext cx="11287126" cy="580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p:nvPr/>
        </p:nvPicPr>
        <p:blipFill>
          <a:blip r:embed="rId8" cstate="print">
            <a:extLst>
              <a:ext uri="{28A0092B-C50C-407E-A947-70E740481C1C}">
                <a14:useLocalDpi xmlns:a14="http://schemas.microsoft.com/office/drawing/2010/main" val="0"/>
              </a:ext>
            </a:extLst>
          </a:blip>
          <a:stretch>
            <a:fillRect/>
          </a:stretch>
        </p:blipFill>
        <p:spPr>
          <a:xfrm>
            <a:off x="300109" y="305593"/>
            <a:ext cx="874078" cy="1084263"/>
          </a:xfrm>
          <a:prstGeom prst="rect">
            <a:avLst/>
          </a:prstGeom>
        </p:spPr>
      </p:pic>
    </p:spTree>
    <p:extLst>
      <p:ext uri="{BB962C8B-B14F-4D97-AF65-F5344CB8AC3E}">
        <p14:creationId xmlns:p14="http://schemas.microsoft.com/office/powerpoint/2010/main" val="55796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Картинки по запросу картинки бодайб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86"/>
            <a:ext cx="12192000" cy="6892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Схема 13"/>
          <p:cNvGraphicFramePr/>
          <p:nvPr>
            <p:extLst>
              <p:ext uri="{D42A27DB-BD31-4B8C-83A1-F6EECF244321}">
                <p14:modId xmlns:p14="http://schemas.microsoft.com/office/powerpoint/2010/main" val="1142243823"/>
              </p:ext>
            </p:extLst>
          </p:nvPr>
        </p:nvGraphicFramePr>
        <p:xfrm>
          <a:off x="1723339" y="1279508"/>
          <a:ext cx="8784975" cy="528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Заголовок 1"/>
          <p:cNvSpPr txBox="1">
            <a:spLocks/>
          </p:cNvSpPr>
          <p:nvPr/>
        </p:nvSpPr>
        <p:spPr>
          <a:xfrm>
            <a:off x="8422436" y="5295265"/>
            <a:ext cx="2016224" cy="461336"/>
          </a:xfrm>
          <a:prstGeom prst="rect">
            <a:avLst/>
          </a:prstGeom>
          <a:solidFill>
            <a:schemeClr val="bg1"/>
          </a:solidFill>
          <a:ln w="38100">
            <a:solidFill>
              <a:schemeClr val="accent6">
                <a:lumMod val="75000"/>
              </a:schemeClr>
            </a:solidFill>
          </a:ln>
          <a:effectLst>
            <a:glow rad="114300">
              <a:schemeClr val="accent6">
                <a:satMod val="175000"/>
                <a:alpha val="40000"/>
              </a:scheme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dirty="0">
                <a:latin typeface="Times New Roman" panose="02020603050405020304" pitchFamily="18" charset="0"/>
                <a:cs typeface="Times New Roman" panose="02020603050405020304" pitchFamily="18" charset="0"/>
              </a:rPr>
              <a:t>Условно-утверждаемые</a:t>
            </a:r>
            <a:r>
              <a:rPr lang="ru-RU" sz="13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расходы</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11" name="Заголовок 1"/>
          <p:cNvSpPr txBox="1">
            <a:spLocks/>
          </p:cNvSpPr>
          <p:nvPr/>
        </p:nvSpPr>
        <p:spPr>
          <a:xfrm>
            <a:off x="7497561" y="6184612"/>
            <a:ext cx="2016224" cy="461336"/>
          </a:xfrm>
          <a:prstGeom prst="rect">
            <a:avLst/>
          </a:prstGeom>
          <a:solidFill>
            <a:schemeClr val="bg1"/>
          </a:solidFill>
          <a:ln w="38100">
            <a:solidFill>
              <a:srgbClr val="B00000"/>
            </a:solidFill>
          </a:ln>
          <a:effectLst>
            <a:glow rad="88900">
              <a:srgbClr val="FF0000">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1100</a:t>
            </a:r>
            <a:r>
              <a:rPr lang="ru-RU" sz="1400" dirty="0">
                <a:latin typeface="Times New Roman" panose="02020603050405020304" pitchFamily="18" charset="0"/>
                <a:cs typeface="Times New Roman" panose="02020603050405020304" pitchFamily="18" charset="0"/>
              </a:rPr>
              <a:t>  Физическая культура и спорт</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8" name="Заголовок 1"/>
          <p:cNvSpPr txBox="1">
            <a:spLocks/>
          </p:cNvSpPr>
          <p:nvPr/>
        </p:nvSpPr>
        <p:spPr>
          <a:xfrm>
            <a:off x="1887237" y="5247741"/>
            <a:ext cx="2016224" cy="371923"/>
          </a:xfrm>
          <a:prstGeom prst="rect">
            <a:avLst/>
          </a:prstGeom>
          <a:solidFill>
            <a:schemeClr val="bg1"/>
          </a:solidFill>
          <a:ln w="38100">
            <a:solidFill>
              <a:srgbClr val="FFC000"/>
            </a:solidFill>
          </a:ln>
          <a:effectLst>
            <a:glow rad="177800">
              <a:schemeClr val="accent4">
                <a:satMod val="175000"/>
                <a:alpha val="40000"/>
              </a:scheme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0700</a:t>
            </a:r>
            <a:r>
              <a:rPr lang="ru-RU" sz="1400" dirty="0">
                <a:latin typeface="Times New Roman" panose="02020603050405020304" pitchFamily="18" charset="0"/>
                <a:cs typeface="Times New Roman" panose="02020603050405020304" pitchFamily="18" charset="0"/>
              </a:rPr>
              <a:t>  Образование</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2700222" y="6095141"/>
            <a:ext cx="2016224" cy="330810"/>
          </a:xfrm>
          <a:prstGeom prst="rect">
            <a:avLst/>
          </a:prstGeom>
          <a:solidFill>
            <a:schemeClr val="bg1"/>
          </a:solidFill>
          <a:ln w="38100">
            <a:solidFill>
              <a:srgbClr val="CC66FF"/>
            </a:solidFill>
          </a:ln>
          <a:effectLst>
            <a:glow rad="127000">
              <a:srgbClr val="FFCCFF">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0800</a:t>
            </a:r>
            <a:r>
              <a:rPr lang="ru-RU" sz="1400" dirty="0">
                <a:latin typeface="Times New Roman" panose="02020603050405020304" pitchFamily="18" charset="0"/>
                <a:cs typeface="Times New Roman" panose="02020603050405020304" pitchFamily="18" charset="0"/>
              </a:rPr>
              <a:t>  Культура</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1524448" y="2849180"/>
            <a:ext cx="2006579" cy="506512"/>
          </a:xfrm>
          <a:prstGeom prst="rect">
            <a:avLst/>
          </a:prstGeom>
          <a:solidFill>
            <a:schemeClr val="bg1"/>
          </a:solidFill>
          <a:ln w="38100">
            <a:solidFill>
              <a:srgbClr val="CC66FF"/>
            </a:solidFill>
          </a:ln>
          <a:effectLst>
            <a:glow rad="101600">
              <a:srgbClr val="FFCCFF">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0400</a:t>
            </a:r>
            <a:r>
              <a:rPr lang="ru-RU" sz="13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Национальная экономика</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7" name="Заголовок 1"/>
          <p:cNvSpPr txBox="1">
            <a:spLocks/>
          </p:cNvSpPr>
          <p:nvPr/>
        </p:nvSpPr>
        <p:spPr>
          <a:xfrm>
            <a:off x="1671157" y="4194167"/>
            <a:ext cx="1692187" cy="461336"/>
          </a:xfrm>
          <a:prstGeom prst="rect">
            <a:avLst/>
          </a:prstGeom>
          <a:solidFill>
            <a:schemeClr val="bg1"/>
          </a:solidFill>
          <a:ln w="38100">
            <a:solidFill>
              <a:schemeClr val="accent1"/>
            </a:solidFill>
          </a:ln>
          <a:effectLst>
            <a:glow rad="101600">
              <a:srgbClr val="00FFFF">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0600</a:t>
            </a:r>
            <a:r>
              <a:rPr lang="ru-RU" sz="1400" dirty="0">
                <a:latin typeface="Times New Roman" panose="02020603050405020304" pitchFamily="18" charset="0"/>
                <a:cs typeface="Times New Roman" panose="02020603050405020304" pitchFamily="18" charset="0"/>
              </a:rPr>
              <a:t>  Охрана окружающей среды</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8930197" y="4027254"/>
            <a:ext cx="1800200" cy="672978"/>
          </a:xfrm>
          <a:prstGeom prst="rect">
            <a:avLst/>
          </a:prstGeom>
          <a:solidFill>
            <a:schemeClr val="bg1"/>
          </a:solidFill>
          <a:ln w="38100">
            <a:solidFill>
              <a:schemeClr val="accent1"/>
            </a:solidFill>
          </a:ln>
          <a:effectLst>
            <a:glow rad="101600">
              <a:schemeClr val="accent1">
                <a:satMod val="175000"/>
                <a:alpha val="40000"/>
              </a:scheme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1300</a:t>
            </a:r>
            <a:r>
              <a:rPr lang="ru-RU" sz="1300" dirty="0">
                <a:latin typeface="Times New Roman" panose="02020603050405020304" pitchFamily="18" charset="0"/>
                <a:cs typeface="Times New Roman" panose="02020603050405020304" pitchFamily="18" charset="0"/>
              </a:rPr>
              <a:t>  Обслуживание государственного и муниципального долга</a:t>
            </a:r>
            <a:endParaRPr lang="ru-RU" sz="1300" dirty="0">
              <a:solidFill>
                <a:srgbClr val="F28660"/>
              </a:solidFill>
              <a:latin typeface="Times New Roman" panose="02020603050405020304" pitchFamily="18" charset="0"/>
              <a:cs typeface="Times New Roman" panose="02020603050405020304" pitchFamily="18" charset="0"/>
            </a:endParaRPr>
          </a:p>
        </p:txBody>
      </p:sp>
      <p:sp>
        <p:nvSpPr>
          <p:cNvPr id="6" name="Заголовок 1"/>
          <p:cNvSpPr txBox="1">
            <a:spLocks/>
          </p:cNvSpPr>
          <p:nvPr/>
        </p:nvSpPr>
        <p:spPr>
          <a:xfrm>
            <a:off x="8796114" y="2743446"/>
            <a:ext cx="2088232" cy="549232"/>
          </a:xfrm>
          <a:prstGeom prst="rect">
            <a:avLst/>
          </a:prstGeom>
          <a:solidFill>
            <a:schemeClr val="bg1"/>
          </a:solidFill>
          <a:ln w="38100">
            <a:solidFill>
              <a:srgbClr val="FFC000"/>
            </a:solidFill>
          </a:ln>
          <a:effectLst>
            <a:glow rad="101600">
              <a:srgbClr val="FFFF00">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0500</a:t>
            </a:r>
            <a:r>
              <a:rPr lang="ru-RU" sz="13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Жилищно-коммунальное хозяйство</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7922085" y="1497658"/>
            <a:ext cx="2016224" cy="806732"/>
          </a:xfrm>
          <a:prstGeom prst="rect">
            <a:avLst/>
          </a:prstGeom>
          <a:solidFill>
            <a:schemeClr val="bg1"/>
          </a:solidFill>
          <a:ln w="38100">
            <a:solidFill>
              <a:schemeClr val="bg2">
                <a:lumMod val="50000"/>
              </a:schemeClr>
            </a:solidFill>
          </a:ln>
          <a:effectLst>
            <a:glow rad="114300">
              <a:schemeClr val="tx2">
                <a:lumMod val="20000"/>
                <a:lumOff val="80000"/>
                <a:alpha val="40000"/>
              </a:scheme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0300</a:t>
            </a:r>
            <a:r>
              <a:rPr lang="ru-RU" sz="1300" dirty="0">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a:t>
            </a:r>
            <a:endParaRPr lang="ru-RU" sz="1300" dirty="0">
              <a:solidFill>
                <a:srgbClr val="F28660"/>
              </a:solidFill>
              <a:latin typeface="Times New Roman" panose="02020603050405020304" pitchFamily="18" charset="0"/>
              <a:cs typeface="Times New Roman" panose="02020603050405020304" pitchFamily="18" charset="0"/>
            </a:endParaRPr>
          </a:p>
        </p:txBody>
      </p:sp>
      <p:sp>
        <p:nvSpPr>
          <p:cNvPr id="3" name="Заголовок 1"/>
          <p:cNvSpPr txBox="1">
            <a:spLocks/>
          </p:cNvSpPr>
          <p:nvPr/>
        </p:nvSpPr>
        <p:spPr>
          <a:xfrm>
            <a:off x="3975072" y="717202"/>
            <a:ext cx="242844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0100</a:t>
            </a:r>
            <a:r>
              <a:rPr lang="ru-RU" sz="1400" dirty="0">
                <a:latin typeface="Times New Roman" panose="02020603050405020304" pitchFamily="18" charset="0"/>
                <a:cs typeface="Times New Roman" panose="02020603050405020304" pitchFamily="18" charset="0"/>
              </a:rPr>
              <a:t>  Общегосударственные вопросы</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10" name="Заголовок 1"/>
          <p:cNvSpPr txBox="1">
            <a:spLocks/>
          </p:cNvSpPr>
          <p:nvPr/>
        </p:nvSpPr>
        <p:spPr>
          <a:xfrm>
            <a:off x="2330247" y="1765550"/>
            <a:ext cx="2016224" cy="461336"/>
          </a:xfrm>
          <a:prstGeom prst="rect">
            <a:avLst/>
          </a:prstGeom>
          <a:solidFill>
            <a:schemeClr val="bg1"/>
          </a:solidFill>
          <a:ln w="38100">
            <a:solidFill>
              <a:srgbClr val="33CC33"/>
            </a:solidFill>
          </a:ln>
          <a:effectLst>
            <a:glow rad="88900">
              <a:srgbClr val="CCFF66">
                <a:alpha val="40000"/>
              </a:srgbClr>
            </a:glow>
          </a:effectLst>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a:latin typeface="Times New Roman" panose="02020603050405020304" pitchFamily="18" charset="0"/>
                <a:cs typeface="Times New Roman" panose="02020603050405020304" pitchFamily="18" charset="0"/>
              </a:rPr>
              <a:t>1000</a:t>
            </a:r>
            <a:r>
              <a:rPr lang="ru-RU" sz="1400" dirty="0">
                <a:latin typeface="Times New Roman" panose="02020603050405020304" pitchFamily="18" charset="0"/>
                <a:cs typeface="Times New Roman" panose="02020603050405020304" pitchFamily="18" charset="0"/>
              </a:rPr>
              <a:t>  Социальная политика</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2" name="Заголовок 1"/>
          <p:cNvSpPr txBox="1">
            <a:spLocks/>
          </p:cNvSpPr>
          <p:nvPr/>
        </p:nvSpPr>
        <p:spPr>
          <a:xfrm>
            <a:off x="2121741" y="183240"/>
            <a:ext cx="8208912" cy="461336"/>
          </a:xfrm>
          <a:prstGeom prst="rect">
            <a:avLst/>
          </a:prstGeom>
          <a:noFill/>
          <a:ln w="38100">
            <a:noFill/>
          </a:ln>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ru-RU" sz="2400" b="1" dirty="0">
                <a:ln>
                  <a:solidFill>
                    <a:srgbClr val="CC66FF"/>
                  </a:solidFill>
                </a:ln>
                <a:solidFill>
                  <a:srgbClr val="CC66FF"/>
                </a:solidFill>
                <a:latin typeface="Arial Narrow" panose="020B0606020202030204" pitchFamily="34" charset="0"/>
                <a:cs typeface="Times New Roman" panose="02020603050405020304" pitchFamily="18" charset="0"/>
              </a:rPr>
              <a:t>РАЗДЕЛЫ КЛАССИФИКАЦИИ РАСХОДОВ БЮДЖЕТА</a:t>
            </a: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71613" y="5157192"/>
            <a:ext cx="576064" cy="55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21717" y="1858379"/>
            <a:ext cx="586567" cy="578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21244" y="2774279"/>
            <a:ext cx="601192" cy="59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89294" y="5779107"/>
            <a:ext cx="607894" cy="62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4406" r="18102"/>
          <a:stretch/>
        </p:blipFill>
        <p:spPr bwMode="auto">
          <a:xfrm>
            <a:off x="6445451" y="5822187"/>
            <a:ext cx="579262" cy="53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26102" y="1525685"/>
            <a:ext cx="616352" cy="52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97561" y="5157192"/>
            <a:ext cx="543543" cy="55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7504" r="12909"/>
          <a:stretch/>
        </p:blipFill>
        <p:spPr bwMode="auto">
          <a:xfrm>
            <a:off x="4655840" y="1858380"/>
            <a:ext cx="551522" cy="51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8174" y="4027254"/>
            <a:ext cx="601220" cy="50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90848" y="2819124"/>
            <a:ext cx="617509" cy="49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63939" y="3985365"/>
            <a:ext cx="579420" cy="59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Рисунок 75" descr="sz_logo.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55840" y="1816806"/>
            <a:ext cx="551523" cy="59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Рисунок 27"/>
          <p:cNvPicPr/>
          <p:nvPr/>
        </p:nvPicPr>
        <p:blipFill>
          <a:blip r:embed="rId20" cstate="print">
            <a:extLst>
              <a:ext uri="{28A0092B-C50C-407E-A947-70E740481C1C}">
                <a14:useLocalDpi xmlns:a14="http://schemas.microsoft.com/office/drawing/2010/main" val="0"/>
              </a:ext>
            </a:extLst>
          </a:blip>
          <a:stretch>
            <a:fillRect/>
          </a:stretch>
        </p:blipFill>
        <p:spPr>
          <a:xfrm>
            <a:off x="424631" y="334150"/>
            <a:ext cx="874078" cy="1084263"/>
          </a:xfrm>
          <a:prstGeom prst="rect">
            <a:avLst/>
          </a:prstGeom>
        </p:spPr>
      </p:pic>
    </p:spTree>
    <p:extLst>
      <p:ext uri="{BB962C8B-B14F-4D97-AF65-F5344CB8AC3E}">
        <p14:creationId xmlns:p14="http://schemas.microsoft.com/office/powerpoint/2010/main" val="192470630"/>
      </p:ext>
    </p:extLst>
  </p:cSld>
  <p:clrMapOvr>
    <a:masterClrMapping/>
  </p:clrMapOvr>
  <p:transition spd="slow" advClick="0" advTm="1000">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Картинки по запросу картинки бодайбо"/>
          <p:cNvPicPr>
            <a:picLocks noChangeAspect="1" noChangeArrowheads="1"/>
          </p:cNvPicPr>
          <p:nvPr/>
        </p:nvPicPr>
        <p:blipFill>
          <a:blip r:embed="rId2">
            <a:extLst>
              <a:ext uri="{BEBA8EAE-BF5A-486C-A8C5-ECC9F3942E4B}">
                <a14:imgProps xmlns:a14="http://schemas.microsoft.com/office/drawing/2010/main">
                  <a14:imgLayer r:embed="rId3">
                    <a14:imgEffect>
                      <a14:saturation sat="97000"/>
                    </a14:imgEffect>
                    <a14:imgEffect>
                      <a14:brightnessContrast bright="40000" contrast="1000"/>
                    </a14:imgEffect>
                  </a14:imgLayer>
                </a14:imgProps>
              </a:ext>
              <a:ext uri="{28A0092B-C50C-407E-A947-70E740481C1C}">
                <a14:useLocalDpi xmlns:a14="http://schemas.microsoft.com/office/drawing/2010/main" val="0"/>
              </a:ext>
            </a:extLst>
          </a:blip>
          <a:srcRect/>
          <a:stretch>
            <a:fillRect/>
          </a:stretch>
        </p:blipFill>
        <p:spPr bwMode="auto">
          <a:xfrm>
            <a:off x="0" y="-16495"/>
            <a:ext cx="12192000" cy="688249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74539" y="81024"/>
            <a:ext cx="10893612" cy="937549"/>
          </a:xfrm>
        </p:spPr>
        <p:txBody>
          <a:bodyPr>
            <a:noAutofit/>
            <a:scene3d>
              <a:camera prst="orthographicFront"/>
              <a:lightRig rig="sunset" dir="t"/>
            </a:scene3d>
            <a:sp3d prstMaterial="metal"/>
          </a:bodyPr>
          <a:lstStyle/>
          <a:p>
            <a:pPr algn="ctr"/>
            <a:r>
              <a:rPr lang="ru-RU" sz="2400" b="1" dirty="0">
                <a:solidFill>
                  <a:srgbClr val="660066"/>
                </a:solidFill>
                <a:effectLst>
                  <a:outerShdw blurRad="38100" dist="38100" dir="2700000" algn="tl">
                    <a:srgbClr val="660066">
                      <a:alpha val="43000"/>
                    </a:srgbClr>
                  </a:outerShdw>
                </a:effectLst>
                <a:latin typeface="Times New Roman" pitchFamily="18" charset="0"/>
                <a:cs typeface="Times New Roman" pitchFamily="18" charset="0"/>
              </a:rPr>
              <a:t>Структура расходов бюджета </a:t>
            </a:r>
            <a:r>
              <a:rPr lang="ru-RU" sz="2400" b="1" dirty="0" err="1" smtClean="0">
                <a:solidFill>
                  <a:srgbClr val="660066"/>
                </a:solidFill>
                <a:effectLst>
                  <a:outerShdw blurRad="38100" dist="38100" dir="2700000" algn="tl">
                    <a:srgbClr val="660066">
                      <a:alpha val="43000"/>
                    </a:srgbClr>
                  </a:outerShdw>
                </a:effectLst>
                <a:latin typeface="Times New Roman" pitchFamily="18" charset="0"/>
                <a:cs typeface="Times New Roman" pitchFamily="18" charset="0"/>
              </a:rPr>
              <a:t>Бодайбинского</a:t>
            </a:r>
            <a:r>
              <a:rPr lang="ru-RU" sz="2400" b="1" dirty="0" smtClean="0">
                <a:solidFill>
                  <a:srgbClr val="660066"/>
                </a:solidFill>
                <a:effectLst>
                  <a:outerShdw blurRad="38100" dist="38100" dir="2700000" algn="tl">
                    <a:srgbClr val="660066">
                      <a:alpha val="43000"/>
                    </a:srgbClr>
                  </a:outerShdw>
                </a:effectLst>
                <a:latin typeface="Times New Roman" pitchFamily="18" charset="0"/>
                <a:cs typeface="Times New Roman" pitchFamily="18" charset="0"/>
              </a:rPr>
              <a:t> муниципального образования</a:t>
            </a:r>
            <a:endParaRPr lang="ru-RU" sz="2400" b="1" dirty="0">
              <a:solidFill>
                <a:srgbClr val="660066"/>
              </a:solidFill>
              <a:effectLst>
                <a:outerShdw blurRad="38100" dist="38100" dir="2700000" algn="tl">
                  <a:srgbClr val="660066">
                    <a:alpha val="43000"/>
                  </a:srgbClr>
                </a:outerShdw>
              </a:effectLst>
              <a:latin typeface="Times New Roman" pitchFamily="18" charset="0"/>
              <a:cs typeface="Times New Roman" pitchFamily="18" charset="0"/>
            </a:endParaRPr>
          </a:p>
        </p:txBody>
      </p:sp>
      <p:pic>
        <p:nvPicPr>
          <p:cNvPr id="6" name="Picture 7" descr="Физ-ра"/>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830457" y="1018573"/>
            <a:ext cx="1272371" cy="881090"/>
          </a:xfrm>
          <a:prstGeom prst="rect">
            <a:avLst/>
          </a:prstGeom>
          <a:noFill/>
          <a:ln>
            <a:noFill/>
          </a:ln>
          <a:effectLst>
            <a:glow rad="254000">
              <a:schemeClr val="accent1">
                <a:satMod val="175000"/>
                <a:alpha val="40000"/>
              </a:schemeClr>
            </a:glow>
          </a:effectLst>
          <a:scene3d>
            <a:camera prst="orthographicFront"/>
            <a:lightRig rig="twoPt" dir="t"/>
          </a:scene3d>
          <a:sp3d prstMaterial="dkEdge">
            <a:bevelT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ЖКХ"/>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965" y="1038608"/>
            <a:ext cx="1278021" cy="894334"/>
          </a:xfrm>
          <a:prstGeom prst="rect">
            <a:avLst/>
          </a:prstGeom>
          <a:noFill/>
          <a:ln>
            <a:noFill/>
          </a:ln>
          <a:effectLst>
            <a:glow rad="254000">
              <a:schemeClr val="accent1">
                <a:satMod val="175000"/>
                <a:alpha val="40000"/>
              </a:schemeClr>
            </a:glow>
          </a:effectLst>
          <a:scene3d>
            <a:camera prst="orthographicFront"/>
            <a:lightRig rig="threePt" dir="t"/>
          </a:scene3d>
          <a:sp3d prstMaterial="dkEdge">
            <a:bevelT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нац"/>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000" y="1068115"/>
            <a:ext cx="1145612" cy="864826"/>
          </a:xfrm>
          <a:prstGeom prst="rect">
            <a:avLst/>
          </a:prstGeom>
          <a:noFill/>
          <a:ln>
            <a:noFill/>
          </a:ln>
          <a:effectLst>
            <a:glow rad="254000">
              <a:schemeClr val="accent1">
                <a:satMod val="175000"/>
                <a:alpha val="40000"/>
              </a:schemeClr>
            </a:glow>
          </a:effectLst>
          <a:scene3d>
            <a:camera prst="orthographicFront"/>
            <a:lightRig rig="threePt" dir="t"/>
          </a:scene3d>
          <a:sp3d prstMaterial="dkEdge">
            <a:bevelT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нац"/>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0398" y="1063290"/>
            <a:ext cx="1182726" cy="869651"/>
          </a:xfrm>
          <a:prstGeom prst="rect">
            <a:avLst/>
          </a:prstGeom>
          <a:noFill/>
          <a:ln>
            <a:noFill/>
          </a:ln>
          <a:effectLst>
            <a:glow rad="254000">
              <a:schemeClr val="accent1">
                <a:satMod val="175000"/>
                <a:alpha val="40000"/>
              </a:schemeClr>
            </a:glow>
          </a:effectLst>
          <a:scene3d>
            <a:camera prst="orthographicFront"/>
            <a:lightRig rig="threePt" dir="t"/>
          </a:scene3d>
          <a:sp3d prstMaterial="dkEdge">
            <a:bevelT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ОБРАЗОВАНИ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61656" y="1028515"/>
            <a:ext cx="1278422" cy="914369"/>
          </a:xfrm>
          <a:prstGeom prst="rect">
            <a:avLst/>
          </a:prstGeom>
          <a:noFill/>
          <a:ln>
            <a:noFill/>
          </a:ln>
          <a:effectLst>
            <a:glow rad="228600">
              <a:schemeClr val="accent1">
                <a:satMod val="175000"/>
                <a:alpha val="40000"/>
              </a:schemeClr>
            </a:glow>
          </a:effectLst>
          <a:scene3d>
            <a:camera prst="orthographicFront"/>
            <a:lightRig rig="threePt" dir="t"/>
          </a:scene3d>
          <a:sp3d prstMaterial="dkEdge">
            <a:bevelT w="114300" prst="hardEdg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Общегос-е"/>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0434" y="1063290"/>
            <a:ext cx="1186251" cy="830115"/>
          </a:xfrm>
          <a:prstGeom prst="rect">
            <a:avLst/>
          </a:prstGeom>
          <a:noFill/>
          <a:ln>
            <a:noFill/>
          </a:ln>
          <a:effectLst>
            <a:glow rad="254000">
              <a:schemeClr val="accent1">
                <a:satMod val="175000"/>
                <a:alpha val="40000"/>
              </a:schemeClr>
            </a:glow>
          </a:effectLst>
          <a:scene3d>
            <a:camera prst="orthographicFront"/>
            <a:lightRig rig="threePt" dir="t"/>
          </a:scene3d>
          <a:sp3d prstMaterial="dkEdge">
            <a:bevelT prst="slop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Соц"/>
          <p:cNvPicPr>
            <a:picLocks noChangeAspect="1" noChangeArrowheads="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7874" y="1024565"/>
            <a:ext cx="1286757" cy="875099"/>
          </a:xfrm>
          <a:prstGeom prst="rect">
            <a:avLst/>
          </a:prstGeom>
          <a:noFill/>
          <a:ln>
            <a:noFill/>
          </a:ln>
          <a:effectLst>
            <a:glow rad="228600">
              <a:schemeClr val="accent1">
                <a:satMod val="175000"/>
                <a:alpha val="40000"/>
              </a:schemeClr>
            </a:glow>
          </a:effectLst>
          <a:scene3d>
            <a:camera prst="orthographicFront"/>
            <a:lightRig rig="threePt" dir="t"/>
          </a:scene3d>
          <a:sp3d prstMaterial="dkEdge">
            <a:bevelT prst="slope"/>
            <a:bevelB w="101600" prst="rible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974539" y="2253018"/>
            <a:ext cx="1383881" cy="646331"/>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cs typeface="Times New Roman" pitchFamily="18" charset="0"/>
              </a:rPr>
              <a:t>01 </a:t>
            </a:r>
            <a:r>
              <a:rPr lang="ru-RU" altLang="ru-RU" sz="1200" b="1" dirty="0" err="1" smtClean="0">
                <a:latin typeface="Times New Roman" pitchFamily="18" charset="0"/>
                <a:cs typeface="Times New Roman" pitchFamily="18" charset="0"/>
              </a:rPr>
              <a:t>Общегосударст</a:t>
            </a:r>
            <a:r>
              <a:rPr lang="ru-RU" altLang="ru-RU" sz="1200" b="1" dirty="0" smtClean="0">
                <a:latin typeface="Times New Roman" pitchFamily="18" charset="0"/>
                <a:cs typeface="Times New Roman" pitchFamily="18" charset="0"/>
              </a:rPr>
              <a:t>-венные </a:t>
            </a:r>
            <a:r>
              <a:rPr lang="ru-RU" altLang="ru-RU" sz="1200" b="1" dirty="0">
                <a:latin typeface="Times New Roman" pitchFamily="18" charset="0"/>
                <a:cs typeface="Times New Roman" pitchFamily="18" charset="0"/>
              </a:rPr>
              <a:t>вопрос</a:t>
            </a:r>
            <a:r>
              <a:rPr lang="ru-RU" altLang="ru-RU" sz="1200" b="1" dirty="0">
                <a:latin typeface="Times New Roman" pitchFamily="18" charset="0"/>
              </a:rPr>
              <a:t>ы</a:t>
            </a:r>
          </a:p>
        </p:txBody>
      </p:sp>
      <p:sp>
        <p:nvSpPr>
          <p:cNvPr id="19" name="Text Box 26"/>
          <p:cNvSpPr txBox="1">
            <a:spLocks noChangeArrowheads="1"/>
          </p:cNvSpPr>
          <p:nvPr/>
        </p:nvSpPr>
        <p:spPr bwMode="auto">
          <a:xfrm>
            <a:off x="2556309" y="2250747"/>
            <a:ext cx="1298575" cy="969496"/>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03 Национальная</a:t>
            </a:r>
            <a:r>
              <a:rPr lang="ru-RU" altLang="ru-RU" b="1" dirty="0" smtClean="0">
                <a:latin typeface="Times New Roman" pitchFamily="18" charset="0"/>
              </a:rPr>
              <a:t> </a:t>
            </a:r>
            <a:r>
              <a:rPr lang="ru-RU" altLang="ru-RU" sz="1100" b="1" dirty="0">
                <a:latin typeface="Times New Roman" pitchFamily="18" charset="0"/>
              </a:rPr>
              <a:t>безопасность и правоохранительная деятельность</a:t>
            </a:r>
          </a:p>
        </p:txBody>
      </p:sp>
      <p:sp>
        <p:nvSpPr>
          <p:cNvPr id="20" name="Text Box 28"/>
          <p:cNvSpPr txBox="1">
            <a:spLocks noChangeArrowheads="1"/>
          </p:cNvSpPr>
          <p:nvPr/>
        </p:nvSpPr>
        <p:spPr bwMode="auto">
          <a:xfrm>
            <a:off x="4108431" y="2250748"/>
            <a:ext cx="1228657" cy="646331"/>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04 </a:t>
            </a:r>
            <a:r>
              <a:rPr lang="ru-RU" altLang="ru-RU" sz="1200" b="1" dirty="0" err="1" smtClean="0">
                <a:latin typeface="Times New Roman" pitchFamily="18" charset="0"/>
              </a:rPr>
              <a:t>Национальнаяэкономика</a:t>
            </a:r>
            <a:endParaRPr lang="ru-RU" altLang="ru-RU" sz="1200" b="1" dirty="0">
              <a:latin typeface="Times New Roman" pitchFamily="18" charset="0"/>
            </a:endParaRPr>
          </a:p>
        </p:txBody>
      </p:sp>
      <p:sp>
        <p:nvSpPr>
          <p:cNvPr id="21" name="Text Box 33"/>
          <p:cNvSpPr txBox="1">
            <a:spLocks noChangeArrowheads="1"/>
          </p:cNvSpPr>
          <p:nvPr/>
        </p:nvSpPr>
        <p:spPr bwMode="auto">
          <a:xfrm>
            <a:off x="5645877" y="2250748"/>
            <a:ext cx="1214826" cy="830997"/>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05    Жилищно-коммунальное </a:t>
            </a:r>
            <a:r>
              <a:rPr lang="ru-RU" altLang="ru-RU" sz="1200" b="1" dirty="0">
                <a:latin typeface="Times New Roman" pitchFamily="18" charset="0"/>
              </a:rPr>
              <a:t>хозяйство</a:t>
            </a:r>
          </a:p>
        </p:txBody>
      </p:sp>
      <p:sp>
        <p:nvSpPr>
          <p:cNvPr id="22" name="Text Box 36"/>
          <p:cNvSpPr txBox="1">
            <a:spLocks noChangeArrowheads="1"/>
          </p:cNvSpPr>
          <p:nvPr/>
        </p:nvSpPr>
        <p:spPr bwMode="auto">
          <a:xfrm>
            <a:off x="7074439" y="2252456"/>
            <a:ext cx="1125686" cy="461665"/>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07 Образование</a:t>
            </a:r>
            <a:endParaRPr lang="ru-RU" altLang="ru-RU" sz="1200" b="1" dirty="0">
              <a:latin typeface="Times New Roman" pitchFamily="18" charset="0"/>
            </a:endParaRPr>
          </a:p>
        </p:txBody>
      </p:sp>
      <p:sp>
        <p:nvSpPr>
          <p:cNvPr id="24" name="Text Box 42"/>
          <p:cNvSpPr txBox="1">
            <a:spLocks noChangeArrowheads="1"/>
          </p:cNvSpPr>
          <p:nvPr/>
        </p:nvSpPr>
        <p:spPr bwMode="auto">
          <a:xfrm>
            <a:off x="8446519" y="2250747"/>
            <a:ext cx="1174878" cy="646331"/>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10 Социальная </a:t>
            </a:r>
            <a:r>
              <a:rPr lang="ru-RU" altLang="ru-RU" sz="1200" b="1" dirty="0">
                <a:latin typeface="Times New Roman" pitchFamily="18" charset="0"/>
              </a:rPr>
              <a:t>политика</a:t>
            </a:r>
          </a:p>
        </p:txBody>
      </p:sp>
      <p:sp>
        <p:nvSpPr>
          <p:cNvPr id="25" name="Text Box 43"/>
          <p:cNvSpPr txBox="1">
            <a:spLocks noChangeArrowheads="1"/>
          </p:cNvSpPr>
          <p:nvPr/>
        </p:nvSpPr>
        <p:spPr bwMode="auto">
          <a:xfrm>
            <a:off x="9909128" y="2239580"/>
            <a:ext cx="1476132" cy="646331"/>
          </a:xfrm>
          <a:prstGeom prst="rect">
            <a:avLst/>
          </a:prstGeom>
          <a:solidFill>
            <a:srgbClr val="DDDDDD"/>
          </a:solidFill>
          <a:ln w="28575">
            <a:solidFill>
              <a:schemeClr val="tx1"/>
            </a:solidFill>
            <a:miter lim="800000"/>
            <a:headEnd/>
            <a:tailEnd/>
          </a:ln>
          <a:effectLst/>
          <a:scene3d>
            <a:camera prst="orthographicFront"/>
            <a:lightRig rig="threePt" dir="t"/>
          </a:scene3d>
          <a:sp3d extrusionH="12700" contourW="12700">
            <a:bevelT w="127000" h="101600" prst="hardEdge"/>
            <a:extrusionClr>
              <a:srgbClr val="FFCCFF"/>
            </a:extrusionClr>
            <a:contourClr>
              <a:srgbClr val="7030A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eaLnBrk="1" hangingPunct="1">
              <a:spcBef>
                <a:spcPct val="50000"/>
              </a:spcBef>
            </a:pPr>
            <a:r>
              <a:rPr lang="ru-RU" altLang="ru-RU" sz="1200" b="1" dirty="0" smtClean="0">
                <a:latin typeface="Times New Roman" pitchFamily="18" charset="0"/>
              </a:rPr>
              <a:t>11         Физическая </a:t>
            </a:r>
            <a:r>
              <a:rPr lang="ru-RU" altLang="ru-RU" sz="1200" b="1" dirty="0">
                <a:latin typeface="Times New Roman" pitchFamily="18" charset="0"/>
              </a:rPr>
              <a:t>культура и спорт</a:t>
            </a:r>
          </a:p>
        </p:txBody>
      </p:sp>
      <p:sp>
        <p:nvSpPr>
          <p:cNvPr id="29" name="Rectangle 15"/>
          <p:cNvSpPr>
            <a:spLocks noChangeArrowheads="1"/>
          </p:cNvSpPr>
          <p:nvPr/>
        </p:nvSpPr>
        <p:spPr bwMode="auto">
          <a:xfrm>
            <a:off x="447676" y="3276372"/>
            <a:ext cx="10937584" cy="1169551"/>
          </a:xfrm>
          <a:prstGeom prst="rect">
            <a:avLst/>
          </a:prstGeom>
          <a:gradFill flip="none" rotWithShape="1">
            <a:gsLst>
              <a:gs pos="0">
                <a:srgbClr val="FFCCFF"/>
              </a:gs>
              <a:gs pos="75000">
                <a:schemeClr val="accent1">
                  <a:lumMod val="45000"/>
                  <a:lumOff val="55000"/>
                </a:schemeClr>
              </a:gs>
              <a:gs pos="89000">
                <a:schemeClr val="accent1">
                  <a:lumMod val="45000"/>
                  <a:lumOff val="55000"/>
                </a:schemeClr>
              </a:gs>
              <a:gs pos="100000">
                <a:schemeClr val="accent1">
                  <a:lumMod val="30000"/>
                  <a:lumOff val="70000"/>
                </a:schemeClr>
              </a:gs>
            </a:gsLst>
            <a:path path="circle">
              <a:fillToRect l="50000" t="50000" r="50000" b="50000"/>
            </a:path>
            <a:tileRect/>
          </a:gradFill>
          <a:ln/>
          <a:extLst/>
        </p:spPr>
        <p:style>
          <a:lnRef idx="1">
            <a:schemeClr val="accent3"/>
          </a:lnRef>
          <a:fillRef idx="3">
            <a:schemeClr val="accent3"/>
          </a:fillRef>
          <a:effectRef idx="2">
            <a:schemeClr val="accent3"/>
          </a:effectRef>
          <a:fontRef idx="minor">
            <a:schemeClr val="lt1"/>
          </a:fontRef>
        </p:style>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defRPr/>
            </a:pPr>
            <a:r>
              <a:rPr lang="ru-RU" sz="1400" b="1" dirty="0" smtClean="0">
                <a:latin typeface="Times New Roman" pitchFamily="18" charset="0"/>
              </a:rPr>
              <a:t>В целях обеспечения сопоставимости составления и исполнения бюджетов Министерством финансов РФ определяются принципы назначения, структура, порядок формирования и применения кодов бюджетной классификации. </a:t>
            </a:r>
            <a:r>
              <a:rPr lang="ru-RU" sz="1400" b="1" dirty="0">
                <a:latin typeface="Times New Roman" panose="02020603050405020304" pitchFamily="18" charset="0"/>
                <a:cs typeface="Times New Roman" panose="02020603050405020304" pitchFamily="18" charset="0"/>
              </a:rPr>
              <a:t>Бюджетная классификация Российской Федерации является группировкой доходов, расходов и источников финансирования дефицитов </a:t>
            </a:r>
            <a:r>
              <a:rPr lang="ru-RU" sz="1400" b="1" dirty="0" smtClean="0">
                <a:latin typeface="Times New Roman" panose="02020603050405020304" pitchFamily="18" charset="0"/>
                <a:cs typeface="Times New Roman" panose="02020603050405020304" pitchFamily="18" charset="0"/>
              </a:rPr>
              <a:t>бюджетов. </a:t>
            </a:r>
            <a:endParaRPr lang="ru-RU" sz="1400" b="1" dirty="0">
              <a:latin typeface="Times New Roman" panose="02020603050405020304" pitchFamily="18" charset="0"/>
              <a:cs typeface="Times New Roman" panose="02020603050405020304" pitchFamily="18" charset="0"/>
            </a:endParaRPr>
          </a:p>
          <a:p>
            <a:pPr algn="ctr">
              <a:defRPr/>
            </a:pPr>
            <a:r>
              <a:rPr lang="ru-RU" sz="1400" b="1" dirty="0" smtClean="0">
                <a:latin typeface="Times New Roman" pitchFamily="18" charset="0"/>
              </a:rPr>
              <a:t> Наименования разделов и подразделов в соответствии со ст.21 Бюджетного кодекса являются едиными для всех бюджетов бюджетной системы Российской Федерации.</a:t>
            </a:r>
            <a:endParaRPr lang="ru-RU" sz="1400" b="1" dirty="0">
              <a:latin typeface="Times New Roman" pitchFamily="18" charset="0"/>
            </a:endParaRPr>
          </a:p>
        </p:txBody>
      </p:sp>
      <p:sp>
        <p:nvSpPr>
          <p:cNvPr id="30" name="Rectangle 29"/>
          <p:cNvSpPr>
            <a:spLocks noChangeArrowheads="1"/>
          </p:cNvSpPr>
          <p:nvPr/>
        </p:nvSpPr>
        <p:spPr bwMode="auto">
          <a:xfrm>
            <a:off x="447674" y="4575221"/>
            <a:ext cx="5820025" cy="1815882"/>
          </a:xfrm>
          <a:prstGeom prst="rect">
            <a:avLst/>
          </a:prstGeom>
          <a:gradFill flip="none" rotWithShape="1">
            <a:gsLst>
              <a:gs pos="0">
                <a:srgbClr val="CCFF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extLst/>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l">
              <a:defRPr/>
            </a:pPr>
            <a:r>
              <a:rPr lang="ru-RU" sz="1400" b="1" dirty="0" smtClean="0">
                <a:latin typeface="Times New Roman" pitchFamily="18" charset="0"/>
              </a:rPr>
              <a:t>В состав раздела «Национальная экономика» входят подразделы:</a:t>
            </a:r>
          </a:p>
          <a:p>
            <a:pPr algn="l">
              <a:defRPr/>
            </a:pPr>
            <a:r>
              <a:rPr lang="ru-RU" sz="1400" b="1" dirty="0" smtClean="0">
                <a:latin typeface="Times New Roman" pitchFamily="18" charset="0"/>
              </a:rPr>
              <a:t>01 «Общеэкономические вопросы»</a:t>
            </a:r>
          </a:p>
          <a:p>
            <a:pPr algn="l">
              <a:defRPr/>
            </a:pPr>
            <a:r>
              <a:rPr lang="ru-RU" sz="1400" b="1" dirty="0" smtClean="0">
                <a:latin typeface="Times New Roman" pitchFamily="18" charset="0"/>
              </a:rPr>
              <a:t>05 «Сельское хозяйство и рыболовство»</a:t>
            </a:r>
          </a:p>
          <a:p>
            <a:pPr algn="l">
              <a:defRPr/>
            </a:pPr>
            <a:r>
              <a:rPr lang="ru-RU" sz="1400" b="1" dirty="0" smtClean="0">
                <a:latin typeface="Times New Roman" pitchFamily="18" charset="0"/>
              </a:rPr>
              <a:t>06 «Водное хозяйство» </a:t>
            </a:r>
          </a:p>
          <a:p>
            <a:pPr algn="l">
              <a:defRPr/>
            </a:pPr>
            <a:r>
              <a:rPr lang="ru-RU" sz="1400" b="1" dirty="0" smtClean="0">
                <a:latin typeface="Times New Roman" pitchFamily="18" charset="0"/>
              </a:rPr>
              <a:t>07 «Лесное хозяйство»</a:t>
            </a:r>
          </a:p>
          <a:p>
            <a:pPr algn="l">
              <a:defRPr/>
            </a:pPr>
            <a:r>
              <a:rPr lang="ru-RU" sz="1400" b="1" dirty="0" smtClean="0">
                <a:latin typeface="Times New Roman" pitchFamily="18" charset="0"/>
              </a:rPr>
              <a:t>08 «Транспорт» </a:t>
            </a:r>
          </a:p>
          <a:p>
            <a:pPr algn="l">
              <a:defRPr/>
            </a:pPr>
            <a:r>
              <a:rPr lang="ru-RU" sz="1400" b="1" dirty="0" smtClean="0">
                <a:latin typeface="Times New Roman" pitchFamily="18" charset="0"/>
              </a:rPr>
              <a:t>09 «Дорожное хозяйство (дорожные фонды)»</a:t>
            </a:r>
          </a:p>
          <a:p>
            <a:pPr algn="l">
              <a:defRPr/>
            </a:pPr>
            <a:r>
              <a:rPr lang="ru-RU" sz="1400" b="1" dirty="0" smtClean="0">
                <a:latin typeface="Times New Roman" pitchFamily="18" charset="0"/>
              </a:rPr>
              <a:t>12 «Другие вопросы в области национально экономики</a:t>
            </a:r>
            <a:endParaRPr lang="ru-RU" sz="1400" b="1" dirty="0">
              <a:latin typeface="Times New Roman" pitchFamily="18" charset="0"/>
            </a:endParaRPr>
          </a:p>
        </p:txBody>
      </p:sp>
      <p:sp>
        <p:nvSpPr>
          <p:cNvPr id="31" name="Rectangle 30"/>
          <p:cNvSpPr>
            <a:spLocks noChangeArrowheads="1"/>
          </p:cNvSpPr>
          <p:nvPr/>
        </p:nvSpPr>
        <p:spPr bwMode="auto">
          <a:xfrm rot="10800000" flipV="1">
            <a:off x="6560088" y="4571483"/>
            <a:ext cx="4825171" cy="1815882"/>
          </a:xfrm>
          <a:prstGeom prst="rect">
            <a:avLst/>
          </a:prstGeom>
          <a:gradFill flip="none" rotWithShape="1">
            <a:gsLst>
              <a:gs pos="0">
                <a:srgbClr val="FFFF99"/>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extLst/>
        </p:spPr>
        <p:style>
          <a:lnRef idx="1">
            <a:schemeClr val="accent2"/>
          </a:lnRef>
          <a:fillRef idx="2">
            <a:schemeClr val="accent2"/>
          </a:fillRef>
          <a:effectRef idx="1">
            <a:schemeClr val="accent2"/>
          </a:effectRef>
          <a:fontRef idx="minor">
            <a:schemeClr val="dk1"/>
          </a:fontRef>
        </p:style>
        <p:txBody>
          <a:bodyPr wrap="square">
            <a:spAutoFit/>
          </a:bodyPr>
          <a:lstStyle>
            <a:defPPr>
              <a:defRPr lang="ru-RU"/>
            </a:defPPr>
            <a:lvl1pPr algn="ctr" rtl="0" fontAlgn="base">
              <a:spcBef>
                <a:spcPct val="0"/>
              </a:spcBef>
              <a:spcAft>
                <a:spcPct val="0"/>
              </a:spcAft>
              <a:defRPr sz="900" kern="1200">
                <a:solidFill>
                  <a:schemeClr val="tx1"/>
                </a:solidFill>
                <a:latin typeface="Arial" charset="0"/>
                <a:ea typeface="+mn-ea"/>
                <a:cs typeface="+mn-cs"/>
              </a:defRPr>
            </a:lvl1pPr>
            <a:lvl2pPr marL="457200" algn="ctr" rtl="0" fontAlgn="base">
              <a:spcBef>
                <a:spcPct val="0"/>
              </a:spcBef>
              <a:spcAft>
                <a:spcPct val="0"/>
              </a:spcAft>
              <a:defRPr sz="900" kern="1200">
                <a:solidFill>
                  <a:schemeClr val="tx1"/>
                </a:solidFill>
                <a:latin typeface="Arial" charset="0"/>
                <a:ea typeface="+mn-ea"/>
                <a:cs typeface="+mn-cs"/>
              </a:defRPr>
            </a:lvl2pPr>
            <a:lvl3pPr marL="914400" algn="ctr" rtl="0" fontAlgn="base">
              <a:spcBef>
                <a:spcPct val="0"/>
              </a:spcBef>
              <a:spcAft>
                <a:spcPct val="0"/>
              </a:spcAft>
              <a:defRPr sz="900" kern="1200">
                <a:solidFill>
                  <a:schemeClr val="tx1"/>
                </a:solidFill>
                <a:latin typeface="Arial" charset="0"/>
                <a:ea typeface="+mn-ea"/>
                <a:cs typeface="+mn-cs"/>
              </a:defRPr>
            </a:lvl3pPr>
            <a:lvl4pPr marL="1371600" algn="ctr" rtl="0" fontAlgn="base">
              <a:spcBef>
                <a:spcPct val="0"/>
              </a:spcBef>
              <a:spcAft>
                <a:spcPct val="0"/>
              </a:spcAft>
              <a:defRPr sz="900" kern="1200">
                <a:solidFill>
                  <a:schemeClr val="tx1"/>
                </a:solidFill>
                <a:latin typeface="Arial" charset="0"/>
                <a:ea typeface="+mn-ea"/>
                <a:cs typeface="+mn-cs"/>
              </a:defRPr>
            </a:lvl4pPr>
            <a:lvl5pPr marL="1828800" algn="ctr"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l">
              <a:defRPr/>
            </a:pPr>
            <a:r>
              <a:rPr lang="ru-RU" sz="1400" b="1" dirty="0">
                <a:latin typeface="Times New Roman" pitchFamily="18" charset="0"/>
              </a:rPr>
              <a:t>В состав раздела </a:t>
            </a:r>
            <a:r>
              <a:rPr lang="ru-RU" sz="1400" b="1" dirty="0" smtClean="0">
                <a:latin typeface="Times New Roman" pitchFamily="18" charset="0"/>
              </a:rPr>
              <a:t>«Жилищно-коммунальное хозяйство» </a:t>
            </a:r>
            <a:r>
              <a:rPr lang="ru-RU" sz="1400" b="1" dirty="0">
                <a:latin typeface="Times New Roman" pitchFamily="18" charset="0"/>
              </a:rPr>
              <a:t>входят </a:t>
            </a:r>
            <a:r>
              <a:rPr lang="ru-RU" sz="1400" b="1" dirty="0" smtClean="0">
                <a:latin typeface="Times New Roman" pitchFamily="18" charset="0"/>
              </a:rPr>
              <a:t>подразделы:</a:t>
            </a:r>
          </a:p>
          <a:p>
            <a:pPr algn="l">
              <a:defRPr/>
            </a:pPr>
            <a:endParaRPr lang="ru-RU" sz="1400" b="1" dirty="0">
              <a:latin typeface="Times New Roman" pitchFamily="18" charset="0"/>
            </a:endParaRPr>
          </a:p>
          <a:p>
            <a:pPr algn="l">
              <a:defRPr/>
            </a:pPr>
            <a:r>
              <a:rPr lang="ru-RU" sz="1400" b="1" dirty="0">
                <a:latin typeface="Times New Roman" pitchFamily="18" charset="0"/>
              </a:rPr>
              <a:t>01 </a:t>
            </a:r>
            <a:r>
              <a:rPr lang="ru-RU" sz="1400" b="1" dirty="0" smtClean="0">
                <a:latin typeface="Times New Roman" pitchFamily="18" charset="0"/>
              </a:rPr>
              <a:t>«Жилищное хозяйство»</a:t>
            </a:r>
            <a:endParaRPr lang="ru-RU" sz="1400" b="1" dirty="0">
              <a:latin typeface="Times New Roman" pitchFamily="18" charset="0"/>
            </a:endParaRPr>
          </a:p>
          <a:p>
            <a:pPr algn="l">
              <a:defRPr/>
            </a:pPr>
            <a:r>
              <a:rPr lang="ru-RU" sz="1400" b="1" dirty="0" smtClean="0">
                <a:latin typeface="Times New Roman" pitchFamily="18" charset="0"/>
              </a:rPr>
              <a:t>02 «Коммунальное хозяйство»</a:t>
            </a:r>
            <a:endParaRPr lang="ru-RU" sz="1400" b="1" dirty="0">
              <a:latin typeface="Times New Roman" pitchFamily="18" charset="0"/>
            </a:endParaRPr>
          </a:p>
          <a:p>
            <a:pPr algn="l">
              <a:defRPr/>
            </a:pPr>
            <a:r>
              <a:rPr lang="ru-RU" sz="1400" b="1" dirty="0" smtClean="0">
                <a:latin typeface="Times New Roman" pitchFamily="18" charset="0"/>
              </a:rPr>
              <a:t>03 «Благоустройство» </a:t>
            </a:r>
            <a:endParaRPr lang="ru-RU" sz="1400" b="1" dirty="0">
              <a:latin typeface="Times New Roman" pitchFamily="18" charset="0"/>
            </a:endParaRPr>
          </a:p>
          <a:p>
            <a:pPr algn="l">
              <a:defRPr/>
            </a:pPr>
            <a:r>
              <a:rPr lang="ru-RU" sz="1400" b="1" dirty="0" smtClean="0">
                <a:latin typeface="Times New Roman" pitchFamily="18" charset="0"/>
              </a:rPr>
              <a:t>05 </a:t>
            </a:r>
            <a:r>
              <a:rPr lang="ru-RU" sz="1400" b="1" dirty="0">
                <a:latin typeface="Times New Roman" pitchFamily="18" charset="0"/>
              </a:rPr>
              <a:t>«Другие вопросы в области национально </a:t>
            </a:r>
            <a:r>
              <a:rPr lang="ru-RU" sz="1400" b="1" dirty="0" smtClean="0">
                <a:latin typeface="Times New Roman" pitchFamily="18" charset="0"/>
              </a:rPr>
              <a:t>экономики</a:t>
            </a:r>
          </a:p>
          <a:p>
            <a:pPr algn="l">
              <a:defRPr/>
            </a:pPr>
            <a:endParaRPr lang="ru-RU" sz="1400" b="1" dirty="0">
              <a:latin typeface="Times New Roman" pitchFamily="18" charset="0"/>
            </a:endParaRPr>
          </a:p>
        </p:txBody>
      </p:sp>
      <p:cxnSp>
        <p:nvCxnSpPr>
          <p:cNvPr id="33" name="Прямая соединительная линия 32"/>
          <p:cNvCxnSpPr>
            <a:endCxn id="18" idx="0"/>
          </p:cNvCxnSpPr>
          <p:nvPr/>
        </p:nvCxnSpPr>
        <p:spPr>
          <a:xfrm flipH="1">
            <a:off x="1666480" y="1854077"/>
            <a:ext cx="407620" cy="3989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a:endCxn id="19" idx="0"/>
          </p:cNvCxnSpPr>
          <p:nvPr/>
        </p:nvCxnSpPr>
        <p:spPr>
          <a:xfrm flipH="1">
            <a:off x="3205597" y="1940613"/>
            <a:ext cx="330236" cy="31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4722759" y="1963807"/>
            <a:ext cx="0"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H="1">
            <a:off x="6129138" y="1932941"/>
            <a:ext cx="9122" cy="3178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flipH="1">
            <a:off x="7600867" y="1942884"/>
            <a:ext cx="2" cy="297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Прямая соединительная линия 62"/>
          <p:cNvCxnSpPr>
            <a:stCxn id="17" idx="2"/>
            <a:endCxn id="24" idx="0"/>
          </p:cNvCxnSpPr>
          <p:nvPr/>
        </p:nvCxnSpPr>
        <p:spPr>
          <a:xfrm flipH="1">
            <a:off x="9033958" y="1899664"/>
            <a:ext cx="7295" cy="351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a:off x="10524332" y="1899663"/>
            <a:ext cx="793" cy="351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Номер слайда 3"/>
          <p:cNvSpPr>
            <a:spLocks noGrp="1"/>
          </p:cNvSpPr>
          <p:nvPr>
            <p:ph type="sldNum" sz="quarter" idx="4294967295"/>
          </p:nvPr>
        </p:nvSpPr>
        <p:spPr>
          <a:xfrm>
            <a:off x="10058400" y="6364309"/>
            <a:ext cx="609600" cy="521208"/>
          </a:xfrm>
          <a:prstGeom prst="rect">
            <a:avLst/>
          </a:prstGeom>
        </p:spPr>
        <p:txBody>
          <a:bodyPr/>
          <a:lstStyle/>
          <a:p>
            <a:r>
              <a:rPr lang="en-US" dirty="0" smtClean="0">
                <a:solidFill>
                  <a:schemeClr val="tx1"/>
                </a:solidFill>
              </a:rPr>
              <a:t>24</a:t>
            </a:r>
            <a:endParaRPr lang="ru-RU" dirty="0">
              <a:solidFill>
                <a:schemeClr val="tx1"/>
              </a:solidFill>
            </a:endParaRPr>
          </a:p>
        </p:txBody>
      </p:sp>
      <p:pic>
        <p:nvPicPr>
          <p:cNvPr id="32" name="Рисунок 31"/>
          <p:cNvPicPr/>
          <p:nvPr/>
        </p:nvPicPr>
        <p:blipFill>
          <a:blip r:embed="rId11" cstate="print">
            <a:extLst>
              <a:ext uri="{28A0092B-C50C-407E-A947-70E740481C1C}">
                <a14:useLocalDpi xmlns:a14="http://schemas.microsoft.com/office/drawing/2010/main" val="0"/>
              </a:ext>
            </a:extLst>
          </a:blip>
          <a:stretch>
            <a:fillRect/>
          </a:stretch>
        </p:blipFill>
        <p:spPr>
          <a:xfrm>
            <a:off x="279515" y="293923"/>
            <a:ext cx="874078" cy="1084263"/>
          </a:xfrm>
          <a:prstGeom prst="rect">
            <a:avLst/>
          </a:prstGeom>
        </p:spPr>
      </p:pic>
    </p:spTree>
    <p:extLst>
      <p:ext uri="{BB962C8B-B14F-4D97-AF65-F5344CB8AC3E}">
        <p14:creationId xmlns:p14="http://schemas.microsoft.com/office/powerpoint/2010/main" val="11241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бодайб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2" y="-2028"/>
            <a:ext cx="12197997" cy="688722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07568" y="260649"/>
            <a:ext cx="7632848" cy="430887"/>
          </a:xfrm>
          <a:prstGeom prst="rect">
            <a:avLst/>
          </a:prstGeom>
          <a:effectLst>
            <a:reflection blurRad="6350" stA="50000" endA="300" endPos="55000" dir="5400000" sy="-100000" algn="bl" rotWithShape="0"/>
          </a:effectLst>
        </p:spPr>
        <p:txBody>
          <a:bodyPr wrap="square">
            <a:spAutoFit/>
          </a:bodyPr>
          <a:lstStyle/>
          <a:p>
            <a:pPr lvl="0" algn="ctr"/>
            <a:r>
              <a:rPr lang="ru-RU" sz="2200" b="1" dirty="0">
                <a:ln>
                  <a:solidFill>
                    <a:srgbClr val="FFFF00"/>
                  </a:solidFill>
                </a:ln>
                <a:solidFill>
                  <a:schemeClr val="accent3">
                    <a:lumMod val="50000"/>
                  </a:schemeClr>
                </a:solidFill>
                <a:latin typeface="Cambria" pitchFamily="18" charset="0"/>
                <a:ea typeface="Verdana" pitchFamily="34" charset="0"/>
                <a:cs typeface="Verdana" pitchFamily="34" charset="0"/>
              </a:rPr>
              <a:t>Программно-целевой принцип организации бюджета</a:t>
            </a:r>
          </a:p>
        </p:txBody>
      </p:sp>
      <p:sp>
        <p:nvSpPr>
          <p:cNvPr id="6" name="Стрелка вниз 5"/>
          <p:cNvSpPr/>
          <p:nvPr/>
        </p:nvSpPr>
        <p:spPr>
          <a:xfrm>
            <a:off x="4871864" y="1412776"/>
            <a:ext cx="2304256" cy="1224136"/>
          </a:xfrm>
          <a:prstGeom prst="downArrow">
            <a:avLst/>
          </a:prstGeom>
          <a:blipFill dpi="0" rotWithShape="1">
            <a:blip r:embed="rId3"/>
            <a:srcRect/>
            <a:stretch>
              <a:fillRect l="12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latin typeface="Cambria" pitchFamily="18" charset="0"/>
              </a:rPr>
              <a:t>Цель</a:t>
            </a:r>
          </a:p>
        </p:txBody>
      </p:sp>
      <p:sp>
        <p:nvSpPr>
          <p:cNvPr id="10" name="Скругленный прямоугольник 9"/>
          <p:cNvSpPr/>
          <p:nvPr/>
        </p:nvSpPr>
        <p:spPr>
          <a:xfrm>
            <a:off x="2389919" y="2708920"/>
            <a:ext cx="2016224" cy="432048"/>
          </a:xfrm>
          <a:prstGeom prst="round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latin typeface="Cambria" pitchFamily="18" charset="0"/>
              </a:rPr>
              <a:t>Задача</a:t>
            </a:r>
            <a:r>
              <a:rPr lang="ru-RU" dirty="0">
                <a:solidFill>
                  <a:schemeClr val="tx2">
                    <a:lumMod val="50000"/>
                  </a:schemeClr>
                </a:solidFill>
                <a:latin typeface="Cambria" pitchFamily="18" charset="0"/>
              </a:rPr>
              <a:t> 1</a:t>
            </a:r>
          </a:p>
        </p:txBody>
      </p:sp>
      <p:sp>
        <p:nvSpPr>
          <p:cNvPr id="11" name="Скругленный прямоугольник 10"/>
          <p:cNvSpPr/>
          <p:nvPr/>
        </p:nvSpPr>
        <p:spPr>
          <a:xfrm>
            <a:off x="5267908" y="2708920"/>
            <a:ext cx="2124236" cy="432048"/>
          </a:xfrm>
          <a:prstGeom prst="roundRect">
            <a:avLst/>
          </a:prstGeom>
          <a:blipFill dpi="0" rotWithShape="1">
            <a:blip r:embed="rId4"/>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latin typeface="Cambria" pitchFamily="18" charset="0"/>
              </a:rPr>
              <a:t>Задача</a:t>
            </a:r>
            <a:r>
              <a:rPr lang="ru-RU" dirty="0">
                <a:solidFill>
                  <a:schemeClr val="tx2">
                    <a:lumMod val="50000"/>
                  </a:schemeClr>
                </a:solidFill>
                <a:latin typeface="Cambria" pitchFamily="18" charset="0"/>
              </a:rPr>
              <a:t> 2</a:t>
            </a:r>
          </a:p>
        </p:txBody>
      </p:sp>
      <p:sp>
        <p:nvSpPr>
          <p:cNvPr id="12" name="Скругленный прямоугольник 11"/>
          <p:cNvSpPr/>
          <p:nvPr/>
        </p:nvSpPr>
        <p:spPr>
          <a:xfrm>
            <a:off x="8310805" y="2708920"/>
            <a:ext cx="1872208" cy="432048"/>
          </a:xfrm>
          <a:prstGeom prst="roundRect">
            <a:avLst/>
          </a:prstGeom>
          <a:blipFill dpi="0" rotWithShape="1">
            <a:blip r:embed="rId4"/>
            <a:srcRect/>
            <a:stretch>
              <a:fillRect t="-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2">
                    <a:lumMod val="50000"/>
                  </a:schemeClr>
                </a:solidFill>
                <a:latin typeface="Cambria" pitchFamily="18" charset="0"/>
              </a:rPr>
              <a:t>Задача</a:t>
            </a:r>
            <a:r>
              <a:rPr lang="ru-RU" dirty="0">
                <a:solidFill>
                  <a:schemeClr val="tx2">
                    <a:lumMod val="50000"/>
                  </a:schemeClr>
                </a:solidFill>
                <a:latin typeface="Cambria" pitchFamily="18" charset="0"/>
              </a:rPr>
              <a:t> 3</a:t>
            </a:r>
          </a:p>
        </p:txBody>
      </p:sp>
      <p:cxnSp>
        <p:nvCxnSpPr>
          <p:cNvPr id="14" name="Прямая соединительная линия 13"/>
          <p:cNvCxnSpPr>
            <a:stCxn id="10" idx="3"/>
            <a:endCxn id="11" idx="1"/>
          </p:cNvCxnSpPr>
          <p:nvPr/>
        </p:nvCxnSpPr>
        <p:spPr>
          <a:xfrm>
            <a:off x="4406144" y="2924944"/>
            <a:ext cx="8617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stCxn id="11" idx="3"/>
            <a:endCxn id="12" idx="1"/>
          </p:cNvCxnSpPr>
          <p:nvPr/>
        </p:nvCxnSpPr>
        <p:spPr>
          <a:xfrm>
            <a:off x="7392145" y="2924944"/>
            <a:ext cx="91866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Стрелка вниз 17"/>
          <p:cNvSpPr/>
          <p:nvPr/>
        </p:nvSpPr>
        <p:spPr>
          <a:xfrm>
            <a:off x="3134339" y="3140969"/>
            <a:ext cx="360040" cy="419777"/>
          </a:xfrm>
          <a:prstGeom prst="down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6112075" y="3140969"/>
            <a:ext cx="360040" cy="419777"/>
          </a:xfrm>
          <a:prstGeom prst="down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9108165" y="3140968"/>
            <a:ext cx="360040" cy="426522"/>
          </a:xfrm>
          <a:prstGeom prst="downArrow">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3863752" y="4411896"/>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1</a:t>
            </a:r>
          </a:p>
        </p:txBody>
      </p:sp>
      <p:sp>
        <p:nvSpPr>
          <p:cNvPr id="26" name="Блок-схема: узел 25"/>
          <p:cNvSpPr/>
          <p:nvPr/>
        </p:nvSpPr>
        <p:spPr>
          <a:xfrm>
            <a:off x="4295800" y="5067872"/>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3</a:t>
            </a:r>
          </a:p>
        </p:txBody>
      </p:sp>
      <p:sp>
        <p:nvSpPr>
          <p:cNvPr id="27" name="Блок-схема: узел 26"/>
          <p:cNvSpPr/>
          <p:nvPr/>
        </p:nvSpPr>
        <p:spPr>
          <a:xfrm>
            <a:off x="3278889" y="5032565"/>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2</a:t>
            </a:r>
          </a:p>
        </p:txBody>
      </p:sp>
      <p:sp>
        <p:nvSpPr>
          <p:cNvPr id="28" name="Прямоугольник 27"/>
          <p:cNvSpPr/>
          <p:nvPr/>
        </p:nvSpPr>
        <p:spPr>
          <a:xfrm>
            <a:off x="2243572" y="3651202"/>
            <a:ext cx="7920880" cy="393256"/>
          </a:xfrm>
          <a:prstGeom prst="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2">
                    <a:lumMod val="50000"/>
                  </a:schemeClr>
                </a:solidFill>
                <a:latin typeface="Cambria" pitchFamily="18" charset="0"/>
              </a:rPr>
              <a:t>Мероприятия</a:t>
            </a:r>
          </a:p>
        </p:txBody>
      </p:sp>
      <p:sp>
        <p:nvSpPr>
          <p:cNvPr id="30" name="Блок-схема: узел 29"/>
          <p:cNvSpPr/>
          <p:nvPr/>
        </p:nvSpPr>
        <p:spPr>
          <a:xfrm>
            <a:off x="5936061" y="4355545"/>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1</a:t>
            </a:r>
          </a:p>
        </p:txBody>
      </p:sp>
      <p:sp>
        <p:nvSpPr>
          <p:cNvPr id="31" name="Блок-схема: узел 30"/>
          <p:cNvSpPr/>
          <p:nvPr/>
        </p:nvSpPr>
        <p:spPr>
          <a:xfrm>
            <a:off x="6500513" y="5045268"/>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3</a:t>
            </a:r>
          </a:p>
        </p:txBody>
      </p:sp>
      <p:sp>
        <p:nvSpPr>
          <p:cNvPr id="32" name="Блок-схема: узел 31"/>
          <p:cNvSpPr/>
          <p:nvPr/>
        </p:nvSpPr>
        <p:spPr>
          <a:xfrm>
            <a:off x="5375921" y="5006204"/>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2</a:t>
            </a:r>
          </a:p>
        </p:txBody>
      </p:sp>
      <p:sp>
        <p:nvSpPr>
          <p:cNvPr id="33" name="Блок-схема: узел 32"/>
          <p:cNvSpPr/>
          <p:nvPr/>
        </p:nvSpPr>
        <p:spPr>
          <a:xfrm>
            <a:off x="8040216" y="4384493"/>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1</a:t>
            </a:r>
          </a:p>
        </p:txBody>
      </p:sp>
      <p:sp>
        <p:nvSpPr>
          <p:cNvPr id="34" name="Блок-схема: узел 33"/>
          <p:cNvSpPr/>
          <p:nvPr/>
        </p:nvSpPr>
        <p:spPr>
          <a:xfrm>
            <a:off x="8540725" y="5053238"/>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3</a:t>
            </a:r>
          </a:p>
        </p:txBody>
      </p:sp>
      <p:sp>
        <p:nvSpPr>
          <p:cNvPr id="35" name="Блок-схема: узел 34"/>
          <p:cNvSpPr/>
          <p:nvPr/>
        </p:nvSpPr>
        <p:spPr>
          <a:xfrm>
            <a:off x="7491434" y="5045268"/>
            <a:ext cx="720080" cy="6480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2">
                    <a:lumMod val="50000"/>
                  </a:schemeClr>
                </a:solidFill>
              </a:rPr>
              <a:t>2</a:t>
            </a:r>
          </a:p>
        </p:txBody>
      </p:sp>
      <p:sp>
        <p:nvSpPr>
          <p:cNvPr id="53" name="Скругленный прямоугольник 52"/>
          <p:cNvSpPr/>
          <p:nvPr/>
        </p:nvSpPr>
        <p:spPr>
          <a:xfrm>
            <a:off x="3139105" y="4299542"/>
            <a:ext cx="2036100" cy="1536661"/>
          </a:xfrm>
          <a:prstGeom prst="roundRect">
            <a:avLst/>
          </a:prstGeom>
          <a:blipFill dpi="0" rotWithShape="1">
            <a:blip r:embed="rId5">
              <a:alphaModFix amt="2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7392144" y="4314329"/>
            <a:ext cx="2145028" cy="1495806"/>
          </a:xfrm>
          <a:prstGeom prst="roundRect">
            <a:avLst/>
          </a:prstGeom>
          <a:blipFill>
            <a:blip r:embed="rId5">
              <a:alphaModFix amt="2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a:off x="5233630" y="4309752"/>
            <a:ext cx="2076265" cy="1516243"/>
          </a:xfrm>
          <a:prstGeom prst="roundRect">
            <a:avLst/>
          </a:prstGeom>
          <a:blipFill>
            <a:blip r:embed="rId5">
              <a:alphaModFix amt="2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низ 55"/>
          <p:cNvSpPr/>
          <p:nvPr/>
        </p:nvSpPr>
        <p:spPr>
          <a:xfrm>
            <a:off x="3873947" y="4044458"/>
            <a:ext cx="495941" cy="265293"/>
          </a:xfrm>
          <a:prstGeom prst="down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низ 56"/>
          <p:cNvSpPr/>
          <p:nvPr/>
        </p:nvSpPr>
        <p:spPr>
          <a:xfrm>
            <a:off x="6080077" y="4044459"/>
            <a:ext cx="432048" cy="265293"/>
          </a:xfrm>
          <a:prstGeom prst="down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трелка вниз 57"/>
          <p:cNvSpPr/>
          <p:nvPr/>
        </p:nvSpPr>
        <p:spPr>
          <a:xfrm>
            <a:off x="8170186" y="4049155"/>
            <a:ext cx="432048" cy="260597"/>
          </a:xfrm>
          <a:prstGeom prst="down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 name="Овал 1023"/>
          <p:cNvSpPr/>
          <p:nvPr/>
        </p:nvSpPr>
        <p:spPr>
          <a:xfrm>
            <a:off x="1057275" y="977639"/>
            <a:ext cx="2413941" cy="709483"/>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50000"/>
                  </a:schemeClr>
                </a:solidFill>
                <a:latin typeface="Cambria" pitchFamily="18" charset="0"/>
              </a:rPr>
              <a:t>НАЛИЧИЕ ОТВЕТСТВЕННОГО </a:t>
            </a:r>
            <a:r>
              <a:rPr lang="ru-RU" sz="1000" b="1" dirty="0" smtClean="0">
                <a:solidFill>
                  <a:schemeClr val="tx2">
                    <a:lumMod val="50000"/>
                  </a:schemeClr>
                </a:solidFill>
                <a:latin typeface="Cambria" pitchFamily="18" charset="0"/>
              </a:rPr>
              <a:t>ИСПОЛНИТЕЛЯ</a:t>
            </a:r>
            <a:endParaRPr lang="ru-RU" sz="1000" b="1" dirty="0">
              <a:solidFill>
                <a:schemeClr val="tx2">
                  <a:lumMod val="50000"/>
                </a:schemeClr>
              </a:solidFill>
              <a:latin typeface="Cambria" pitchFamily="18" charset="0"/>
            </a:endParaRPr>
          </a:p>
        </p:txBody>
      </p:sp>
      <p:sp>
        <p:nvSpPr>
          <p:cNvPr id="1025" name="Овал 1024"/>
          <p:cNvSpPr/>
          <p:nvPr/>
        </p:nvSpPr>
        <p:spPr>
          <a:xfrm>
            <a:off x="1631505" y="1268760"/>
            <a:ext cx="8928992" cy="5589240"/>
          </a:xfrm>
          <a:prstGeom prst="ellipse">
            <a:avLst/>
          </a:prstGeom>
          <a:noFill/>
          <a:ln w="3492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28" name="Прямая со стрелкой 1027"/>
          <p:cNvCxnSpPr/>
          <p:nvPr/>
        </p:nvCxnSpPr>
        <p:spPr>
          <a:xfrm>
            <a:off x="3277050" y="1496569"/>
            <a:ext cx="217329" cy="259699"/>
          </a:xfrm>
          <a:prstGeom prst="straightConnector1">
            <a:avLst/>
          </a:prstGeom>
          <a:ln w="34925">
            <a:solidFill>
              <a:srgbClr val="CC66FF"/>
            </a:solidFill>
            <a:tailEnd type="arrow"/>
          </a:ln>
        </p:spPr>
        <p:style>
          <a:lnRef idx="1">
            <a:schemeClr val="accent1"/>
          </a:lnRef>
          <a:fillRef idx="0">
            <a:schemeClr val="accent1"/>
          </a:fillRef>
          <a:effectRef idx="0">
            <a:schemeClr val="accent1"/>
          </a:effectRef>
          <a:fontRef idx="minor">
            <a:schemeClr val="tx1"/>
          </a:fontRef>
        </p:style>
      </p:cxnSp>
      <p:sp>
        <p:nvSpPr>
          <p:cNvPr id="1029" name="Овал 1028"/>
          <p:cNvSpPr/>
          <p:nvPr/>
        </p:nvSpPr>
        <p:spPr>
          <a:xfrm>
            <a:off x="4791075" y="691535"/>
            <a:ext cx="2241029" cy="67544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50000"/>
                  </a:schemeClr>
                </a:solidFill>
                <a:latin typeface="Cambria" pitchFamily="18" charset="0"/>
              </a:rPr>
              <a:t>ОБЪЕМЫ И ИСТОЧНИКИ ФИНАНСИРОВАНИЯ</a:t>
            </a:r>
          </a:p>
        </p:txBody>
      </p:sp>
      <p:sp>
        <p:nvSpPr>
          <p:cNvPr id="1032" name="Овал 1031"/>
          <p:cNvSpPr/>
          <p:nvPr/>
        </p:nvSpPr>
        <p:spPr>
          <a:xfrm>
            <a:off x="7859994" y="746701"/>
            <a:ext cx="1980423" cy="59406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50000"/>
                  </a:schemeClr>
                </a:solidFill>
                <a:latin typeface="Cambria" pitchFamily="18" charset="0"/>
              </a:rPr>
              <a:t>ЭТАПЫ И СРОКИ РЕАЛИЗАЦИИ</a:t>
            </a:r>
          </a:p>
        </p:txBody>
      </p:sp>
      <p:cxnSp>
        <p:nvCxnSpPr>
          <p:cNvPr id="1034" name="Прямая со стрелкой 1033"/>
          <p:cNvCxnSpPr>
            <a:stCxn id="1032" idx="4"/>
          </p:cNvCxnSpPr>
          <p:nvPr/>
        </p:nvCxnSpPr>
        <p:spPr>
          <a:xfrm flipH="1">
            <a:off x="8636311" y="1340768"/>
            <a:ext cx="213895" cy="415500"/>
          </a:xfrm>
          <a:prstGeom prst="straightConnector1">
            <a:avLst/>
          </a:prstGeom>
          <a:ln w="34925">
            <a:solidFill>
              <a:srgbClr val="CC66FF"/>
            </a:solidFill>
            <a:tailEnd type="arrow"/>
          </a:ln>
        </p:spPr>
        <p:style>
          <a:lnRef idx="1">
            <a:schemeClr val="accent1"/>
          </a:lnRef>
          <a:fillRef idx="0">
            <a:schemeClr val="accent1"/>
          </a:fillRef>
          <a:effectRef idx="0">
            <a:schemeClr val="accent1"/>
          </a:effectRef>
          <a:fontRef idx="minor">
            <a:schemeClr val="tx1"/>
          </a:fontRef>
        </p:style>
      </p:cxnSp>
      <p:sp>
        <p:nvSpPr>
          <p:cNvPr id="1036" name="Овал 1035"/>
          <p:cNvSpPr/>
          <p:nvPr/>
        </p:nvSpPr>
        <p:spPr>
          <a:xfrm>
            <a:off x="9591687" y="1517599"/>
            <a:ext cx="2000956" cy="688733"/>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a:solidFill>
                  <a:schemeClr val="tx2">
                    <a:lumMod val="50000"/>
                  </a:schemeClr>
                </a:solidFill>
                <a:latin typeface="Cambria" pitchFamily="18" charset="0"/>
              </a:rPr>
              <a:t>ПРОГРАММНО-ЦЕЛЕВЫЕ ИНСТРУМЕНТЫ</a:t>
            </a:r>
          </a:p>
        </p:txBody>
      </p:sp>
      <p:cxnSp>
        <p:nvCxnSpPr>
          <p:cNvPr id="1039" name="Прямая со стрелкой 1038"/>
          <p:cNvCxnSpPr>
            <a:stCxn id="1036" idx="4"/>
          </p:cNvCxnSpPr>
          <p:nvPr/>
        </p:nvCxnSpPr>
        <p:spPr>
          <a:xfrm flipH="1">
            <a:off x="9744075" y="2206332"/>
            <a:ext cx="848090" cy="232717"/>
          </a:xfrm>
          <a:prstGeom prst="straightConnector1">
            <a:avLst/>
          </a:prstGeom>
          <a:ln w="34925">
            <a:solidFill>
              <a:srgbClr val="CC66FF"/>
            </a:solidFill>
            <a:tailEnd type="arrow"/>
          </a:ln>
        </p:spPr>
        <p:style>
          <a:lnRef idx="1">
            <a:schemeClr val="accent1"/>
          </a:lnRef>
          <a:fillRef idx="0">
            <a:schemeClr val="accent1"/>
          </a:fillRef>
          <a:effectRef idx="0">
            <a:schemeClr val="accent1"/>
          </a:effectRef>
          <a:fontRef idx="minor">
            <a:schemeClr val="tx1"/>
          </a:fontRef>
        </p:style>
      </p:cxnSp>
      <p:sp>
        <p:nvSpPr>
          <p:cNvPr id="1040" name="Овал 1039"/>
          <p:cNvSpPr/>
          <p:nvPr/>
        </p:nvSpPr>
        <p:spPr>
          <a:xfrm>
            <a:off x="4295800" y="6021288"/>
            <a:ext cx="3528392" cy="648072"/>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a:solidFill>
                  <a:schemeClr val="tx2">
                    <a:lumMod val="50000"/>
                  </a:schemeClr>
                </a:solidFill>
                <a:latin typeface="Cambria" pitchFamily="18" charset="0"/>
              </a:rPr>
              <a:t>ОЖИДАЕМЫЕ КОНЕЧНЫЕ РЕЗУЛЬТАТЫ</a:t>
            </a:r>
          </a:p>
        </p:txBody>
      </p:sp>
      <p:pic>
        <p:nvPicPr>
          <p:cNvPr id="42" name="Рисунок 41"/>
          <p:cNvPicPr/>
          <p:nvPr/>
        </p:nvPicPr>
        <p:blipFill>
          <a:blip r:embed="rId6" cstate="print">
            <a:extLst>
              <a:ext uri="{28A0092B-C50C-407E-A947-70E740481C1C}">
                <a14:useLocalDpi xmlns:a14="http://schemas.microsoft.com/office/drawing/2010/main" val="0"/>
              </a:ext>
            </a:extLst>
          </a:blip>
          <a:stretch>
            <a:fillRect/>
          </a:stretch>
        </p:blipFill>
        <p:spPr>
          <a:xfrm>
            <a:off x="337195" y="204569"/>
            <a:ext cx="874078" cy="1084263"/>
          </a:xfrm>
          <a:prstGeom prst="rect">
            <a:avLst/>
          </a:prstGeom>
        </p:spPr>
      </p:pic>
    </p:spTree>
    <p:extLst>
      <p:ext uri="{BB962C8B-B14F-4D97-AF65-F5344CB8AC3E}">
        <p14:creationId xmlns:p14="http://schemas.microsoft.com/office/powerpoint/2010/main" val="279971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картинки бодайб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3" y="0"/>
            <a:ext cx="12173597" cy="687315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327597" y="193881"/>
            <a:ext cx="8840438" cy="792707"/>
          </a:xfrm>
          <a:solidFill>
            <a:schemeClr val="accent1">
              <a:lumMod val="75000"/>
              <a:alpha val="55000"/>
            </a:schemeClr>
          </a:solidFill>
          <a:effectLst>
            <a:outerShdw blurRad="50800" dist="38100" algn="l" rotWithShape="0">
              <a:prstClr val="black">
                <a:alpha val="40000"/>
              </a:prstClr>
            </a:outerShdw>
          </a:effectLst>
        </p:spPr>
        <p:txBody>
          <a:bodyPr>
            <a:normAutofit/>
          </a:bodyPr>
          <a:lstStyle/>
          <a:p>
            <a:pPr algn="ctr"/>
            <a:r>
              <a:rPr lang="ru-RU" sz="1800" b="1" cap="all" dirty="0">
                <a:ln>
                  <a:solidFill>
                    <a:srgbClr val="FFFF00"/>
                  </a:solidFill>
                </a:ln>
                <a:solidFill>
                  <a:srgbClr val="FFFF00"/>
                </a:solidFill>
                <a:latin typeface="+mn-lt"/>
                <a:cs typeface="Times New Roman" panose="02020603050405020304" pitchFamily="18" charset="0"/>
              </a:rPr>
              <a:t>ДЕФИЦИТ БЮДЖЕТА, ИСТОЧНИКИ ФИНАНСИРОВАНИЯ ДЕФИЦИТА БЮДЖЕТА </a:t>
            </a:r>
            <a:r>
              <a:rPr lang="ru-RU" sz="1800" b="1" cap="all" dirty="0" smtClean="0">
                <a:ln>
                  <a:solidFill>
                    <a:srgbClr val="FFFF00"/>
                  </a:solidFill>
                </a:ln>
                <a:solidFill>
                  <a:srgbClr val="FFFF00"/>
                </a:solidFill>
                <a:latin typeface="+mn-lt"/>
                <a:cs typeface="Times New Roman" panose="02020603050405020304" pitchFamily="18" charset="0"/>
              </a:rPr>
              <a:t>БОДАЙБИНСКОГО МУНИЦИПАЛЬНОГО </a:t>
            </a:r>
            <a:r>
              <a:rPr lang="ru-RU" sz="1800" b="1" cap="all" dirty="0">
                <a:ln>
                  <a:solidFill>
                    <a:srgbClr val="FFFF00"/>
                  </a:solidFill>
                </a:ln>
                <a:solidFill>
                  <a:srgbClr val="FFFF00"/>
                </a:solidFill>
                <a:latin typeface="+mn-lt"/>
                <a:cs typeface="Times New Roman" panose="02020603050405020304" pitchFamily="18" charset="0"/>
              </a:rPr>
              <a:t>ОБРАЗОВАНИЯ </a:t>
            </a:r>
          </a:p>
        </p:txBody>
      </p:sp>
      <p:sp>
        <p:nvSpPr>
          <p:cNvPr id="10" name="TextBox 9"/>
          <p:cNvSpPr txBox="1"/>
          <p:nvPr/>
        </p:nvSpPr>
        <p:spPr>
          <a:xfrm>
            <a:off x="1484788" y="1253074"/>
            <a:ext cx="10201275" cy="830997"/>
          </a:xfrm>
          <a:prstGeom prst="rect">
            <a:avLst/>
          </a:prstGeom>
          <a:gradFill>
            <a:gsLst>
              <a:gs pos="27000">
                <a:srgbClr val="CCECFF"/>
              </a:gs>
              <a:gs pos="100000">
                <a:schemeClr val="accent3">
                  <a:lumMod val="105000"/>
                  <a:satMod val="103000"/>
                  <a:tint val="73000"/>
                </a:schemeClr>
              </a:gs>
              <a:gs pos="100000">
                <a:schemeClr val="accent3">
                  <a:lumMod val="105000"/>
                  <a:satMod val="109000"/>
                  <a:tint val="81000"/>
                </a:schemeClr>
              </a:gs>
            </a:gsLst>
            <a:lin ang="3600000" scaled="0"/>
          </a:gradFill>
          <a:effectLst>
            <a:outerShdw blurRad="50800" dist="50800" dir="5400000" algn="ctr" rotWithShape="0">
              <a:srgbClr val="CCECFF"/>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sz="1600" b="1" dirty="0" smtClean="0">
                <a:solidFill>
                  <a:srgbClr val="0000CC"/>
                </a:solidFill>
                <a:latin typeface="Times New Roman" pitchFamily="18" charset="0"/>
                <a:cs typeface="Times New Roman" pitchFamily="18" charset="0"/>
              </a:rPr>
              <a:t>Одним из принципов, на которых основана бюджетная система Российской Федерации, является принцип сбалансированности бюджета. Для местных бюджетов в соответствии с Бюджетным кодексом установлено ограничение в размере 10% от общего годового объема доходов без учета безвозмездных поступлений.</a:t>
            </a:r>
            <a:endParaRPr lang="ru-RU" sz="1600" b="1" dirty="0">
              <a:solidFill>
                <a:srgbClr val="0000CC"/>
              </a:solidFill>
              <a:latin typeface="Times New Roman" pitchFamily="18" charset="0"/>
              <a:cs typeface="Times New Roman" pitchFamily="18" charset="0"/>
            </a:endParaRPr>
          </a:p>
        </p:txBody>
      </p:sp>
      <p:sp>
        <p:nvSpPr>
          <p:cNvPr id="8" name="Номер слайда 3"/>
          <p:cNvSpPr>
            <a:spLocks noGrp="1"/>
          </p:cNvSpPr>
          <p:nvPr>
            <p:ph type="sldNum" sz="quarter" idx="10"/>
          </p:nvPr>
        </p:nvSpPr>
        <p:spPr>
          <a:xfrm>
            <a:off x="10206038" y="6492876"/>
            <a:ext cx="461962" cy="365125"/>
          </a:xfrm>
        </p:spPr>
        <p:txBody>
          <a:bodyPr/>
          <a:lstStyle/>
          <a:p>
            <a:pPr>
              <a:defRPr/>
            </a:pPr>
            <a:fld id="{4E9ED5B1-A891-4EC1-A0FA-F733B810D979}" type="slidenum">
              <a:rPr lang="ru-RU" smtClean="0"/>
              <a:pPr>
                <a:defRPr/>
              </a:pPr>
              <a:t>17</a:t>
            </a:fld>
            <a:endParaRPr lang="ru-RU" dirty="0"/>
          </a:p>
        </p:txBody>
      </p:sp>
      <p:graphicFrame>
        <p:nvGraphicFramePr>
          <p:cNvPr id="9" name="Схема 8"/>
          <p:cNvGraphicFramePr/>
          <p:nvPr>
            <p:extLst>
              <p:ext uri="{D42A27DB-BD31-4B8C-83A1-F6EECF244321}">
                <p14:modId xmlns:p14="http://schemas.microsoft.com/office/powerpoint/2010/main" val="3660538641"/>
              </p:ext>
            </p:extLst>
          </p:nvPr>
        </p:nvGraphicFramePr>
        <p:xfrm>
          <a:off x="6406516" y="2275890"/>
          <a:ext cx="5581650" cy="235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Схема 12"/>
          <p:cNvGraphicFramePr/>
          <p:nvPr>
            <p:extLst>
              <p:ext uri="{D42A27DB-BD31-4B8C-83A1-F6EECF244321}">
                <p14:modId xmlns:p14="http://schemas.microsoft.com/office/powerpoint/2010/main" val="1478863545"/>
              </p:ext>
            </p:extLst>
          </p:nvPr>
        </p:nvGraphicFramePr>
        <p:xfrm>
          <a:off x="504825" y="3569545"/>
          <a:ext cx="6048375" cy="26982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Рисунок 14"/>
          <p:cNvPicPr/>
          <p:nvPr/>
        </p:nvPicPr>
        <p:blipFill>
          <a:blip r:embed="rId13" cstate="print">
            <a:extLst>
              <a:ext uri="{28A0092B-C50C-407E-A947-70E740481C1C}">
                <a14:useLocalDpi xmlns:a14="http://schemas.microsoft.com/office/drawing/2010/main" val="0"/>
              </a:ext>
            </a:extLst>
          </a:blip>
          <a:stretch>
            <a:fillRect/>
          </a:stretch>
        </p:blipFill>
        <p:spPr>
          <a:xfrm>
            <a:off x="610710" y="193881"/>
            <a:ext cx="874078" cy="1084263"/>
          </a:xfrm>
          <a:prstGeom prst="rect">
            <a:avLst/>
          </a:prstGeom>
        </p:spPr>
      </p:pic>
      <p:sp>
        <p:nvSpPr>
          <p:cNvPr id="3" name="TextBox 2"/>
          <p:cNvSpPr txBox="1"/>
          <p:nvPr/>
        </p:nvSpPr>
        <p:spPr>
          <a:xfrm>
            <a:off x="1047748" y="2805461"/>
            <a:ext cx="5154934" cy="400110"/>
          </a:xfrm>
          <a:prstGeom prst="rect">
            <a:avLst/>
          </a:prstGeom>
          <a:solidFill>
            <a:srgbClr val="CCFFFF">
              <a:alpha val="65490"/>
            </a:srgbClr>
          </a:solidFill>
        </p:spPr>
        <p:txBody>
          <a:bodyPr wrap="square" rtlCol="0">
            <a:spAutoFit/>
          </a:bodyPr>
          <a:lstStyle/>
          <a:p>
            <a:pPr algn="ctr"/>
            <a:r>
              <a:rPr lang="ru-RU" sz="2000" b="1" dirty="0" smtClean="0">
                <a:solidFill>
                  <a:srgbClr val="C00000"/>
                </a:solidFill>
              </a:rPr>
              <a:t>Источники погашения дефицита бюджета</a:t>
            </a:r>
            <a:endParaRPr lang="ru-RU" sz="2000" b="1" dirty="0">
              <a:solidFill>
                <a:srgbClr val="C00000"/>
              </a:solidFill>
            </a:endParaRPr>
          </a:p>
        </p:txBody>
      </p:sp>
      <p:pic>
        <p:nvPicPr>
          <p:cNvPr id="1026" name="Picture 2" descr="Картинки по запросу картинки дефицит бюджета"/>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8135" y="4359961"/>
            <a:ext cx="2267903" cy="22679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36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артинки по запросу картинки бодайб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14"/>
            <a:ext cx="11292118" cy="633476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600200" y="1390650"/>
            <a:ext cx="9144000" cy="820737"/>
          </a:xfrm>
          <a:ln>
            <a:noFill/>
          </a:ln>
        </p:spPr>
        <p:txBody>
          <a:bodyPr>
            <a:normAutofit fontScale="90000"/>
          </a:bodyPr>
          <a:lstStyle/>
          <a:p>
            <a:r>
              <a:rPr lang="ru-RU" b="1" i="1" dirty="0" smtClean="0">
                <a:ln>
                  <a:solidFill>
                    <a:srgbClr val="006699"/>
                  </a:solidFill>
                </a:ln>
                <a:solidFill>
                  <a:srgbClr val="006699"/>
                </a:solidFill>
                <a:latin typeface="Times New Roman" panose="02020603050405020304" pitchFamily="18" charset="0"/>
                <a:cs typeface="Times New Roman" panose="02020603050405020304" pitchFamily="18" charset="0"/>
              </a:rPr>
              <a:t>Спасибо за внимание!</a:t>
            </a:r>
            <a:endParaRPr lang="ru-RU" b="1" i="1" dirty="0">
              <a:ln>
                <a:solidFill>
                  <a:srgbClr val="006699"/>
                </a:solidFill>
              </a:ln>
              <a:solidFill>
                <a:srgbClr val="006699"/>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604837" y="2211387"/>
            <a:ext cx="10687282" cy="3951287"/>
          </a:xfrm>
          <a:solidFill>
            <a:schemeClr val="bg1">
              <a:alpha val="39000"/>
            </a:schemeClr>
          </a:solidFill>
        </p:spPr>
        <p:txBody>
          <a:bodyPr>
            <a:normAutofit lnSpcReduction="10000"/>
          </a:bodyPr>
          <a:lstStyle/>
          <a:p>
            <a:pPr algn="just"/>
            <a:r>
              <a:rPr lang="ru-RU" sz="3200" b="1" dirty="0" smtClean="0">
                <a:ln>
                  <a:solidFill>
                    <a:srgbClr val="990099"/>
                  </a:solidFill>
                </a:ln>
                <a:solidFill>
                  <a:srgbClr val="7030A0"/>
                </a:solidFill>
                <a:latin typeface="Arial Black" panose="020B0A04020102020204" pitchFamily="34" charset="0"/>
              </a:rPr>
              <a:t>Контактная информация :</a:t>
            </a:r>
          </a:p>
          <a:p>
            <a:pPr algn="just"/>
            <a:r>
              <a:rPr lang="ru-RU" sz="2800" b="1" dirty="0" smtClean="0">
                <a:ln>
                  <a:solidFill>
                    <a:srgbClr val="990099"/>
                  </a:solidFill>
                </a:ln>
                <a:solidFill>
                  <a:srgbClr val="7030A0"/>
                </a:solidFill>
                <a:latin typeface="Arial Black" panose="020B0A04020102020204" pitchFamily="34" charset="0"/>
              </a:rPr>
              <a:t>Адрес : 666904 </a:t>
            </a:r>
            <a:r>
              <a:rPr lang="ru-RU" sz="2800" b="1" dirty="0" err="1" smtClean="0">
                <a:ln>
                  <a:solidFill>
                    <a:srgbClr val="990099"/>
                  </a:solidFill>
                </a:ln>
                <a:solidFill>
                  <a:srgbClr val="7030A0"/>
                </a:solidFill>
                <a:latin typeface="Arial Black" panose="020B0A04020102020204" pitchFamily="34" charset="0"/>
              </a:rPr>
              <a:t>г.Бодайбо</a:t>
            </a:r>
            <a:r>
              <a:rPr lang="ru-RU" sz="2800" b="1" dirty="0" smtClean="0">
                <a:ln>
                  <a:solidFill>
                    <a:srgbClr val="990099"/>
                  </a:solidFill>
                </a:ln>
                <a:solidFill>
                  <a:srgbClr val="7030A0"/>
                </a:solidFill>
                <a:latin typeface="Arial Black" panose="020B0A04020102020204" pitchFamily="34" charset="0"/>
              </a:rPr>
              <a:t>, </a:t>
            </a:r>
          </a:p>
          <a:p>
            <a:pPr algn="just"/>
            <a:r>
              <a:rPr lang="ru-RU" sz="2800" b="1" dirty="0" smtClean="0">
                <a:ln>
                  <a:solidFill>
                    <a:srgbClr val="990099"/>
                  </a:solidFill>
                </a:ln>
                <a:solidFill>
                  <a:srgbClr val="7030A0"/>
                </a:solidFill>
                <a:latin typeface="Arial Black" panose="020B0A04020102020204" pitchFamily="34" charset="0"/>
              </a:rPr>
              <a:t>ул. 30 лет  Победы,  дом 3</a:t>
            </a:r>
          </a:p>
          <a:p>
            <a:pPr algn="just"/>
            <a:r>
              <a:rPr lang="ru-RU" sz="2800" b="1" dirty="0" smtClean="0">
                <a:ln>
                  <a:solidFill>
                    <a:srgbClr val="990099"/>
                  </a:solidFill>
                </a:ln>
                <a:solidFill>
                  <a:srgbClr val="7030A0"/>
                </a:solidFill>
                <a:latin typeface="Arial Black" panose="020B0A04020102020204" pitchFamily="34" charset="0"/>
              </a:rPr>
              <a:t>Тел./факс 8 (39561) 5-19-75, 5-22-24</a:t>
            </a:r>
          </a:p>
          <a:p>
            <a:pPr algn="just"/>
            <a:r>
              <a:rPr lang="en-US" sz="2800" b="1" dirty="0" smtClean="0">
                <a:ln>
                  <a:solidFill>
                    <a:srgbClr val="990099"/>
                  </a:solidFill>
                </a:ln>
                <a:solidFill>
                  <a:srgbClr val="7030A0"/>
                </a:solidFill>
                <a:latin typeface="Arial Black" panose="020B0A04020102020204" pitchFamily="34" charset="0"/>
              </a:rPr>
              <a:t>E-mail: </a:t>
            </a:r>
            <a:r>
              <a:rPr lang="en-US" sz="2800" b="1" dirty="0" smtClean="0">
                <a:ln>
                  <a:solidFill>
                    <a:srgbClr val="990099"/>
                  </a:solidFill>
                </a:ln>
                <a:solidFill>
                  <a:srgbClr val="7030A0"/>
                </a:solidFill>
                <a:latin typeface="Arial Black" panose="020B0A04020102020204" pitchFamily="34" charset="0"/>
                <a:hlinkClick r:id="rId3"/>
              </a:rPr>
              <a:t>finbod@adm-bodaibo.ru</a:t>
            </a:r>
            <a:r>
              <a:rPr lang="en-US" sz="2800" b="1" dirty="0" smtClean="0">
                <a:ln>
                  <a:solidFill>
                    <a:srgbClr val="990099"/>
                  </a:solidFill>
                </a:ln>
                <a:solidFill>
                  <a:srgbClr val="7030A0"/>
                </a:solidFill>
                <a:latin typeface="Arial Black" panose="020B0A04020102020204" pitchFamily="34" charset="0"/>
              </a:rPr>
              <a:t>, </a:t>
            </a:r>
          </a:p>
          <a:p>
            <a:pPr algn="just"/>
            <a:r>
              <a:rPr lang="en-US" sz="2800" b="1" dirty="0" smtClean="0">
                <a:ln>
                  <a:solidFill>
                    <a:srgbClr val="990099"/>
                  </a:solidFill>
                </a:ln>
                <a:solidFill>
                  <a:srgbClr val="7030A0"/>
                </a:solidFill>
                <a:latin typeface="Arial Black" panose="020B0A04020102020204" pitchFamily="34" charset="0"/>
                <a:hlinkClick r:id="rId4"/>
              </a:rPr>
              <a:t>adm_bdb@irmail.ru</a:t>
            </a:r>
            <a:r>
              <a:rPr lang="en-US" sz="2800" b="1" dirty="0" smtClean="0">
                <a:ln>
                  <a:solidFill>
                    <a:srgbClr val="990099"/>
                  </a:solidFill>
                </a:ln>
                <a:solidFill>
                  <a:srgbClr val="7030A0"/>
                </a:solidFill>
                <a:latin typeface="Arial Black" panose="020B0A04020102020204" pitchFamily="34" charset="0"/>
              </a:rPr>
              <a:t>  </a:t>
            </a:r>
            <a:endParaRPr lang="ru-RU" sz="2800" b="1" dirty="0" smtClean="0">
              <a:ln>
                <a:solidFill>
                  <a:srgbClr val="990099"/>
                </a:solidFill>
              </a:ln>
              <a:solidFill>
                <a:srgbClr val="7030A0"/>
              </a:solidFill>
              <a:latin typeface="Arial Black" panose="020B0A04020102020204" pitchFamily="34" charset="0"/>
            </a:endParaRPr>
          </a:p>
          <a:p>
            <a:pPr algn="just"/>
            <a:r>
              <a:rPr lang="ru-RU" sz="2800" b="1" dirty="0" smtClean="0">
                <a:ln>
                  <a:solidFill>
                    <a:srgbClr val="990099"/>
                  </a:solidFill>
                </a:ln>
                <a:solidFill>
                  <a:srgbClr val="7030A0"/>
                </a:solidFill>
                <a:latin typeface="Arial Black" panose="020B0A04020102020204" pitchFamily="34" charset="0"/>
              </a:rPr>
              <a:t>Официальный сайт:</a:t>
            </a:r>
            <a:endParaRPr lang="en-US" sz="2800" b="1" dirty="0" smtClean="0">
              <a:ln>
                <a:solidFill>
                  <a:srgbClr val="990099"/>
                </a:solidFill>
              </a:ln>
              <a:solidFill>
                <a:srgbClr val="7030A0"/>
              </a:solidFill>
              <a:latin typeface="Arial Black" panose="020B0A04020102020204" pitchFamily="34" charset="0"/>
            </a:endParaRPr>
          </a:p>
          <a:p>
            <a:pPr algn="just"/>
            <a:r>
              <a:rPr lang="ru-RU" sz="2800" b="1" dirty="0" smtClean="0">
                <a:ln>
                  <a:solidFill>
                    <a:srgbClr val="990099"/>
                  </a:solidFill>
                </a:ln>
                <a:solidFill>
                  <a:srgbClr val="7030A0"/>
                </a:solidFill>
                <a:latin typeface="Arial Black" panose="020B0A04020102020204" pitchFamily="34" charset="0"/>
              </a:rPr>
              <a:t> </a:t>
            </a:r>
            <a:r>
              <a:rPr lang="en-US" sz="2800" b="1" dirty="0" smtClean="0">
                <a:ln>
                  <a:solidFill>
                    <a:srgbClr val="990099"/>
                  </a:solidFill>
                </a:ln>
                <a:solidFill>
                  <a:srgbClr val="7030A0"/>
                </a:solidFill>
                <a:latin typeface="Arial Black" panose="020B0A04020102020204" pitchFamily="34" charset="0"/>
                <a:hlinkClick r:id="rId5"/>
              </a:rPr>
              <a:t>www.uprava-bodaibo.ru</a:t>
            </a:r>
            <a:r>
              <a:rPr lang="en-US" sz="2800" b="1" dirty="0" smtClean="0">
                <a:ln>
                  <a:solidFill>
                    <a:srgbClr val="990099"/>
                  </a:solidFill>
                </a:ln>
                <a:solidFill>
                  <a:srgbClr val="7030A0"/>
                </a:solidFill>
                <a:latin typeface="Arial Black" panose="020B0A04020102020204" pitchFamily="34" charset="0"/>
              </a:rPr>
              <a:t> </a:t>
            </a:r>
            <a:endParaRPr lang="ru-RU" sz="2800" b="1" dirty="0" smtClean="0">
              <a:ln>
                <a:solidFill>
                  <a:srgbClr val="990099"/>
                </a:solidFill>
              </a:ln>
              <a:solidFill>
                <a:srgbClr val="7030A0"/>
              </a:solidFill>
              <a:latin typeface="Arial Black" panose="020B0A04020102020204" pitchFamily="34" charset="0"/>
            </a:endParaRPr>
          </a:p>
          <a:p>
            <a:pPr algn="just"/>
            <a:endParaRPr lang="ru-RU" sz="3200" dirty="0">
              <a:solidFill>
                <a:schemeClr val="bg1"/>
              </a:solidFill>
              <a:latin typeface="Arial Black" panose="020B0A04020102020204" pitchFamily="34" charset="0"/>
            </a:endParaRPr>
          </a:p>
        </p:txBody>
      </p:sp>
      <p:pic>
        <p:nvPicPr>
          <p:cNvPr id="5" name="Рисунок 4"/>
          <p:cNvPicPr/>
          <p:nvPr/>
        </p:nvPicPr>
        <p:blipFill>
          <a:blip r:embed="rId6" cstate="print">
            <a:extLst>
              <a:ext uri="{28A0092B-C50C-407E-A947-70E740481C1C}">
                <a14:useLocalDpi xmlns:a14="http://schemas.microsoft.com/office/drawing/2010/main" val="0"/>
              </a:ext>
            </a:extLst>
          </a:blip>
          <a:stretch>
            <a:fillRect/>
          </a:stretch>
        </p:blipFill>
        <p:spPr>
          <a:xfrm>
            <a:off x="363061" y="384381"/>
            <a:ext cx="874078" cy="1084263"/>
          </a:xfrm>
          <a:prstGeom prst="rect">
            <a:avLst/>
          </a:prstGeom>
        </p:spPr>
      </p:pic>
      <p:grpSp>
        <p:nvGrpSpPr>
          <p:cNvPr id="7" name="Группа 6"/>
          <p:cNvGrpSpPr/>
          <p:nvPr/>
        </p:nvGrpSpPr>
        <p:grpSpPr>
          <a:xfrm>
            <a:off x="7046076" y="2366685"/>
            <a:ext cx="4071966" cy="645654"/>
            <a:chOff x="4071934" y="3929066"/>
            <a:chExt cx="3294372" cy="645654"/>
          </a:xfrm>
        </p:grpSpPr>
        <p:pic>
          <p:nvPicPr>
            <p:cNvPr id="8" name="Picture 13" descr="P:\_Управление БЮДЖЕТНОЙ ПОЛИТИКИ\БЮДЖЕТ ДЛЯ ГРАЖДАН\адреса.jpg"/>
            <p:cNvPicPr>
              <a:picLocks noChangeAspect="1" noChangeArrowheads="1"/>
            </p:cNvPicPr>
            <p:nvPr/>
          </p:nvPicPr>
          <p:blipFill>
            <a:blip r:embed="rId7"/>
            <a:srcRect/>
            <a:stretch>
              <a:fillRect/>
            </a:stretch>
          </p:blipFill>
          <p:spPr bwMode="auto">
            <a:xfrm>
              <a:off x="4071934" y="3929066"/>
              <a:ext cx="1651298" cy="645654"/>
            </a:xfrm>
            <a:prstGeom prst="rect">
              <a:avLst/>
            </a:prstGeom>
            <a:noFill/>
          </p:spPr>
        </p:pic>
        <p:pic>
          <p:nvPicPr>
            <p:cNvPr id="9" name="Picture 13" descr="P:\_Управление БЮДЖЕТНОЙ ПОЛИТИКИ\БЮДЖЕТ ДЛЯ ГРАЖДАН\адреса.jpg"/>
            <p:cNvPicPr>
              <a:picLocks noChangeAspect="1" noChangeArrowheads="1"/>
            </p:cNvPicPr>
            <p:nvPr/>
          </p:nvPicPr>
          <p:blipFill>
            <a:blip r:embed="rId7"/>
            <a:srcRect/>
            <a:stretch>
              <a:fillRect/>
            </a:stretch>
          </p:blipFill>
          <p:spPr bwMode="auto">
            <a:xfrm>
              <a:off x="5715008" y="3929066"/>
              <a:ext cx="1651298" cy="645654"/>
            </a:xfrm>
            <a:prstGeom prst="rect">
              <a:avLst/>
            </a:prstGeom>
            <a:noFill/>
          </p:spPr>
        </p:pic>
      </p:grpSp>
      <p:sp>
        <p:nvSpPr>
          <p:cNvPr id="10" name="TextBox 9"/>
          <p:cNvSpPr txBox="1"/>
          <p:nvPr/>
        </p:nvSpPr>
        <p:spPr>
          <a:xfrm>
            <a:off x="1322625" y="327750"/>
            <a:ext cx="10696575" cy="584775"/>
          </a:xfrm>
          <a:prstGeom prst="rect">
            <a:avLst/>
          </a:prstGeom>
          <a:noFill/>
        </p:spPr>
        <p:txBody>
          <a:bodyPr wrap="square" rtlCol="0">
            <a:spAutoFit/>
            <a:scene3d>
              <a:camera prst="orthographicFront"/>
              <a:lightRig rig="sunset" dir="t"/>
            </a:scene3d>
          </a:bodyPr>
          <a:lstStyle/>
          <a:p>
            <a:pPr algn="ctr"/>
            <a:r>
              <a:rPr lang="ru-RU" sz="2800" b="1" dirty="0"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Финансовое управление </a:t>
            </a:r>
            <a:r>
              <a:rPr lang="ru-RU" sz="3200" b="1" dirty="0" err="1"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Бодайбинского</a:t>
            </a:r>
            <a:r>
              <a:rPr lang="ru-RU" sz="2800" b="1" dirty="0" smtClean="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rPr>
              <a:t> городского поселения</a:t>
            </a:r>
            <a:endParaRPr lang="ru-RU" sz="2800" b="1" dirty="0">
              <a:ln>
                <a:solidFill>
                  <a:schemeClr val="tx1"/>
                </a:solidFill>
              </a:ln>
              <a:solidFill>
                <a:srgbClr val="FF0000"/>
              </a:solidFill>
              <a:effectLst>
                <a:glow rad="127000">
                  <a:schemeClr val="accent1">
                    <a:lumMod val="40000"/>
                    <a:lumOff val="60000"/>
                  </a:schemeClr>
                </a:glow>
                <a:outerShdw blurRad="60007" dir="2000400" sy="-30000" kx="-800400" algn="bl" rotWithShape="0">
                  <a:prstClr val="black">
                    <a:alpha val="20000"/>
                  </a:prstClr>
                </a:outerShdw>
                <a:reflection blurRad="6350" stA="60000" endA="900" endPos="60000" dist="60007" dir="5400000" sy="-100000" algn="bl" rotWithShape="0"/>
              </a:effectLst>
              <a:latin typeface="Times New Roman" pitchFamily="18" charset="0"/>
              <a:cs typeface="Times New Roman" pitchFamily="18" charset="0"/>
            </a:endParaRPr>
          </a:p>
        </p:txBody>
      </p:sp>
      <p:pic>
        <p:nvPicPr>
          <p:cNvPr id="2052" name="Picture 4" descr="Картинки по запросу бюдже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2900" y="3687150"/>
            <a:ext cx="3277609" cy="245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21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Картинки по запросу бодайбо фото город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2" name="Picture 10" descr="Картинки по запросу бодайбо фото города"/>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Effect>
                      <a14:colorTemperature colorTemp="5098"/>
                    </a14:imgEffect>
                    <a14:imgEffect>
                      <a14:saturation sat="58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41119"/>
            <a:ext cx="12192000" cy="6899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5950" y="84931"/>
            <a:ext cx="11109325" cy="6678751"/>
          </a:xfrm>
          <a:prstGeom prst="rect">
            <a:avLst/>
          </a:prstGeom>
          <a:noFill/>
        </p:spPr>
        <p:txBody>
          <a:bodyPr wrap="square" rtlCol="0">
            <a:spAutoFit/>
          </a:bodyPr>
          <a:lstStyle/>
          <a:p>
            <a:pPr algn="ctr"/>
            <a:endParaRPr lang="ru-RU" b="1" dirty="0" smtClean="0">
              <a:latin typeface="Century Schoolbook" panose="02040604050505020304" pitchFamily="18" charset="0"/>
            </a:endParaRPr>
          </a:p>
          <a:p>
            <a:pPr algn="ctr"/>
            <a:r>
              <a:rPr lang="ru-RU" b="1" dirty="0" smtClean="0">
                <a:latin typeface="Century Schoolbook" panose="02040604050505020304" pitchFamily="18" charset="0"/>
              </a:rPr>
              <a:t>Уважаемые жители города Бодайбо !</a:t>
            </a:r>
          </a:p>
          <a:p>
            <a:endParaRPr lang="ru-RU" b="1" dirty="0">
              <a:latin typeface="Century Schoolbook" panose="02040604050505020304" pitchFamily="18" charset="0"/>
            </a:endParaRPr>
          </a:p>
          <a:p>
            <a:pPr indent="450000" algn="just"/>
            <a:r>
              <a:rPr lang="ru-RU" sz="1700" b="1" dirty="0">
                <a:latin typeface="Century Schoolbook" panose="02040604050505020304" pitchFamily="18" charset="0"/>
              </a:rPr>
              <a:t>В целях повышения прозрачности бюджета и бюджетного процесса </a:t>
            </a:r>
            <a:r>
              <a:rPr lang="ru-RU" sz="1700" b="1" dirty="0" smtClean="0">
                <a:latin typeface="Century Schoolbook" panose="02040604050505020304" pitchFamily="18" charset="0"/>
              </a:rPr>
              <a:t>финансовым управлением </a:t>
            </a:r>
            <a:r>
              <a:rPr lang="ru-RU" sz="1700" b="1" dirty="0" err="1" smtClean="0">
                <a:latin typeface="Century Schoolbook" panose="02040604050505020304" pitchFamily="18" charset="0"/>
              </a:rPr>
              <a:t>Бодайбинского</a:t>
            </a:r>
            <a:r>
              <a:rPr lang="ru-RU" sz="1700" b="1" dirty="0" smtClean="0">
                <a:latin typeface="Century Schoolbook" panose="02040604050505020304" pitchFamily="18" charset="0"/>
              </a:rPr>
              <a:t> городского поселения </a:t>
            </a:r>
            <a:r>
              <a:rPr lang="ru-RU" sz="1700" b="1" dirty="0">
                <a:latin typeface="Century Schoolbook" panose="02040604050505020304" pitchFamily="18" charset="0"/>
              </a:rPr>
              <a:t>разработан информационный ресурс «Бюджет для граждан». </a:t>
            </a:r>
            <a:r>
              <a:rPr lang="ru-RU" sz="1700" b="1" dirty="0" smtClean="0">
                <a:latin typeface="Century Schoolbook" panose="02040604050505020304" pitchFamily="18" charset="0"/>
              </a:rPr>
              <a:t>В представленных на сайте администрации материалах </a:t>
            </a:r>
            <a:r>
              <a:rPr lang="ru-RU" sz="1700" b="1" dirty="0">
                <a:latin typeface="Century Schoolbook" panose="02040604050505020304" pitchFamily="18" charset="0"/>
              </a:rPr>
              <a:t>мы </a:t>
            </a:r>
            <a:r>
              <a:rPr lang="ru-RU" sz="1700" b="1" dirty="0" smtClean="0">
                <a:latin typeface="Century Schoolbook" panose="02040604050505020304" pitchFamily="18" charset="0"/>
              </a:rPr>
              <a:t>постараемся в </a:t>
            </a:r>
            <a:r>
              <a:rPr lang="ru-RU" sz="1700" b="1" dirty="0">
                <a:latin typeface="Century Schoolbook" panose="02040604050505020304" pitchFamily="18" charset="0"/>
              </a:rPr>
              <a:t>доступной для граждан форме разъяснить все тонкости сложных механизмов бюджетного процесса. </a:t>
            </a:r>
          </a:p>
          <a:p>
            <a:pPr indent="450000" algn="just"/>
            <a:r>
              <a:rPr lang="ru-RU" sz="1700" b="1" dirty="0" smtClean="0">
                <a:latin typeface="Century Schoolbook" panose="02040604050505020304" pitchFamily="18" charset="0"/>
              </a:rPr>
              <a:t>Как социально-экономическое развитие </a:t>
            </a:r>
            <a:r>
              <a:rPr lang="ru-RU" sz="1700" b="1" dirty="0" err="1" smtClean="0">
                <a:latin typeface="Century Schoolbook" panose="02040604050505020304" pitchFamily="18" charset="0"/>
              </a:rPr>
              <a:t>Бодайбинского</a:t>
            </a:r>
            <a:r>
              <a:rPr lang="ru-RU" sz="1700" b="1" dirty="0" smtClean="0">
                <a:latin typeface="Century Schoolbook" panose="02040604050505020304" pitchFamily="18" charset="0"/>
              </a:rPr>
              <a:t> муниципального образования влияет на формирование бюджета города? Из чего складывается доходная часть бюджета </a:t>
            </a:r>
            <a:r>
              <a:rPr lang="ru-RU" sz="1700" b="1" dirty="0" err="1" smtClean="0">
                <a:latin typeface="Century Schoolbook" panose="02040604050505020304" pitchFamily="18" charset="0"/>
              </a:rPr>
              <a:t>Бодайбинского</a:t>
            </a:r>
            <a:r>
              <a:rPr lang="ru-RU" sz="1700" b="1" dirty="0" smtClean="0">
                <a:latin typeface="Century Schoolbook" panose="02040604050505020304" pitchFamily="18" charset="0"/>
              </a:rPr>
              <a:t> муниципального образования? Какие цели являются приоритетными при формировании расходной части бюджета? Сколько </a:t>
            </a:r>
            <a:r>
              <a:rPr lang="ru-RU" sz="1700" b="1" dirty="0">
                <a:latin typeface="Century Schoolbook" panose="02040604050505020304" pitchFamily="18" charset="0"/>
              </a:rPr>
              <a:t>тратится из </a:t>
            </a:r>
            <a:r>
              <a:rPr lang="ru-RU" sz="1700" b="1" dirty="0" smtClean="0">
                <a:latin typeface="Century Schoolbook" panose="02040604050505020304" pitchFamily="18" charset="0"/>
              </a:rPr>
              <a:t>городского бюджета </a:t>
            </a:r>
            <a:r>
              <a:rPr lang="ru-RU" sz="1700" b="1" dirty="0">
                <a:latin typeface="Century Schoolbook" panose="02040604050505020304" pitchFamily="18" charset="0"/>
              </a:rPr>
              <a:t>на </a:t>
            </a:r>
            <a:r>
              <a:rPr lang="ru-RU" sz="1700" b="1" dirty="0" smtClean="0">
                <a:latin typeface="Century Schoolbook" panose="02040604050505020304" pitchFamily="18" charset="0"/>
              </a:rPr>
              <a:t>дорожное хозяйство, ЖКХ, транспорт, социальную </a:t>
            </a:r>
            <a:r>
              <a:rPr lang="ru-RU" sz="1700" b="1" dirty="0">
                <a:latin typeface="Century Schoolbook" panose="02040604050505020304" pitchFamily="18" charset="0"/>
              </a:rPr>
              <a:t>политику и другие отрасли? Какие меры социальной поддержки оказываются </a:t>
            </a:r>
            <a:r>
              <a:rPr lang="ru-RU" sz="1700" b="1" dirty="0" smtClean="0">
                <a:latin typeface="Century Schoolbook" panose="02040604050505020304" pitchFamily="18" charset="0"/>
              </a:rPr>
              <a:t>жителям Бодайбо из бюджета поселения? </a:t>
            </a:r>
            <a:r>
              <a:rPr lang="ru-RU" sz="1700" b="1" dirty="0">
                <a:latin typeface="Century Schoolbook" panose="02040604050505020304" pitchFamily="18" charset="0"/>
              </a:rPr>
              <a:t>Ответы на эти и ряд других вопросов содержит </a:t>
            </a:r>
            <a:r>
              <a:rPr lang="ru-RU" sz="1700" b="1" dirty="0" smtClean="0">
                <a:latin typeface="Century Schoolbook" panose="02040604050505020304" pitchFamily="18" charset="0"/>
              </a:rPr>
              <a:t>раздел «Бюджет </a:t>
            </a:r>
            <a:r>
              <a:rPr lang="ru-RU" sz="1700" b="1" dirty="0">
                <a:latin typeface="Century Schoolbook" panose="02040604050505020304" pitchFamily="18" charset="0"/>
              </a:rPr>
              <a:t>для граждан».</a:t>
            </a:r>
          </a:p>
          <a:p>
            <a:pPr indent="450000" algn="just"/>
            <a:r>
              <a:rPr lang="ru-RU" sz="1700" b="1" dirty="0">
                <a:latin typeface="Century Schoolbook" panose="02040604050505020304" pitchFamily="18" charset="0"/>
              </a:rPr>
              <a:t>В </a:t>
            </a:r>
            <a:r>
              <a:rPr lang="ru-RU" sz="1700" b="1" dirty="0" smtClean="0">
                <a:latin typeface="Century Schoolbook" panose="02040604050505020304" pitchFamily="18" charset="0"/>
              </a:rPr>
              <a:t>электронной презентации даны </a:t>
            </a:r>
            <a:r>
              <a:rPr lang="ru-RU" sz="1700" b="1" dirty="0">
                <a:latin typeface="Century Schoolbook" panose="02040604050505020304" pitchFamily="18" charset="0"/>
              </a:rPr>
              <a:t>определения терминов, рассмотрен механизм бюджетного процесса в </a:t>
            </a:r>
            <a:r>
              <a:rPr lang="ru-RU" sz="1700" b="1" dirty="0" err="1" smtClean="0">
                <a:latin typeface="Century Schoolbook" panose="02040604050505020304" pitchFamily="18" charset="0"/>
              </a:rPr>
              <a:t>Бодайбинском</a:t>
            </a:r>
            <a:r>
              <a:rPr lang="ru-RU" sz="1700" b="1" dirty="0" smtClean="0">
                <a:latin typeface="Century Schoolbook" panose="02040604050505020304" pitchFamily="18" charset="0"/>
              </a:rPr>
              <a:t> муниципальном образовании. </a:t>
            </a:r>
          </a:p>
          <a:p>
            <a:pPr indent="450000" algn="just"/>
            <a:r>
              <a:rPr lang="ru-RU" sz="1700" b="1" dirty="0" smtClean="0">
                <a:latin typeface="Century Schoolbook" panose="02040604050505020304" pitchFamily="18" charset="0"/>
              </a:rPr>
              <a:t>В отдельных брошюрах представлены основные направления социально-экономического развития </a:t>
            </a:r>
            <a:r>
              <a:rPr lang="ru-RU" sz="1700" b="1" dirty="0" err="1" smtClean="0">
                <a:latin typeface="Century Schoolbook" panose="02040604050505020304" pitchFamily="18" charset="0"/>
              </a:rPr>
              <a:t>Бодайбинского</a:t>
            </a:r>
            <a:r>
              <a:rPr lang="ru-RU" sz="1700" b="1" dirty="0" smtClean="0">
                <a:latin typeface="Century Schoolbook" panose="02040604050505020304" pitchFamily="18" charset="0"/>
              </a:rPr>
              <a:t> муниципального образования, ключевые </a:t>
            </a:r>
            <a:r>
              <a:rPr lang="ru-RU" sz="1700" b="1" dirty="0">
                <a:latin typeface="Century Schoolbook" panose="02040604050505020304" pitchFamily="18" charset="0"/>
              </a:rPr>
              <a:t>параметры бюджета </a:t>
            </a:r>
            <a:r>
              <a:rPr lang="ru-RU" sz="1700" b="1" dirty="0" smtClean="0">
                <a:latin typeface="Century Schoolbook" panose="02040604050505020304" pitchFamily="18" charset="0"/>
              </a:rPr>
              <a:t>на 2016 год. Изучение данных информационных ресурсов дает </a:t>
            </a:r>
            <a:r>
              <a:rPr lang="ru-RU" sz="1700" b="1" dirty="0">
                <a:latin typeface="Century Schoolbook" panose="02040604050505020304" pitchFamily="18" charset="0"/>
              </a:rPr>
              <a:t>наглядное представление о сложившейся ситуации в </a:t>
            </a:r>
            <a:r>
              <a:rPr lang="ru-RU" sz="1700" b="1" dirty="0" smtClean="0">
                <a:latin typeface="Century Schoolbook" panose="02040604050505020304" pitchFamily="18" charset="0"/>
              </a:rPr>
              <a:t>городе Бодайбо.</a:t>
            </a:r>
          </a:p>
          <a:p>
            <a:pPr indent="450000" algn="just"/>
            <a:r>
              <a:rPr lang="ru-RU" sz="1700" b="1" dirty="0" smtClean="0">
                <a:latin typeface="Century Schoolbook" panose="02040604050505020304" pitchFamily="18" charset="0"/>
              </a:rPr>
              <a:t>Предполагается систематическое пополнение раздела «Бюджет для граждан» презентациями о ходе исполнения бюджета </a:t>
            </a:r>
            <a:r>
              <a:rPr lang="ru-RU" sz="1700" b="1" dirty="0" err="1" smtClean="0">
                <a:latin typeface="Century Schoolbook" panose="02040604050505020304" pitchFamily="18" charset="0"/>
              </a:rPr>
              <a:t>Бодайбинского</a:t>
            </a:r>
            <a:r>
              <a:rPr lang="ru-RU" sz="1700" b="1" dirty="0" smtClean="0">
                <a:latin typeface="Century Schoolbook" panose="02040604050505020304" pitchFamily="18" charset="0"/>
              </a:rPr>
              <a:t> муниципального образования.</a:t>
            </a:r>
            <a:endParaRPr lang="ru-RU" sz="1700" b="1" dirty="0">
              <a:latin typeface="Century Schoolbook" panose="02040604050505020304" pitchFamily="18" charset="0"/>
            </a:endParaRPr>
          </a:p>
          <a:p>
            <a:pPr indent="450000" algn="just"/>
            <a:r>
              <a:rPr lang="ru-RU" sz="1700" b="1" dirty="0">
                <a:latin typeface="Century Schoolbook" panose="02040604050505020304" pitchFamily="18" charset="0"/>
              </a:rPr>
              <a:t>Мы надеемся, что информационный ресурс «Бюджет для граждан» будет интересен для каждого жителя </a:t>
            </a:r>
            <a:r>
              <a:rPr lang="ru-RU" sz="1700" b="1" dirty="0" smtClean="0">
                <a:latin typeface="Century Schoolbook" panose="02040604050505020304" pitchFamily="18" charset="0"/>
              </a:rPr>
              <a:t>нашего «золотого» города.</a:t>
            </a:r>
            <a:endParaRPr lang="ru-RU" sz="1700" dirty="0"/>
          </a:p>
        </p:txBody>
      </p:sp>
      <p:pic>
        <p:nvPicPr>
          <p:cNvPr id="10" name="Рисунок 9"/>
          <p:cNvPicPr/>
          <p:nvPr/>
        </p:nvPicPr>
        <p:blipFill>
          <a:blip r:embed="rId4" cstate="print">
            <a:extLst>
              <a:ext uri="{28A0092B-C50C-407E-A947-70E740481C1C}">
                <a14:useLocalDpi xmlns:a14="http://schemas.microsoft.com/office/drawing/2010/main" val="0"/>
              </a:ext>
            </a:extLst>
          </a:blip>
          <a:stretch>
            <a:fillRect/>
          </a:stretch>
        </p:blipFill>
        <p:spPr>
          <a:xfrm>
            <a:off x="23336" y="0"/>
            <a:ext cx="874078" cy="1084263"/>
          </a:xfrm>
          <a:prstGeom prst="rect">
            <a:avLst/>
          </a:prstGeom>
        </p:spPr>
      </p:pic>
    </p:spTree>
    <p:extLst>
      <p:ext uri="{BB962C8B-B14F-4D97-AF65-F5344CB8AC3E}">
        <p14:creationId xmlns:p14="http://schemas.microsoft.com/office/powerpoint/2010/main" val="47734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Рисунок 53" descr="Картинки по запросу бодайбо фото города"/>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92000" cy="6850063"/>
          </a:xfrm>
          <a:prstGeom prst="rect">
            <a:avLst/>
          </a:prstGeom>
          <a:noFill/>
          <a:ln>
            <a:noFill/>
          </a:ln>
        </p:spPr>
      </p:pic>
      <p:pic>
        <p:nvPicPr>
          <p:cNvPr id="25605" name="Picture 5" descr="P:\_Управление БЮДЖЕТНОЙ ПОЛИТИКИ\БЮДЖЕТ ДЛЯ ГРАЖДАН\iCADDLIZ4.jpg"/>
          <p:cNvPicPr>
            <a:picLocks noChangeAspect="1" noChangeArrowheads="1"/>
          </p:cNvPicPr>
          <p:nvPr/>
        </p:nvPicPr>
        <p:blipFill>
          <a:blip r:embed="rId3"/>
          <a:srcRect/>
          <a:stretch>
            <a:fillRect/>
          </a:stretch>
        </p:blipFill>
        <p:spPr bwMode="auto">
          <a:xfrm>
            <a:off x="8652081" y="2040686"/>
            <a:ext cx="2801731" cy="2602759"/>
          </a:xfrm>
          <a:prstGeom prst="rect">
            <a:avLst/>
          </a:prstGeom>
          <a:noFill/>
        </p:spPr>
      </p:pic>
      <p:grpSp>
        <p:nvGrpSpPr>
          <p:cNvPr id="43" name="Группа 42"/>
          <p:cNvGrpSpPr/>
          <p:nvPr/>
        </p:nvGrpSpPr>
        <p:grpSpPr>
          <a:xfrm>
            <a:off x="1162052" y="551187"/>
            <a:ext cx="10220323" cy="1020425"/>
            <a:chOff x="857225" y="551187"/>
            <a:chExt cx="8932021" cy="1020425"/>
          </a:xfrm>
        </p:grpSpPr>
        <p:sp>
          <p:nvSpPr>
            <p:cNvPr id="4" name="Пятиугольник 3"/>
            <p:cNvSpPr/>
            <p:nvPr/>
          </p:nvSpPr>
          <p:spPr>
            <a:xfrm>
              <a:off x="1761282" y="551188"/>
              <a:ext cx="1752492" cy="669599"/>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ru-RU" sz="1400" b="1" i="1" dirty="0" smtClean="0">
                  <a:solidFill>
                    <a:schemeClr val="tx2">
                      <a:lumMod val="75000"/>
                    </a:schemeClr>
                  </a:solidFill>
                  <a:latin typeface="Times New Roman" pitchFamily="18" charset="0"/>
                  <a:cs typeface="Times New Roman" pitchFamily="18" charset="0"/>
                </a:rPr>
                <a:t>Бюджет муниципального образования</a:t>
              </a:r>
              <a:endParaRPr lang="ru-RU" sz="1400" b="1" i="1" dirty="0">
                <a:solidFill>
                  <a:schemeClr val="tx2">
                    <a:lumMod val="75000"/>
                  </a:schemeClr>
                </a:solidFill>
                <a:latin typeface="Times New Roman" pitchFamily="18" charset="0"/>
                <a:cs typeface="Times New Roman" pitchFamily="18" charset="0"/>
              </a:endParaRPr>
            </a:p>
          </p:txBody>
        </p:sp>
        <p:sp>
          <p:nvSpPr>
            <p:cNvPr id="5" name="Скругленный прямоугольник 4"/>
            <p:cNvSpPr/>
            <p:nvPr/>
          </p:nvSpPr>
          <p:spPr>
            <a:xfrm>
              <a:off x="3513774" y="551187"/>
              <a:ext cx="6275472" cy="69893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фонд денежных средств, предназначенный для финансирования функций, отнесенных к предметам ведения местного самоуправления. Является основным финансовым документом муниципального образования </a:t>
              </a:r>
              <a:r>
                <a:rPr lang="ru-RU" sz="1200" dirty="0" smtClean="0">
                  <a:solidFill>
                    <a:schemeClr val="tx1"/>
                  </a:solidFill>
                  <a:latin typeface="Times New Roman" panose="02020603050405020304" pitchFamily="18" charset="0"/>
                  <a:cs typeface="Times New Roman" panose="02020603050405020304" pitchFamily="18" charset="0"/>
                </a:rPr>
                <a:t>на </a:t>
              </a:r>
              <a:r>
                <a:rPr lang="ru-RU" sz="1200" dirty="0">
                  <a:solidFill>
                    <a:schemeClr val="tx1"/>
                  </a:solidFill>
                  <a:latin typeface="Times New Roman" panose="02020603050405020304" pitchFamily="18" charset="0"/>
                  <a:cs typeface="Times New Roman" panose="02020603050405020304" pitchFamily="18" charset="0"/>
                </a:rPr>
                <a:t>текущий финансовый год</a:t>
              </a:r>
              <a:r>
                <a:rPr lang="ru-RU" sz="1200" dirty="0" smtClean="0">
                  <a:solidFill>
                    <a:schemeClr val="tx1"/>
                  </a:solidFill>
                  <a:latin typeface="Times New Roman" panose="02020603050405020304" pitchFamily="18" charset="0"/>
                  <a:cs typeface="Times New Roman" panose="02020603050405020304" pitchFamily="18" charset="0"/>
                </a:rPr>
                <a:t>, или на текущий финансовый год и плановый период </a:t>
              </a:r>
              <a:r>
                <a:rPr lang="ru-RU" sz="1200" dirty="0">
                  <a:solidFill>
                    <a:schemeClr val="tx1"/>
                  </a:solidFill>
                  <a:latin typeface="Times New Roman" panose="02020603050405020304" pitchFamily="18" charset="0"/>
                  <a:cs typeface="Times New Roman" panose="02020603050405020304" pitchFamily="18" charset="0"/>
                </a:rPr>
                <a:t>принимаемый </a:t>
              </a:r>
              <a:r>
                <a:rPr lang="ru-RU" sz="1200" dirty="0" smtClean="0">
                  <a:solidFill>
                    <a:schemeClr val="tx1"/>
                  </a:solidFill>
                  <a:latin typeface="Times New Roman" panose="02020603050405020304" pitchFamily="18" charset="0"/>
                  <a:cs typeface="Times New Roman" panose="02020603050405020304" pitchFamily="18" charset="0"/>
                </a:rPr>
                <a:t>законодательным </a:t>
              </a:r>
              <a:r>
                <a:rPr lang="ru-RU" sz="1200" dirty="0">
                  <a:solidFill>
                    <a:schemeClr val="tx1"/>
                  </a:solidFill>
                  <a:latin typeface="Times New Roman" panose="02020603050405020304" pitchFamily="18" charset="0"/>
                  <a:cs typeface="Times New Roman" panose="02020603050405020304" pitchFamily="18" charset="0"/>
                </a:rPr>
                <a:t>органом местного самоуправления</a:t>
              </a:r>
            </a:p>
          </p:txBody>
        </p:sp>
        <p:sp>
          <p:nvSpPr>
            <p:cNvPr id="6" name="Пятиугольник 5"/>
            <p:cNvSpPr/>
            <p:nvPr/>
          </p:nvSpPr>
          <p:spPr>
            <a:xfrm>
              <a:off x="857225" y="1285860"/>
              <a:ext cx="1714511"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Доходы бюджета</a:t>
              </a:r>
            </a:p>
          </p:txBody>
        </p:sp>
        <p:sp>
          <p:nvSpPr>
            <p:cNvPr id="7" name="Скругленный прямоугольник 6"/>
            <p:cNvSpPr/>
            <p:nvPr/>
          </p:nvSpPr>
          <p:spPr>
            <a:xfrm>
              <a:off x="2737649" y="1285860"/>
              <a:ext cx="7051597"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поступающие в бюджет денежные средства, за исключением источников финансирования дефицита бюджета </a:t>
              </a:r>
            </a:p>
          </p:txBody>
        </p:sp>
      </p:grpSp>
      <p:grpSp>
        <p:nvGrpSpPr>
          <p:cNvPr id="42" name="Группа 41"/>
          <p:cNvGrpSpPr/>
          <p:nvPr/>
        </p:nvGrpSpPr>
        <p:grpSpPr>
          <a:xfrm>
            <a:off x="1162050" y="1649416"/>
            <a:ext cx="10220323" cy="285752"/>
            <a:chOff x="857224" y="1785926"/>
            <a:chExt cx="8143932" cy="285752"/>
          </a:xfrm>
        </p:grpSpPr>
        <p:sp>
          <p:nvSpPr>
            <p:cNvPr id="8" name="Пятиугольник 7"/>
            <p:cNvSpPr/>
            <p:nvPr/>
          </p:nvSpPr>
          <p:spPr>
            <a:xfrm>
              <a:off x="857224" y="1785926"/>
              <a:ext cx="1563237"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Расходы бюджета</a:t>
              </a:r>
            </a:p>
          </p:txBody>
        </p:sp>
        <p:sp>
          <p:nvSpPr>
            <p:cNvPr id="9" name="Скругленный прямоугольник 8"/>
            <p:cNvSpPr/>
            <p:nvPr/>
          </p:nvSpPr>
          <p:spPr>
            <a:xfrm>
              <a:off x="2571735" y="1785926"/>
              <a:ext cx="6429421"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выплачиваемые из бюджета денежные средства, за исключением источников финансирования дефицита бюджета </a:t>
              </a:r>
              <a:r>
                <a:rPr lang="ru-RU" sz="1400" dirty="0">
                  <a:solidFill>
                    <a:schemeClr val="tx2">
                      <a:lumMod val="75000"/>
                    </a:schemeClr>
                  </a:solidFill>
                  <a:latin typeface="Times New Roman" pitchFamily="18" charset="0"/>
                  <a:cs typeface="Times New Roman" pitchFamily="18" charset="0"/>
                </a:rPr>
                <a:t> </a:t>
              </a:r>
            </a:p>
          </p:txBody>
        </p:sp>
      </p:grpSp>
      <p:grpSp>
        <p:nvGrpSpPr>
          <p:cNvPr id="39" name="Группа 38"/>
          <p:cNvGrpSpPr/>
          <p:nvPr/>
        </p:nvGrpSpPr>
        <p:grpSpPr>
          <a:xfrm>
            <a:off x="1162050" y="2028787"/>
            <a:ext cx="7362824" cy="285752"/>
            <a:chOff x="3571869" y="2214554"/>
            <a:chExt cx="5429287" cy="285752"/>
          </a:xfrm>
        </p:grpSpPr>
        <p:sp>
          <p:nvSpPr>
            <p:cNvPr id="10" name="Пятиугольник 9"/>
            <p:cNvSpPr/>
            <p:nvPr/>
          </p:nvSpPr>
          <p:spPr>
            <a:xfrm>
              <a:off x="3571869" y="2214554"/>
              <a:ext cx="1476390"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Дефицит бюджета</a:t>
              </a:r>
            </a:p>
          </p:txBody>
        </p:sp>
        <p:sp>
          <p:nvSpPr>
            <p:cNvPr id="11" name="Скругленный прямоугольник 10"/>
            <p:cNvSpPr/>
            <p:nvPr/>
          </p:nvSpPr>
          <p:spPr>
            <a:xfrm>
              <a:off x="5191129" y="2226453"/>
              <a:ext cx="3810027" cy="27385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превышение расходов бюджета над его доходами </a:t>
              </a:r>
            </a:p>
          </p:txBody>
        </p:sp>
      </p:grpSp>
      <p:grpSp>
        <p:nvGrpSpPr>
          <p:cNvPr id="40" name="Группа 39"/>
          <p:cNvGrpSpPr/>
          <p:nvPr/>
        </p:nvGrpSpPr>
        <p:grpSpPr>
          <a:xfrm>
            <a:off x="1162050" y="2399515"/>
            <a:ext cx="7362824" cy="291266"/>
            <a:chOff x="3571868" y="2399515"/>
            <a:chExt cx="8585831" cy="291266"/>
          </a:xfrm>
        </p:grpSpPr>
        <p:sp>
          <p:nvSpPr>
            <p:cNvPr id="12" name="Пятиугольник 11"/>
            <p:cNvSpPr/>
            <p:nvPr/>
          </p:nvSpPr>
          <p:spPr>
            <a:xfrm>
              <a:off x="3571868" y="2399515"/>
              <a:ext cx="2334751"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Профицит бюджета</a:t>
              </a:r>
            </a:p>
          </p:txBody>
        </p:sp>
        <p:sp>
          <p:nvSpPr>
            <p:cNvPr id="13" name="Скругленный прямоугольник 12"/>
            <p:cNvSpPr/>
            <p:nvPr/>
          </p:nvSpPr>
          <p:spPr>
            <a:xfrm>
              <a:off x="6132551" y="2405029"/>
              <a:ext cx="6025148"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превышение доходов бюджета над его расходами </a:t>
              </a:r>
            </a:p>
          </p:txBody>
        </p:sp>
      </p:grpSp>
      <p:grpSp>
        <p:nvGrpSpPr>
          <p:cNvPr id="41" name="Группа 40"/>
          <p:cNvGrpSpPr/>
          <p:nvPr/>
        </p:nvGrpSpPr>
        <p:grpSpPr>
          <a:xfrm>
            <a:off x="1162050" y="2743167"/>
            <a:ext cx="7362823" cy="422656"/>
            <a:chOff x="1714510" y="2743167"/>
            <a:chExt cx="6857999" cy="422656"/>
          </a:xfrm>
        </p:grpSpPr>
        <p:sp>
          <p:nvSpPr>
            <p:cNvPr id="14" name="Пятиугольник 13"/>
            <p:cNvSpPr/>
            <p:nvPr/>
          </p:nvSpPr>
          <p:spPr>
            <a:xfrm>
              <a:off x="1714510" y="2765742"/>
              <a:ext cx="1864901" cy="400081"/>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Налоги</a:t>
              </a:r>
            </a:p>
          </p:txBody>
        </p:sp>
        <p:sp>
          <p:nvSpPr>
            <p:cNvPr id="15" name="Скругленный прямоугольник 14"/>
            <p:cNvSpPr/>
            <p:nvPr/>
          </p:nvSpPr>
          <p:spPr>
            <a:xfrm>
              <a:off x="3759876" y="2743167"/>
              <a:ext cx="4812633" cy="40008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часть доходов граждан и организаций, которые они обязаны заплатить государству</a:t>
              </a:r>
            </a:p>
          </p:txBody>
        </p:sp>
      </p:grpSp>
      <p:grpSp>
        <p:nvGrpSpPr>
          <p:cNvPr id="44" name="Группа 43"/>
          <p:cNvGrpSpPr/>
          <p:nvPr/>
        </p:nvGrpSpPr>
        <p:grpSpPr>
          <a:xfrm>
            <a:off x="1162050" y="3214686"/>
            <a:ext cx="7362824" cy="446496"/>
            <a:chOff x="857223" y="3214686"/>
            <a:chExt cx="6300461" cy="446496"/>
          </a:xfrm>
        </p:grpSpPr>
        <p:sp>
          <p:nvSpPr>
            <p:cNvPr id="16" name="Пятиугольник 15"/>
            <p:cNvSpPr/>
            <p:nvPr/>
          </p:nvSpPr>
          <p:spPr>
            <a:xfrm>
              <a:off x="857223" y="3232554"/>
              <a:ext cx="1713289" cy="428628"/>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Неналоговые доходы</a:t>
              </a:r>
            </a:p>
          </p:txBody>
        </p:sp>
        <p:sp>
          <p:nvSpPr>
            <p:cNvPr id="17" name="Скругленный прямоугольник 16"/>
            <p:cNvSpPr/>
            <p:nvPr/>
          </p:nvSpPr>
          <p:spPr>
            <a:xfrm>
              <a:off x="2736305" y="3214686"/>
              <a:ext cx="4421379" cy="4286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платежи в виде штрафов, санкций за нарушение законодательства, платежи за пользование имуществом государства, средства самообложения граждан </a:t>
              </a:r>
            </a:p>
          </p:txBody>
        </p:sp>
      </p:grpSp>
      <p:grpSp>
        <p:nvGrpSpPr>
          <p:cNvPr id="45" name="Группа 44"/>
          <p:cNvGrpSpPr/>
          <p:nvPr/>
        </p:nvGrpSpPr>
        <p:grpSpPr>
          <a:xfrm>
            <a:off x="1162050" y="3700470"/>
            <a:ext cx="7362824" cy="585786"/>
            <a:chOff x="394820" y="3700470"/>
            <a:chExt cx="6744124" cy="585786"/>
          </a:xfrm>
        </p:grpSpPr>
        <p:sp>
          <p:nvSpPr>
            <p:cNvPr id="18" name="Пятиугольник 17"/>
            <p:cNvSpPr/>
            <p:nvPr/>
          </p:nvSpPr>
          <p:spPr>
            <a:xfrm>
              <a:off x="394820" y="3700470"/>
              <a:ext cx="1833934" cy="533857"/>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Безвозмездные поступления</a:t>
              </a:r>
            </a:p>
          </p:txBody>
        </p:sp>
        <p:sp>
          <p:nvSpPr>
            <p:cNvPr id="19" name="Скругленный прямоугольник 18"/>
            <p:cNvSpPr/>
            <p:nvPr/>
          </p:nvSpPr>
          <p:spPr>
            <a:xfrm>
              <a:off x="2406225" y="3700470"/>
              <a:ext cx="4732719" cy="58578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chemeClr val="tx2">
                      <a:lumMod val="75000"/>
                    </a:schemeClr>
                  </a:solidFill>
                  <a:latin typeface="Times New Roman" pitchFamily="18" charset="0"/>
                  <a:cs typeface="Times New Roman" pitchFamily="18" charset="0"/>
                </a:rPr>
                <a:t>средства, которые поступают в бюджет безвозмездно (денежные средства, поступающие из других бюджетов, а также безвозмездные поступления от физических и юридических лиц)</a:t>
              </a:r>
              <a:endParaRPr lang="ru-RU" sz="1400" dirty="0">
                <a:solidFill>
                  <a:schemeClr val="tx2">
                    <a:lumMod val="75000"/>
                  </a:schemeClr>
                </a:solidFill>
                <a:latin typeface="Times New Roman" pitchFamily="18" charset="0"/>
                <a:cs typeface="Times New Roman" pitchFamily="18" charset="0"/>
              </a:endParaRPr>
            </a:p>
          </p:txBody>
        </p:sp>
      </p:grpSp>
      <p:grpSp>
        <p:nvGrpSpPr>
          <p:cNvPr id="46" name="Группа 45"/>
          <p:cNvGrpSpPr/>
          <p:nvPr/>
        </p:nvGrpSpPr>
        <p:grpSpPr>
          <a:xfrm>
            <a:off x="1162050" y="4357694"/>
            <a:ext cx="7362824" cy="285752"/>
            <a:chOff x="1357321" y="4357694"/>
            <a:chExt cx="7643835" cy="285752"/>
          </a:xfrm>
        </p:grpSpPr>
        <p:sp>
          <p:nvSpPr>
            <p:cNvPr id="20" name="Пятиугольник 19"/>
            <p:cNvSpPr/>
            <p:nvPr/>
          </p:nvSpPr>
          <p:spPr>
            <a:xfrm>
              <a:off x="1357321" y="4357694"/>
              <a:ext cx="2036678"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smtClean="0">
                  <a:solidFill>
                    <a:schemeClr val="tx2">
                      <a:lumMod val="75000"/>
                    </a:schemeClr>
                  </a:solidFill>
                  <a:latin typeface="Times New Roman" pitchFamily="18" charset="0"/>
                  <a:cs typeface="Times New Roman" pitchFamily="18" charset="0"/>
                </a:rPr>
                <a:t>Муниципальный долг</a:t>
              </a:r>
              <a:endParaRPr lang="ru-RU" sz="1400" b="1" i="1" dirty="0">
                <a:solidFill>
                  <a:schemeClr val="tx2">
                    <a:lumMod val="75000"/>
                  </a:schemeClr>
                </a:solidFill>
                <a:latin typeface="Times New Roman" pitchFamily="18" charset="0"/>
                <a:cs typeface="Times New Roman" pitchFamily="18" charset="0"/>
              </a:endParaRPr>
            </a:p>
          </p:txBody>
        </p:sp>
        <p:sp>
          <p:nvSpPr>
            <p:cNvPr id="21" name="Скругленный прямоугольник 20"/>
            <p:cNvSpPr/>
            <p:nvPr/>
          </p:nvSpPr>
          <p:spPr>
            <a:xfrm>
              <a:off x="3637059" y="4357694"/>
              <a:ext cx="5364097"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2">
                      <a:lumMod val="75000"/>
                    </a:schemeClr>
                  </a:solidFill>
                  <a:latin typeface="Times New Roman" pitchFamily="18" charset="0"/>
                  <a:cs typeface="Times New Roman" pitchFamily="18" charset="0"/>
                </a:rPr>
                <a:t>Совокупность долговых обязательств муниципального образования</a:t>
              </a:r>
              <a:endParaRPr lang="ru-RU" sz="1200" dirty="0">
                <a:solidFill>
                  <a:schemeClr val="tx2">
                    <a:lumMod val="75000"/>
                  </a:schemeClr>
                </a:solidFill>
                <a:latin typeface="Times New Roman" pitchFamily="18" charset="0"/>
                <a:cs typeface="Times New Roman" pitchFamily="18" charset="0"/>
              </a:endParaRPr>
            </a:p>
          </p:txBody>
        </p:sp>
      </p:grpSp>
      <p:grpSp>
        <p:nvGrpSpPr>
          <p:cNvPr id="47" name="Группа 46"/>
          <p:cNvGrpSpPr/>
          <p:nvPr/>
        </p:nvGrpSpPr>
        <p:grpSpPr>
          <a:xfrm>
            <a:off x="1162051" y="4692309"/>
            <a:ext cx="10291760" cy="452466"/>
            <a:chOff x="142877" y="4714884"/>
            <a:chExt cx="8858279" cy="452466"/>
          </a:xfrm>
        </p:grpSpPr>
        <p:sp>
          <p:nvSpPr>
            <p:cNvPr id="22" name="Пятиугольник 21"/>
            <p:cNvSpPr/>
            <p:nvPr/>
          </p:nvSpPr>
          <p:spPr>
            <a:xfrm>
              <a:off x="142877" y="4714884"/>
              <a:ext cx="1723306" cy="428616"/>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anose="02020603050405020304" pitchFamily="18" charset="0"/>
                  <a:cs typeface="Times New Roman" panose="02020603050405020304" pitchFamily="18" charset="0"/>
                </a:rPr>
                <a:t>Бюджет программный</a:t>
              </a:r>
              <a:r>
                <a:rPr lang="ru-RU" sz="1400" i="1" dirty="0">
                  <a:latin typeface="Times New Roman" panose="02020603050405020304" pitchFamily="18" charset="0"/>
                  <a:cs typeface="Times New Roman" panose="02020603050405020304" pitchFamily="18" charset="0"/>
                </a:rPr>
                <a:t> </a:t>
              </a:r>
              <a:endParaRPr lang="ru-RU" sz="1400" b="1" i="1" dirty="0">
                <a:solidFill>
                  <a:schemeClr val="tx2">
                    <a:lumMod val="75000"/>
                  </a:schemeClr>
                </a:solidFill>
                <a:latin typeface="Times New Roman" pitchFamily="18" charset="0"/>
                <a:cs typeface="Times New Roman" pitchFamily="18" charset="0"/>
              </a:endParaRPr>
            </a:p>
          </p:txBody>
        </p:sp>
        <p:sp>
          <p:nvSpPr>
            <p:cNvPr id="23" name="Скругленный прямоугольник 22"/>
            <p:cNvSpPr/>
            <p:nvPr/>
          </p:nvSpPr>
          <p:spPr>
            <a:xfrm>
              <a:off x="2032945" y="4714884"/>
              <a:ext cx="6968211" cy="452466"/>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ru-RU" sz="1200" dirty="0">
                  <a:solidFill>
                    <a:schemeClr val="bg2">
                      <a:lumMod val="25000"/>
                    </a:schemeClr>
                  </a:solidFill>
                  <a:latin typeface="Times New Roman" panose="02020603050405020304" pitchFamily="18" charset="0"/>
                  <a:cs typeface="Times New Roman" panose="02020603050405020304" pitchFamily="18" charset="0"/>
                </a:rPr>
                <a:t>бюджет, сформированный на основе </a:t>
              </a:r>
              <a:r>
                <a:rPr lang="ru-RU" sz="1200" dirty="0" smtClean="0">
                  <a:solidFill>
                    <a:schemeClr val="bg2">
                      <a:lumMod val="25000"/>
                    </a:schemeClr>
                  </a:solidFill>
                  <a:latin typeface="Times New Roman" panose="02020603050405020304" pitchFamily="18" charset="0"/>
                  <a:cs typeface="Times New Roman" panose="02020603050405020304" pitchFamily="18" charset="0"/>
                </a:rPr>
                <a:t>муниципальных программ, обеспечивающий </a:t>
              </a:r>
              <a:r>
                <a:rPr lang="ru-RU" sz="1200" dirty="0">
                  <a:solidFill>
                    <a:schemeClr val="bg2">
                      <a:lumMod val="25000"/>
                    </a:schemeClr>
                  </a:solidFill>
                  <a:latin typeface="Times New Roman" panose="02020603050405020304" pitchFamily="18" charset="0"/>
                  <a:cs typeface="Times New Roman" panose="02020603050405020304" pitchFamily="18" charset="0"/>
                </a:rPr>
                <a:t>прямую взаимосвязь между </a:t>
              </a:r>
              <a:r>
                <a:rPr lang="ru-RU" sz="1200" dirty="0" smtClean="0">
                  <a:solidFill>
                    <a:schemeClr val="bg2">
                      <a:lumMod val="25000"/>
                    </a:schemeClr>
                  </a:solidFill>
                  <a:latin typeface="Times New Roman" panose="02020603050405020304" pitchFamily="18" charset="0"/>
                  <a:cs typeface="Times New Roman" panose="02020603050405020304" pitchFamily="18" charset="0"/>
                </a:rPr>
                <a:t>распре-делением </a:t>
              </a:r>
              <a:r>
                <a:rPr lang="ru-RU" sz="1200" dirty="0">
                  <a:solidFill>
                    <a:schemeClr val="bg2">
                      <a:lumMod val="25000"/>
                    </a:schemeClr>
                  </a:solidFill>
                  <a:latin typeface="Times New Roman" panose="02020603050405020304" pitchFamily="18" charset="0"/>
                  <a:cs typeface="Times New Roman" panose="02020603050405020304" pitchFamily="18" charset="0"/>
                </a:rPr>
                <a:t>бюджетных ресурсов и результатами их </a:t>
              </a:r>
              <a:r>
                <a:rPr lang="ru-RU" sz="1200" dirty="0" smtClean="0">
                  <a:solidFill>
                    <a:schemeClr val="bg2">
                      <a:lumMod val="25000"/>
                    </a:schemeClr>
                  </a:solidFill>
                  <a:latin typeface="Times New Roman" panose="02020603050405020304" pitchFamily="18" charset="0"/>
                  <a:cs typeface="Times New Roman" panose="02020603050405020304" pitchFamily="18" charset="0"/>
                </a:rPr>
                <a:t>использования в соответствии с установленными приоритетами</a:t>
              </a:r>
              <a:endParaRPr lang="ru-RU" sz="1400" dirty="0">
                <a:solidFill>
                  <a:schemeClr val="tx2">
                    <a:lumMod val="75000"/>
                  </a:schemeClr>
                </a:solidFill>
                <a:latin typeface="Times New Roman" pitchFamily="18" charset="0"/>
                <a:cs typeface="Times New Roman" pitchFamily="18" charset="0"/>
              </a:endParaRPr>
            </a:p>
          </p:txBody>
        </p:sp>
      </p:grpSp>
      <p:grpSp>
        <p:nvGrpSpPr>
          <p:cNvPr id="48" name="Группа 47"/>
          <p:cNvGrpSpPr/>
          <p:nvPr/>
        </p:nvGrpSpPr>
        <p:grpSpPr>
          <a:xfrm>
            <a:off x="1162052" y="5210243"/>
            <a:ext cx="10291760" cy="433335"/>
            <a:chOff x="317602" y="5210243"/>
            <a:chExt cx="8683555" cy="433335"/>
          </a:xfrm>
        </p:grpSpPr>
        <p:sp>
          <p:nvSpPr>
            <p:cNvPr id="24" name="Пятиугольник 23"/>
            <p:cNvSpPr/>
            <p:nvPr/>
          </p:nvSpPr>
          <p:spPr>
            <a:xfrm>
              <a:off x="317602" y="5210243"/>
              <a:ext cx="1689314" cy="433335"/>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Межбюджетные трансферты</a:t>
              </a:r>
            </a:p>
          </p:txBody>
        </p:sp>
        <p:sp>
          <p:nvSpPr>
            <p:cNvPr id="25" name="Скругленный прямоугольник 24"/>
            <p:cNvSpPr/>
            <p:nvPr/>
          </p:nvSpPr>
          <p:spPr>
            <a:xfrm>
              <a:off x="2170389" y="5218610"/>
              <a:ext cx="6830768"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r>
                <a:rPr lang="ru-RU" sz="1200" dirty="0">
                  <a:solidFill>
                    <a:schemeClr val="tx2">
                      <a:lumMod val="75000"/>
                    </a:schemeClr>
                  </a:solidFill>
                  <a:latin typeface="Times New Roman" pitchFamily="18" charset="0"/>
                  <a:cs typeface="Times New Roman" pitchFamily="18" charset="0"/>
                </a:rPr>
                <a:t>денежные средства, передаваемые из одного уровня бюджетной системы в другой</a:t>
              </a:r>
            </a:p>
          </p:txBody>
        </p:sp>
      </p:grpSp>
      <p:grpSp>
        <p:nvGrpSpPr>
          <p:cNvPr id="49" name="Группа 48"/>
          <p:cNvGrpSpPr/>
          <p:nvPr/>
        </p:nvGrpSpPr>
        <p:grpSpPr>
          <a:xfrm>
            <a:off x="1162051" y="5575799"/>
            <a:ext cx="10291763" cy="424968"/>
            <a:chOff x="3994412" y="5579336"/>
            <a:chExt cx="4863869" cy="421433"/>
          </a:xfrm>
        </p:grpSpPr>
        <p:sp>
          <p:nvSpPr>
            <p:cNvPr id="26" name="Пятиугольник 25"/>
            <p:cNvSpPr/>
            <p:nvPr/>
          </p:nvSpPr>
          <p:spPr>
            <a:xfrm>
              <a:off x="3994412" y="5715016"/>
              <a:ext cx="946226"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ru-RU" sz="1400" b="1" i="1" dirty="0">
                  <a:solidFill>
                    <a:schemeClr val="tx2">
                      <a:lumMod val="75000"/>
                    </a:schemeClr>
                  </a:solidFill>
                  <a:latin typeface="Times New Roman" pitchFamily="18" charset="0"/>
                  <a:cs typeface="Times New Roman" pitchFamily="18" charset="0"/>
                </a:rPr>
                <a:t>Дотации</a:t>
              </a:r>
            </a:p>
          </p:txBody>
        </p:sp>
        <p:sp>
          <p:nvSpPr>
            <p:cNvPr id="27" name="Скругленный прямоугольник 26"/>
            <p:cNvSpPr/>
            <p:nvPr/>
          </p:nvSpPr>
          <p:spPr>
            <a:xfrm>
              <a:off x="5032203" y="5579336"/>
              <a:ext cx="3826078" cy="42143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bg2">
                      <a:lumMod val="25000"/>
                    </a:schemeClr>
                  </a:solidFill>
                  <a:latin typeface="Times New Roman" panose="02020603050405020304" pitchFamily="18" charset="0"/>
                  <a:cs typeface="Times New Roman" panose="02020603050405020304" pitchFamily="18" charset="0"/>
                </a:rPr>
                <a:t>средства</a:t>
              </a:r>
              <a:r>
                <a:rPr lang="ru-RU" sz="1200" dirty="0">
                  <a:solidFill>
                    <a:schemeClr val="bg2">
                      <a:lumMod val="25000"/>
                    </a:schemeClr>
                  </a:solidFill>
                  <a:latin typeface="Times New Roman" panose="02020603050405020304" pitchFamily="18" charset="0"/>
                  <a:cs typeface="Times New Roman" panose="02020603050405020304" pitchFamily="18" charset="0"/>
                </a:rPr>
                <a:t>, предоставляемые одним бюджетом бюджетной системы РФ другому бюджету на безвозмездной и безвозвратной основе без указания конкретных целей </a:t>
              </a:r>
              <a:r>
                <a:rPr lang="ru-RU" sz="1200" dirty="0" smtClean="0">
                  <a:solidFill>
                    <a:schemeClr val="bg2">
                      <a:lumMod val="25000"/>
                    </a:schemeClr>
                  </a:solidFill>
                  <a:latin typeface="Times New Roman" panose="02020603050405020304" pitchFamily="18" charset="0"/>
                  <a:cs typeface="Times New Roman" panose="02020603050405020304" pitchFamily="18" charset="0"/>
                </a:rPr>
                <a:t>использования</a:t>
              </a:r>
              <a:endParaRPr lang="ru-RU" sz="1200" dirty="0">
                <a:solidFill>
                  <a:schemeClr val="bg2">
                    <a:lumMod val="25000"/>
                  </a:schemeClr>
                </a:solidFill>
                <a:latin typeface="Times New Roman" pitchFamily="18" charset="0"/>
                <a:cs typeface="Times New Roman" pitchFamily="18" charset="0"/>
              </a:endParaRPr>
            </a:p>
          </p:txBody>
        </p:sp>
      </p:grpSp>
      <p:grpSp>
        <p:nvGrpSpPr>
          <p:cNvPr id="50" name="Группа 49"/>
          <p:cNvGrpSpPr/>
          <p:nvPr/>
        </p:nvGrpSpPr>
        <p:grpSpPr>
          <a:xfrm>
            <a:off x="1162051" y="6072206"/>
            <a:ext cx="10291760" cy="285752"/>
            <a:chOff x="785786" y="6072206"/>
            <a:chExt cx="9030190" cy="285752"/>
          </a:xfrm>
        </p:grpSpPr>
        <p:sp>
          <p:nvSpPr>
            <p:cNvPr id="28" name="Пятиугольник 27"/>
            <p:cNvSpPr/>
            <p:nvPr/>
          </p:nvSpPr>
          <p:spPr>
            <a:xfrm>
              <a:off x="785786" y="6072206"/>
              <a:ext cx="1756750"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ru-RU" sz="1400" b="1" i="1" dirty="0">
                  <a:solidFill>
                    <a:schemeClr val="tx2">
                      <a:lumMod val="75000"/>
                    </a:schemeClr>
                  </a:solidFill>
                  <a:latin typeface="Times New Roman" pitchFamily="18" charset="0"/>
                  <a:cs typeface="Times New Roman" pitchFamily="18" charset="0"/>
                </a:rPr>
                <a:t>Субвенции</a:t>
              </a:r>
            </a:p>
          </p:txBody>
        </p:sp>
        <p:sp>
          <p:nvSpPr>
            <p:cNvPr id="29" name="Скругленный прямоугольник 28"/>
            <p:cNvSpPr/>
            <p:nvPr/>
          </p:nvSpPr>
          <p:spPr>
            <a:xfrm>
              <a:off x="2712534" y="6072206"/>
              <a:ext cx="7103442" cy="28575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bIns="0" rtlCol="0" anchor="ctr"/>
            <a:lstStyle/>
            <a:p>
              <a:r>
                <a:rPr lang="ru-RU" sz="1200" dirty="0">
                  <a:solidFill>
                    <a:schemeClr val="tx2">
                      <a:lumMod val="75000"/>
                    </a:schemeClr>
                  </a:solidFill>
                  <a:latin typeface="Times New Roman" pitchFamily="18" charset="0"/>
                  <a:cs typeface="Times New Roman" pitchFamily="18" charset="0"/>
                </a:rPr>
                <a:t>предоставляются на финансирование «переданных» другим публично-правовым образованиям полномочий</a:t>
              </a:r>
            </a:p>
          </p:txBody>
        </p:sp>
      </p:grpSp>
      <p:grpSp>
        <p:nvGrpSpPr>
          <p:cNvPr id="51" name="Группа 50"/>
          <p:cNvGrpSpPr/>
          <p:nvPr/>
        </p:nvGrpSpPr>
        <p:grpSpPr>
          <a:xfrm>
            <a:off x="1162051" y="6429387"/>
            <a:ext cx="10291760" cy="359262"/>
            <a:chOff x="1285852" y="6429396"/>
            <a:chExt cx="7000924" cy="285752"/>
          </a:xfrm>
        </p:grpSpPr>
        <p:sp>
          <p:nvSpPr>
            <p:cNvPr id="30" name="Пятиугольник 29"/>
            <p:cNvSpPr/>
            <p:nvPr/>
          </p:nvSpPr>
          <p:spPr>
            <a:xfrm>
              <a:off x="1285852" y="6429396"/>
              <a:ext cx="1361973" cy="285752"/>
            </a:xfrm>
            <a:prstGeom prst="homePlate">
              <a:avLst/>
            </a:prstGeom>
            <a:solidFill>
              <a:srgbClr val="B1F5B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ru-RU" sz="1400" b="1" i="1" dirty="0">
                  <a:solidFill>
                    <a:schemeClr val="tx2">
                      <a:lumMod val="75000"/>
                    </a:schemeClr>
                  </a:solidFill>
                  <a:latin typeface="Times New Roman" pitchFamily="18" charset="0"/>
                  <a:cs typeface="Times New Roman" pitchFamily="18" charset="0"/>
                </a:rPr>
                <a:t>Субсидии</a:t>
              </a:r>
            </a:p>
          </p:txBody>
        </p:sp>
        <p:sp>
          <p:nvSpPr>
            <p:cNvPr id="31" name="Скругленный прямоугольник 30"/>
            <p:cNvSpPr/>
            <p:nvPr/>
          </p:nvSpPr>
          <p:spPr>
            <a:xfrm>
              <a:off x="2779621" y="6429396"/>
              <a:ext cx="5507155" cy="277229"/>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bIns="0" rtlCol="0" anchor="ctr"/>
            <a:lstStyle/>
            <a:p>
              <a:r>
                <a:rPr lang="ru-RU" sz="1200" dirty="0">
                  <a:solidFill>
                    <a:schemeClr val="bg2">
                      <a:lumMod val="25000"/>
                    </a:schemeClr>
                  </a:solidFill>
                  <a:latin typeface="Times New Roman" panose="02020603050405020304" pitchFamily="18" charset="0"/>
                  <a:cs typeface="Times New Roman" panose="02020603050405020304" pitchFamily="18" charset="0"/>
                </a:rPr>
                <a:t>средства, предоставляемые бюджету другого уровня бюджетной системы или юридическому лицу на безвозмездной и безвозвратной основах для осуществления целевых </a:t>
              </a:r>
              <a:r>
                <a:rPr lang="ru-RU" sz="1200" dirty="0" smtClean="0">
                  <a:solidFill>
                    <a:schemeClr val="bg2">
                      <a:lumMod val="25000"/>
                    </a:schemeClr>
                  </a:solidFill>
                  <a:latin typeface="Times New Roman" panose="02020603050405020304" pitchFamily="18" charset="0"/>
                  <a:cs typeface="Times New Roman" panose="02020603050405020304" pitchFamily="18" charset="0"/>
                </a:rPr>
                <a:t>расходов</a:t>
              </a:r>
              <a:endParaRPr lang="ru-RU" sz="1200" dirty="0">
                <a:solidFill>
                  <a:schemeClr val="bg2">
                    <a:lumMod val="25000"/>
                  </a:schemeClr>
                </a:solidFill>
                <a:latin typeface="Times New Roman" pitchFamily="18" charset="0"/>
                <a:cs typeface="Times New Roman" pitchFamily="18" charset="0"/>
              </a:endParaRPr>
            </a:p>
          </p:txBody>
        </p:sp>
      </p:grpSp>
      <p:sp>
        <p:nvSpPr>
          <p:cNvPr id="35" name="TextBox 34"/>
          <p:cNvSpPr txBox="1"/>
          <p:nvPr/>
        </p:nvSpPr>
        <p:spPr>
          <a:xfrm>
            <a:off x="2524100" y="142853"/>
            <a:ext cx="8143900" cy="430887"/>
          </a:xfrm>
          <a:prstGeom prst="rect">
            <a:avLst/>
          </a:prstGeom>
          <a:noFill/>
        </p:spPr>
        <p:txBody>
          <a:bodyPr wrap="square" rtlCol="0">
            <a:spAutoFit/>
          </a:bodyPr>
          <a:lstStyle/>
          <a:p>
            <a:pPr algn="ctr"/>
            <a:r>
              <a:rPr lang="ru-RU" sz="2200" b="1" dirty="0">
                <a:solidFill>
                  <a:srgbClr val="7030A0"/>
                </a:solidFill>
                <a:latin typeface="Verdana" pitchFamily="34" charset="0"/>
                <a:ea typeface="Verdana" pitchFamily="34" charset="0"/>
                <a:cs typeface="Verdana" pitchFamily="34" charset="0"/>
              </a:rPr>
              <a:t>Основные понятия и </a:t>
            </a:r>
            <a:r>
              <a:rPr lang="ru-RU" sz="2200" b="1" dirty="0" smtClean="0">
                <a:solidFill>
                  <a:srgbClr val="7030A0"/>
                </a:solidFill>
                <a:latin typeface="Verdana" pitchFamily="34" charset="0"/>
                <a:ea typeface="Verdana" pitchFamily="34" charset="0"/>
                <a:cs typeface="Verdana" pitchFamily="34" charset="0"/>
              </a:rPr>
              <a:t>термины (глоссарий)</a:t>
            </a:r>
            <a:endParaRPr lang="ru-RU" sz="2200" b="1" dirty="0">
              <a:solidFill>
                <a:srgbClr val="7030A0"/>
              </a:solidFill>
              <a:latin typeface="Verdana" pitchFamily="34" charset="0"/>
              <a:ea typeface="Verdana" pitchFamily="34" charset="0"/>
              <a:cs typeface="Verdana" pitchFamily="34" charset="0"/>
            </a:endParaRPr>
          </a:p>
        </p:txBody>
      </p:sp>
      <p:sp>
        <p:nvSpPr>
          <p:cNvPr id="53" name="Номер слайда 13"/>
          <p:cNvSpPr>
            <a:spLocks noGrp="1"/>
          </p:cNvSpPr>
          <p:nvPr>
            <p:ph type="sldNum" sz="quarter" idx="12"/>
          </p:nvPr>
        </p:nvSpPr>
        <p:spPr>
          <a:xfrm>
            <a:off x="10310842" y="6286521"/>
            <a:ext cx="257148" cy="571481"/>
          </a:xfrm>
        </p:spPr>
        <p:txBody>
          <a:bodyPr/>
          <a:lstStyle/>
          <a:p>
            <a:fld id="{26BB3532-B486-4B13-80E9-4B3D3EAB7F26}" type="slidenum">
              <a:rPr lang="ru-RU" smtClean="0"/>
              <a:pPr/>
              <a:t>3</a:t>
            </a:fld>
            <a:endParaRPr lang="ru-RU" dirty="0"/>
          </a:p>
        </p:txBody>
      </p:sp>
      <p:pic>
        <p:nvPicPr>
          <p:cNvPr id="52" name="Рисунок 51"/>
          <p:cNvPicPr/>
          <p:nvPr/>
        </p:nvPicPr>
        <p:blipFill>
          <a:blip r:embed="rId4" cstate="print">
            <a:extLst>
              <a:ext uri="{28A0092B-C50C-407E-A947-70E740481C1C}">
                <a14:useLocalDpi xmlns:a14="http://schemas.microsoft.com/office/drawing/2010/main" val="0"/>
              </a:ext>
            </a:extLst>
          </a:blip>
          <a:stretch>
            <a:fillRect/>
          </a:stretch>
        </p:blipFill>
        <p:spPr>
          <a:xfrm>
            <a:off x="1252609" y="172225"/>
            <a:ext cx="874078" cy="1084263"/>
          </a:xfrm>
          <a:prstGeom prst="rect">
            <a:avLst/>
          </a:prstGeom>
        </p:spPr>
      </p:pic>
      <p:sp>
        <p:nvSpPr>
          <p:cNvPr id="2" name="AutoShape 2" descr="Картинки по запросу бодайбо фото город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AutoShape 6" descr="Картинки по запросу бодайбо фото города"/>
          <p:cNvSpPr>
            <a:spLocks noChangeAspect="1" noChangeArrowheads="1"/>
          </p:cNvSpPr>
          <p:nvPr/>
        </p:nvSpPr>
        <p:spPr bwMode="auto">
          <a:xfrm>
            <a:off x="307974" y="7937"/>
            <a:ext cx="2606675" cy="26066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12046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и по запросу бодайбо фото гор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6" y="0"/>
            <a:ext cx="12177253" cy="687380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63824" y="44624"/>
            <a:ext cx="10309050" cy="432048"/>
          </a:xfrm>
          <a:noFill/>
          <a:ln>
            <a:noFill/>
          </a:ln>
          <a:effectLst/>
        </p:spPr>
        <p:style>
          <a:lnRef idx="3">
            <a:schemeClr val="lt1"/>
          </a:lnRef>
          <a:fillRef idx="1">
            <a:schemeClr val="accent2"/>
          </a:fillRef>
          <a:effectRef idx="1">
            <a:schemeClr val="accent2"/>
          </a:effectRef>
          <a:fontRef idx="minor">
            <a:schemeClr val="lt1"/>
          </a:fontRef>
        </p:style>
        <p:txBody>
          <a:bodyPr>
            <a:noAutofit/>
          </a:bodyPr>
          <a:lstStyle/>
          <a:p>
            <a:pPr algn="ctr"/>
            <a:r>
              <a:rPr lang="ru-RU" sz="2400" b="1" i="1" dirty="0" smtClean="0">
                <a:solidFill>
                  <a:srgbClr val="003399"/>
                </a:solidFill>
                <a:latin typeface="Arial Narrow" panose="020B0606020202030204" pitchFamily="34" charset="0"/>
              </a:rPr>
              <a:t>Этапы бюджетного процесса в </a:t>
            </a:r>
            <a:r>
              <a:rPr lang="ru-RU" sz="2400" b="1" i="1" dirty="0" err="1" smtClean="0">
                <a:solidFill>
                  <a:srgbClr val="003399"/>
                </a:solidFill>
                <a:latin typeface="Arial Narrow" panose="020B0606020202030204" pitchFamily="34" charset="0"/>
              </a:rPr>
              <a:t>Бодайбинском</a:t>
            </a:r>
            <a:r>
              <a:rPr lang="ru-RU" sz="2400" b="1" i="1" dirty="0" smtClean="0">
                <a:solidFill>
                  <a:srgbClr val="003399"/>
                </a:solidFill>
                <a:latin typeface="Arial Narrow" panose="020B0606020202030204" pitchFamily="34" charset="0"/>
              </a:rPr>
              <a:t> муниципальном образовании</a:t>
            </a:r>
            <a:endParaRPr lang="ru-RU" sz="2400" b="1" i="1" dirty="0">
              <a:solidFill>
                <a:srgbClr val="003399"/>
              </a:solidFill>
              <a:latin typeface="Arial Narrow" panose="020B0606020202030204" pitchFamily="34" charset="0"/>
            </a:endParaRPr>
          </a:p>
        </p:txBody>
      </p:sp>
      <p:sp>
        <p:nvSpPr>
          <p:cNvPr id="3" name="Текст 2"/>
          <p:cNvSpPr>
            <a:spLocks noGrp="1"/>
          </p:cNvSpPr>
          <p:nvPr>
            <p:ph type="body" idx="1"/>
          </p:nvPr>
        </p:nvSpPr>
        <p:spPr>
          <a:xfrm>
            <a:off x="1207487" y="548680"/>
            <a:ext cx="10508262" cy="6192688"/>
          </a:xfrm>
          <a:noFill/>
          <a:ln w="57150">
            <a:noFill/>
          </a:ln>
          <a:effectLst/>
        </p:spPr>
        <p:style>
          <a:lnRef idx="1">
            <a:schemeClr val="accent4"/>
          </a:lnRef>
          <a:fillRef idx="2">
            <a:schemeClr val="accent4"/>
          </a:fillRef>
          <a:effectRef idx="1">
            <a:schemeClr val="accent4"/>
          </a:effectRef>
          <a:fontRef idx="minor">
            <a:schemeClr val="dk1"/>
          </a:fontRef>
        </p:style>
        <p:txBody>
          <a:bodyPr/>
          <a:lstStyle/>
          <a:p>
            <a:pPr algn="ctr"/>
            <a:endParaRPr lang="ru-RU" dirty="0"/>
          </a:p>
        </p:txBody>
      </p:sp>
      <p:graphicFrame>
        <p:nvGraphicFramePr>
          <p:cNvPr id="5" name="Схема 4"/>
          <p:cNvGraphicFramePr/>
          <p:nvPr>
            <p:extLst>
              <p:ext uri="{D42A27DB-BD31-4B8C-83A1-F6EECF244321}">
                <p14:modId xmlns:p14="http://schemas.microsoft.com/office/powerpoint/2010/main" val="182140563"/>
              </p:ext>
            </p:extLst>
          </p:nvPr>
        </p:nvGraphicFramePr>
        <p:xfrm>
          <a:off x="2207568" y="764704"/>
          <a:ext cx="791996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biLevel thresh="75000"/>
            <a:extLst>
              <a:ext uri="{BEBA8EAE-BF5A-486C-A8C5-ECC9F3942E4B}">
                <a14:imgProps xmlns:a14="http://schemas.microsoft.com/office/drawing/2010/main">
                  <a14:imgLayer r:embed="rId9">
                    <a14:imgEffect>
                      <a14:sharpenSoften amount="3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81525" y="2867025"/>
            <a:ext cx="3067050" cy="1238250"/>
          </a:xfrm>
          <a:prstGeom prst="rect">
            <a:avLst/>
          </a:prstGeom>
          <a:noFill/>
          <a:ln w="127000" cap="sq">
            <a:noFill/>
            <a:bevel/>
            <a:headEnd/>
            <a:tailEnd/>
          </a:ln>
          <a:effectLst>
            <a:glow rad="114300">
              <a:schemeClr val="accent1">
                <a:alpha val="40000"/>
              </a:schemeClr>
            </a:glow>
            <a:outerShdw dist="35921" dir="2700000" algn="ctr" rotWithShape="0">
              <a:schemeClr val="bg2"/>
            </a:outerShdw>
            <a:reflection blurRad="6350" stA="50000" endA="300" endPos="55000" dir="5400000" sy="-100000" algn="bl" rotWithShape="0"/>
          </a:effectLst>
          <a:scene3d>
            <a:camera prst="orthographicFront">
              <a:rot lat="21299999" lon="0" rev="0"/>
            </a:camera>
            <a:lightRig rig="threePt" dir="t"/>
          </a:scene3d>
          <a:sp3d prstMaterial="dkEdge"/>
          <a:extLst>
            <a:ext uri="{909E8E84-426E-40DD-AFC4-6F175D3DCCD1}">
              <a14:hiddenFill xmlns:a14="http://schemas.microsoft.com/office/drawing/2010/main">
                <a:solidFill>
                  <a:schemeClr val="accent1"/>
                </a:solidFill>
              </a14:hiddenFill>
            </a:ext>
          </a:extLst>
        </p:spPr>
      </p:pic>
      <p:sp>
        <p:nvSpPr>
          <p:cNvPr id="9" name="Прямоугольная выноска 8"/>
          <p:cNvSpPr/>
          <p:nvPr/>
        </p:nvSpPr>
        <p:spPr>
          <a:xfrm>
            <a:off x="9328292" y="4929497"/>
            <a:ext cx="1440160" cy="600164"/>
          </a:xfrm>
          <a:prstGeom prst="wedgeRectCallout">
            <a:avLst>
              <a:gd name="adj1" fmla="val -79647"/>
              <a:gd name="adj2" fmla="val 18270"/>
            </a:avLst>
          </a:prstGeom>
          <a:ln>
            <a:solidFill>
              <a:schemeClr val="tx1"/>
            </a:solidFill>
            <a:prstDash val="sysDot"/>
          </a:ln>
          <a:effectLst>
            <a:outerShdw blurRad="50800" dist="38100" algn="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latin typeface="Times New Roman" panose="02020603050405020304" pitchFamily="18" charset="0"/>
                <a:cs typeface="Times New Roman" panose="02020603050405020304" pitchFamily="18" charset="0"/>
              </a:rPr>
              <a:t>Дума </a:t>
            </a:r>
            <a:r>
              <a:rPr lang="ru-RU" sz="1100" i="1" dirty="0" err="1" smtClean="0">
                <a:latin typeface="Times New Roman" panose="02020603050405020304" pitchFamily="18" charset="0"/>
                <a:cs typeface="Times New Roman" panose="02020603050405020304" pitchFamily="18" charset="0"/>
              </a:rPr>
              <a:t>Бодайбинского</a:t>
            </a:r>
            <a:r>
              <a:rPr lang="ru-RU" sz="1100" i="1" dirty="0" smtClean="0">
                <a:latin typeface="Times New Roman" panose="02020603050405020304" pitchFamily="18" charset="0"/>
                <a:cs typeface="Times New Roman" panose="02020603050405020304" pitchFamily="18" charset="0"/>
              </a:rPr>
              <a:t> городского поселения</a:t>
            </a:r>
            <a:endParaRPr lang="ru-RU" sz="1100" i="1" dirty="0">
              <a:latin typeface="Times New Roman" panose="02020603050405020304" pitchFamily="18" charset="0"/>
              <a:cs typeface="Times New Roman" panose="02020603050405020304" pitchFamily="18" charset="0"/>
            </a:endParaRPr>
          </a:p>
        </p:txBody>
      </p:sp>
      <p:sp>
        <p:nvSpPr>
          <p:cNvPr id="12" name="Прямоугольная выноска 11"/>
          <p:cNvSpPr/>
          <p:nvPr/>
        </p:nvSpPr>
        <p:spPr>
          <a:xfrm>
            <a:off x="5378233" y="3867151"/>
            <a:ext cx="1578638" cy="769441"/>
          </a:xfrm>
          <a:prstGeom prst="wedgeRectCallout">
            <a:avLst>
              <a:gd name="adj1" fmla="val -449"/>
              <a:gd name="adj2" fmla="val 134498"/>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a:latin typeface="Times New Roman" panose="02020603050405020304" pitchFamily="18" charset="0"/>
                <a:cs typeface="Times New Roman" panose="02020603050405020304" pitchFamily="18" charset="0"/>
              </a:rPr>
              <a:t>Администрация , финансовое управление </a:t>
            </a:r>
            <a:r>
              <a:rPr lang="ru-RU" sz="1100" i="1" dirty="0" err="1">
                <a:latin typeface="Times New Roman" panose="02020603050405020304" pitchFamily="18" charset="0"/>
                <a:cs typeface="Times New Roman" panose="02020603050405020304" pitchFamily="18" charset="0"/>
              </a:rPr>
              <a:t>Бодайбинского</a:t>
            </a:r>
            <a:r>
              <a:rPr lang="ru-RU" sz="1100" i="1" dirty="0">
                <a:latin typeface="Times New Roman" panose="02020603050405020304" pitchFamily="18" charset="0"/>
                <a:cs typeface="Times New Roman" panose="02020603050405020304" pitchFamily="18" charset="0"/>
              </a:rPr>
              <a:t> городского поселения</a:t>
            </a:r>
          </a:p>
        </p:txBody>
      </p:sp>
      <p:sp>
        <p:nvSpPr>
          <p:cNvPr id="13" name="Прямоугольная выноска 12"/>
          <p:cNvSpPr/>
          <p:nvPr/>
        </p:nvSpPr>
        <p:spPr>
          <a:xfrm>
            <a:off x="1207487" y="2517170"/>
            <a:ext cx="1440160" cy="600164"/>
          </a:xfrm>
          <a:prstGeom prst="wedgeRectCallout">
            <a:avLst>
              <a:gd name="adj1" fmla="val 59495"/>
              <a:gd name="adj2" fmla="val 151320"/>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latin typeface="Times New Roman" panose="02020603050405020304" pitchFamily="18" charset="0"/>
                <a:cs typeface="Times New Roman" panose="02020603050405020304" pitchFamily="18" charset="0"/>
              </a:rPr>
              <a:t>Дума </a:t>
            </a:r>
            <a:r>
              <a:rPr lang="ru-RU" sz="1100" i="1" dirty="0" err="1" smtClean="0">
                <a:latin typeface="Times New Roman" panose="02020603050405020304" pitchFamily="18" charset="0"/>
                <a:cs typeface="Times New Roman" panose="02020603050405020304" pitchFamily="18" charset="0"/>
              </a:rPr>
              <a:t>Бодайбинского</a:t>
            </a:r>
            <a:r>
              <a:rPr lang="ru-RU" sz="1100" i="1" dirty="0" smtClean="0">
                <a:latin typeface="Times New Roman" panose="02020603050405020304" pitchFamily="18" charset="0"/>
                <a:cs typeface="Times New Roman" panose="02020603050405020304" pitchFamily="18" charset="0"/>
              </a:rPr>
              <a:t> городского </a:t>
            </a:r>
            <a:r>
              <a:rPr lang="ru-RU" sz="1100" i="1" dirty="0" err="1" smtClean="0">
                <a:latin typeface="Times New Roman" panose="02020603050405020304" pitchFamily="18" charset="0"/>
                <a:cs typeface="Times New Roman" panose="02020603050405020304" pitchFamily="18" charset="0"/>
              </a:rPr>
              <a:t>паоселения</a:t>
            </a:r>
            <a:endParaRPr lang="ru-RU" sz="1100" i="1" dirty="0">
              <a:latin typeface="Times New Roman" panose="02020603050405020304" pitchFamily="18" charset="0"/>
              <a:cs typeface="Times New Roman" panose="02020603050405020304" pitchFamily="18" charset="0"/>
            </a:endParaRPr>
          </a:p>
        </p:txBody>
      </p:sp>
      <p:sp>
        <p:nvSpPr>
          <p:cNvPr id="14" name="Прямоугольная выноска 13"/>
          <p:cNvSpPr/>
          <p:nvPr/>
        </p:nvSpPr>
        <p:spPr>
          <a:xfrm>
            <a:off x="9582453" y="2269729"/>
            <a:ext cx="1438275" cy="938719"/>
          </a:xfrm>
          <a:prstGeom prst="wedgeRectCallout">
            <a:avLst>
              <a:gd name="adj1" fmla="val -62904"/>
              <a:gd name="adj2" fmla="val 89605"/>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latin typeface="Times New Roman" panose="02020603050405020304" pitchFamily="18" charset="0"/>
                <a:cs typeface="Times New Roman" panose="02020603050405020304" pitchFamily="18" charset="0"/>
              </a:rPr>
              <a:t>Финансовое управление </a:t>
            </a:r>
            <a:r>
              <a:rPr lang="ru-RU" sz="1100" i="1" dirty="0" err="1" smtClean="0">
                <a:latin typeface="Times New Roman" panose="02020603050405020304" pitchFamily="18" charset="0"/>
                <a:cs typeface="Times New Roman" panose="02020603050405020304" pitchFamily="18" charset="0"/>
              </a:rPr>
              <a:t>Бодайбинского</a:t>
            </a:r>
            <a:r>
              <a:rPr lang="ru-RU" sz="1100" i="1" dirty="0" smtClean="0">
                <a:latin typeface="Times New Roman" panose="02020603050405020304" pitchFamily="18" charset="0"/>
                <a:cs typeface="Times New Roman" panose="02020603050405020304" pitchFamily="18" charset="0"/>
              </a:rPr>
              <a:t> городского поселения</a:t>
            </a:r>
            <a:endParaRPr lang="ru-RU" sz="1100" i="1" dirty="0">
              <a:latin typeface="Times New Roman" panose="02020603050405020304" pitchFamily="18" charset="0"/>
              <a:cs typeface="Times New Roman" panose="02020603050405020304" pitchFamily="18" charset="0"/>
            </a:endParaRPr>
          </a:p>
        </p:txBody>
      </p:sp>
      <p:sp>
        <p:nvSpPr>
          <p:cNvPr id="15" name="Прямоугольная выноска 14"/>
          <p:cNvSpPr/>
          <p:nvPr/>
        </p:nvSpPr>
        <p:spPr>
          <a:xfrm>
            <a:off x="3457575" y="661795"/>
            <a:ext cx="1504791" cy="600164"/>
          </a:xfrm>
          <a:prstGeom prst="wedgeRectCallout">
            <a:avLst>
              <a:gd name="adj1" fmla="val 60572"/>
              <a:gd name="adj2" fmla="val 71736"/>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latin typeface="Times New Roman" panose="02020603050405020304" pitchFamily="18" charset="0"/>
                <a:cs typeface="Times New Roman" panose="02020603050405020304" pitchFamily="18" charset="0"/>
              </a:rPr>
              <a:t>Администрация </a:t>
            </a:r>
            <a:r>
              <a:rPr lang="ru-RU" sz="1100" i="1" dirty="0" err="1" smtClean="0">
                <a:latin typeface="Times New Roman" panose="02020603050405020304" pitchFamily="18" charset="0"/>
                <a:cs typeface="Times New Roman" panose="02020603050405020304" pitchFamily="18" charset="0"/>
              </a:rPr>
              <a:t>Бодайбинского</a:t>
            </a:r>
            <a:r>
              <a:rPr lang="ru-RU" sz="1100" i="1" dirty="0" smtClean="0">
                <a:latin typeface="Times New Roman" panose="02020603050405020304" pitchFamily="18" charset="0"/>
                <a:cs typeface="Times New Roman" panose="02020603050405020304" pitchFamily="18" charset="0"/>
              </a:rPr>
              <a:t> городского поселения</a:t>
            </a:r>
            <a:endParaRPr lang="ru-RU" sz="1100" i="1" dirty="0">
              <a:latin typeface="Times New Roman" panose="02020603050405020304" pitchFamily="18" charset="0"/>
              <a:cs typeface="Times New Roman" panose="02020603050405020304" pitchFamily="18" charset="0"/>
            </a:endParaRPr>
          </a:p>
        </p:txBody>
      </p:sp>
      <p:sp>
        <p:nvSpPr>
          <p:cNvPr id="4" name="Прямоугольная выноска 3"/>
          <p:cNvSpPr/>
          <p:nvPr/>
        </p:nvSpPr>
        <p:spPr>
          <a:xfrm>
            <a:off x="1485900" y="1028700"/>
            <a:ext cx="1596133" cy="823618"/>
          </a:xfrm>
          <a:prstGeom prst="wedgeRectCallout">
            <a:avLst>
              <a:gd name="adj1" fmla="val 55397"/>
              <a:gd name="adj2" fmla="val 86591"/>
            </a:avLst>
          </a:prstGeom>
          <a:solidFill>
            <a:schemeClr val="bg1"/>
          </a:solid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i="1" dirty="0" smtClean="0">
                <a:solidFill>
                  <a:schemeClr val="tx1"/>
                </a:solidFill>
                <a:latin typeface="Times New Roman" panose="02020603050405020304" pitchFamily="18" charset="0"/>
                <a:cs typeface="Times New Roman" panose="02020603050405020304" pitchFamily="18" charset="0"/>
              </a:rPr>
              <a:t>Ревизионная комиссия, органы внутреннего финансового контроля</a:t>
            </a:r>
            <a:endParaRPr lang="ru-RU" sz="1100" i="1" dirty="0">
              <a:latin typeface="Times New Roman" panose="02020603050405020304" pitchFamily="18" charset="0"/>
              <a:cs typeface="Times New Roman" panose="02020603050405020304" pitchFamily="18" charset="0"/>
            </a:endParaRPr>
          </a:p>
        </p:txBody>
      </p:sp>
      <p:sp>
        <p:nvSpPr>
          <p:cNvPr id="16" name="Прямоугольная выноска 15"/>
          <p:cNvSpPr/>
          <p:nvPr/>
        </p:nvSpPr>
        <p:spPr>
          <a:xfrm>
            <a:off x="8890522" y="716908"/>
            <a:ext cx="1796527" cy="769441"/>
          </a:xfrm>
          <a:prstGeom prst="wedgeRectCallout">
            <a:avLst>
              <a:gd name="adj1" fmla="val -51313"/>
              <a:gd name="adj2" fmla="val 144457"/>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smtClean="0">
                <a:latin typeface="Times New Roman" panose="02020603050405020304" pitchFamily="18" charset="0"/>
                <a:cs typeface="Times New Roman" panose="02020603050405020304" pitchFamily="18" charset="0"/>
              </a:rPr>
              <a:t>Администрация , финансовое управление </a:t>
            </a:r>
            <a:r>
              <a:rPr lang="ru-RU" sz="1100" i="1" dirty="0" err="1" smtClean="0">
                <a:latin typeface="Times New Roman" panose="02020603050405020304" pitchFamily="18" charset="0"/>
                <a:cs typeface="Times New Roman" panose="02020603050405020304" pitchFamily="18" charset="0"/>
              </a:rPr>
              <a:t>Бодайбинского</a:t>
            </a:r>
            <a:r>
              <a:rPr lang="ru-RU" sz="1100" i="1" dirty="0" smtClean="0">
                <a:latin typeface="Times New Roman" panose="02020603050405020304" pitchFamily="18" charset="0"/>
                <a:cs typeface="Times New Roman" panose="02020603050405020304" pitchFamily="18" charset="0"/>
              </a:rPr>
              <a:t> городского поселения</a:t>
            </a:r>
            <a:endParaRPr lang="ru-RU" sz="1100" i="1" dirty="0">
              <a:latin typeface="Times New Roman" panose="02020603050405020304" pitchFamily="18" charset="0"/>
              <a:cs typeface="Times New Roman" panose="02020603050405020304" pitchFamily="18" charset="0"/>
            </a:endParaRPr>
          </a:p>
        </p:txBody>
      </p:sp>
      <p:sp>
        <p:nvSpPr>
          <p:cNvPr id="17" name="Прямоугольная выноска 16"/>
          <p:cNvSpPr/>
          <p:nvPr/>
        </p:nvSpPr>
        <p:spPr>
          <a:xfrm>
            <a:off x="992073" y="5085824"/>
            <a:ext cx="1655574" cy="769441"/>
          </a:xfrm>
          <a:prstGeom prst="wedgeRectCallout">
            <a:avLst>
              <a:gd name="adj1" fmla="val 94830"/>
              <a:gd name="adj2" fmla="val -13279"/>
            </a:avLst>
          </a:prstGeom>
          <a:ln>
            <a:solidFill>
              <a:schemeClr val="tx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ru-RU" sz="1100" i="1" dirty="0">
                <a:latin typeface="Times New Roman" panose="02020603050405020304" pitchFamily="18" charset="0"/>
                <a:cs typeface="Times New Roman" panose="02020603050405020304" pitchFamily="18" charset="0"/>
              </a:rPr>
              <a:t>Администрация , финансовое управление </a:t>
            </a:r>
            <a:r>
              <a:rPr lang="ru-RU" sz="1100" i="1" dirty="0" err="1">
                <a:latin typeface="Times New Roman" panose="02020603050405020304" pitchFamily="18" charset="0"/>
                <a:cs typeface="Times New Roman" panose="02020603050405020304" pitchFamily="18" charset="0"/>
              </a:rPr>
              <a:t>Бодайбинского</a:t>
            </a:r>
            <a:r>
              <a:rPr lang="ru-RU" sz="1100" i="1" dirty="0">
                <a:latin typeface="Times New Roman" panose="02020603050405020304" pitchFamily="18" charset="0"/>
                <a:cs typeface="Times New Roman" panose="02020603050405020304" pitchFamily="18" charset="0"/>
              </a:rPr>
              <a:t> городского поселения</a:t>
            </a:r>
          </a:p>
        </p:txBody>
      </p:sp>
      <p:pic>
        <p:nvPicPr>
          <p:cNvPr id="18" name="Рисунок 17"/>
          <p:cNvPicPr/>
          <p:nvPr/>
        </p:nvPicPr>
        <p:blipFill>
          <a:blip r:embed="rId10" cstate="print">
            <a:extLst>
              <a:ext uri="{28A0092B-C50C-407E-A947-70E740481C1C}">
                <a14:useLocalDpi xmlns:a14="http://schemas.microsoft.com/office/drawing/2010/main" val="0"/>
              </a:ext>
            </a:extLst>
          </a:blip>
          <a:stretch>
            <a:fillRect/>
          </a:stretch>
        </p:blipFill>
        <p:spPr>
          <a:xfrm>
            <a:off x="202246" y="119663"/>
            <a:ext cx="874078" cy="1084263"/>
          </a:xfrm>
          <a:prstGeom prst="rect">
            <a:avLst/>
          </a:prstGeom>
        </p:spPr>
      </p:pic>
    </p:spTree>
    <p:extLst>
      <p:ext uri="{BB962C8B-B14F-4D97-AF65-F5344CB8AC3E}">
        <p14:creationId xmlns:p14="http://schemas.microsoft.com/office/powerpoint/2010/main" val="1122538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по запросу картинки бодайбо"/>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60000" pressure="0"/>
                    </a14:imgEffect>
                    <a14:imgEffect>
                      <a14:saturation sat="72000"/>
                    </a14:imgEffect>
                  </a14:imgLayer>
                </a14:imgProps>
              </a:ext>
              <a:ext uri="{28A0092B-C50C-407E-A947-70E740481C1C}">
                <a14:useLocalDpi xmlns:a14="http://schemas.microsoft.com/office/drawing/2010/main" val="0"/>
              </a:ext>
            </a:extLst>
          </a:blip>
          <a:srcRect/>
          <a:stretch>
            <a:fillRect/>
          </a:stretch>
        </p:blipFill>
        <p:spPr bwMode="auto">
          <a:xfrm>
            <a:off x="0" y="-11165"/>
            <a:ext cx="12192000" cy="686916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381124" y="66502"/>
            <a:ext cx="10601325" cy="3162473"/>
          </a:xfrm>
          <a:gradFill flip="none" rotWithShape="1">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a:glow rad="63500">
              <a:schemeClr val="accent3">
                <a:satMod val="175000"/>
                <a:alpha val="40000"/>
              </a:schemeClr>
            </a:glow>
            <a:softEdge rad="12700"/>
          </a:effectLst>
        </p:spPr>
        <p:txBody>
          <a:bodyPr>
            <a:noAutofit/>
          </a:bodyPr>
          <a:lstStyle/>
          <a:p>
            <a:pPr lvl="0"/>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               Основные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направления бюджетной политики </a:t>
            </a:r>
            <a:r>
              <a:rPr lang="ru-RU" sz="1600" b="1" dirty="0" err="1">
                <a:ln>
                  <a:solidFill>
                    <a:srgbClr val="0066FF"/>
                  </a:solidFill>
                </a:ln>
                <a:solidFill>
                  <a:srgbClr val="0066FF"/>
                </a:solidFill>
                <a:latin typeface="Times New Roman" panose="02020603050405020304" pitchFamily="18" charset="0"/>
                <a:cs typeface="Times New Roman" panose="02020603050405020304" pitchFamily="18" charset="0"/>
              </a:rPr>
              <a:t>Бодайбинского</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муниципального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образования на 2016 </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год и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плановый период 2017-2018 годов</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 Улучшение качества работы контрольных органов.</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Разработка проекта бюджетного прогноза.</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Соблюдение требований Бюджетного кодекса в части </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ограничения</a:t>
            </a:r>
            <a:b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дефицита бюджета и уровня муниципального долга. </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Поддержание сбалансированности бюджета.</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Повышение эффективности бюджетных расходов являются.</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Обеспечение рационального и экономичного использования бюджетных средств.</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Развитие внутреннего муниципального финансового контроля. </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Использование системы «Электронный бюджет».</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Обеспечение привязки муниципальных программ к целям социально-экономического </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развития.</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a:r>
            <a:b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b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 Обеспечение широкого вовлечения граждан в процедуры обсуждения и принятия бюджетных решений, общественного контроля </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их </a:t>
            </a:r>
            <a:r>
              <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rPr>
              <a:t>эффективности и результативности</a:t>
            </a:r>
            <a:r>
              <a:rPr lang="ru-RU" sz="1600" b="1" dirty="0" smtClean="0">
                <a:ln>
                  <a:solidFill>
                    <a:srgbClr val="0066FF"/>
                  </a:solidFill>
                </a:ln>
                <a:solidFill>
                  <a:srgbClr val="0066FF"/>
                </a:solidFill>
                <a:latin typeface="Times New Roman" panose="02020603050405020304" pitchFamily="18" charset="0"/>
                <a:cs typeface="Times New Roman" panose="02020603050405020304" pitchFamily="18" charset="0"/>
              </a:rPr>
              <a:t>.</a:t>
            </a:r>
            <a:endParaRPr lang="ru-RU" sz="1600" b="1" dirty="0">
              <a:ln>
                <a:solidFill>
                  <a:srgbClr val="0066FF"/>
                </a:solidFill>
              </a:ln>
              <a:solidFill>
                <a:srgbClr val="0066FF"/>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90525" y="3409950"/>
            <a:ext cx="11591925" cy="3228974"/>
          </a:xfrm>
          <a:solidFill>
            <a:schemeClr val="tx2">
              <a:lumMod val="40000"/>
              <a:lumOff val="60000"/>
              <a:alpha val="42000"/>
            </a:schemeClr>
          </a:solidFill>
        </p:spPr>
        <p:txBody>
          <a:bodyPr>
            <a:normAutofit fontScale="25000" lnSpcReduction="20000"/>
          </a:bodyPr>
          <a:lstStyle/>
          <a:p>
            <a:pPr lvl="0" algn="ct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Основные направления налоговой политики </a:t>
            </a:r>
            <a:r>
              <a:rPr lang="ru-RU" sz="6400" b="1" dirty="0" err="1" smtClean="0">
                <a:ln>
                  <a:solidFill>
                    <a:srgbClr val="C00000"/>
                  </a:solidFill>
                </a:ln>
                <a:solidFill>
                  <a:srgbClr val="990000"/>
                </a:solidFill>
                <a:latin typeface="Times New Roman" panose="02020603050405020304" pitchFamily="18" charset="0"/>
                <a:cs typeface="Times New Roman" panose="02020603050405020304" pitchFamily="18" charset="0"/>
              </a:rPr>
              <a:t>Бодайбинского</a:t>
            </a:r>
            <a:r>
              <a:rPr lang="ru-RU" sz="6400" b="1" dirty="0" smtClean="0">
                <a:ln>
                  <a:solidFill>
                    <a:srgbClr val="C00000"/>
                  </a:solidFill>
                </a:ln>
                <a:solidFill>
                  <a:srgbClr val="990000"/>
                </a:solidFill>
                <a:latin typeface="Times New Roman" panose="02020603050405020304" pitchFamily="18" charset="0"/>
                <a:cs typeface="Times New Roman" panose="02020603050405020304" pitchFamily="18" charset="0"/>
              </a:rPr>
              <a:t> муниципального </a:t>
            </a: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образования на 2016 </a:t>
            </a:r>
            <a:r>
              <a:rPr lang="ru-RU" sz="6400" b="1" dirty="0" smtClean="0">
                <a:ln>
                  <a:solidFill>
                    <a:srgbClr val="C00000"/>
                  </a:solidFill>
                </a:ln>
                <a:solidFill>
                  <a:srgbClr val="990000"/>
                </a:solidFill>
                <a:latin typeface="Times New Roman" panose="02020603050405020304" pitchFamily="18" charset="0"/>
                <a:cs typeface="Times New Roman" panose="02020603050405020304" pitchFamily="18" charset="0"/>
              </a:rPr>
              <a:t>год                                     </a:t>
            </a: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и плановый период 2017 и 2018 годов.</a:t>
            </a:r>
          </a:p>
          <a:p>
            <a:pPr algn="just">
              <a:lnSpc>
                <a:spcPct val="120000"/>
              </a:lnSpc>
            </a:pPr>
            <a:r>
              <a:rPr lang="ru-RU" sz="4800" b="1" dirty="0">
                <a:ln>
                  <a:solidFill>
                    <a:srgbClr val="C00000"/>
                  </a:solidFill>
                </a:ln>
                <a:solidFill>
                  <a:srgbClr val="990000"/>
                </a:solidFill>
                <a:latin typeface="Times New Roman" panose="02020603050405020304" pitchFamily="18" charset="0"/>
                <a:cs typeface="Times New Roman" panose="02020603050405020304" pitchFamily="18" charset="0"/>
              </a:rPr>
              <a:t> </a:t>
            </a: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 </a:t>
            </a:r>
            <a:r>
              <a:rPr lang="ru-RU" sz="6400" b="1" dirty="0" smtClean="0">
                <a:ln>
                  <a:solidFill>
                    <a:srgbClr val="C00000"/>
                  </a:solidFill>
                </a:ln>
                <a:solidFill>
                  <a:srgbClr val="990000"/>
                </a:solidFill>
                <a:latin typeface="Times New Roman" panose="02020603050405020304" pitchFamily="18" charset="0"/>
                <a:cs typeface="Times New Roman" panose="02020603050405020304" pitchFamily="18" charset="0"/>
              </a:rPr>
              <a:t>        В </a:t>
            </a: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соответствии с основными направлениями налоговой политики Российской Федерации на 2016 год и на плановый период 2017 и 2018 годов налогообложение доходов физических лиц требует постоянной корректировки, с одной стороны, с целью исключения необоснованных налоговых льгот, а с другой стороны, с целью уточнения отдельных положений в части порядка определения налоговой базы и контроля за полнотой и своевременностью уплаты </a:t>
            </a:r>
            <a:r>
              <a:rPr lang="ru-RU" sz="6400" b="1" dirty="0" smtClean="0">
                <a:ln>
                  <a:solidFill>
                    <a:srgbClr val="C00000"/>
                  </a:solidFill>
                </a:ln>
                <a:solidFill>
                  <a:srgbClr val="990000"/>
                </a:solidFill>
                <a:latin typeface="Times New Roman" panose="02020603050405020304" pitchFamily="18" charset="0"/>
                <a:cs typeface="Times New Roman" panose="02020603050405020304" pitchFamily="18" charset="0"/>
              </a:rPr>
              <a:t>налога.                                         В </a:t>
            </a:r>
            <a:r>
              <a:rPr lang="ru-RU" sz="6400" b="1" dirty="0">
                <a:ln>
                  <a:solidFill>
                    <a:srgbClr val="C00000"/>
                  </a:solidFill>
                </a:ln>
                <a:solidFill>
                  <a:srgbClr val="990000"/>
                </a:solidFill>
                <a:latin typeface="Times New Roman" panose="02020603050405020304" pitchFamily="18" charset="0"/>
                <a:cs typeface="Times New Roman" panose="02020603050405020304" pitchFamily="18" charset="0"/>
              </a:rPr>
              <a:t>рамках совершенствования налогообложения имущества физических лиц с 2015 года в Кодекс введена новая глава 32 «Налог на имущество физических лиц». Целью введения нового налога на имущество физических лиц является переход к более справедливому налогообложению исходя из кадастровой стоимости имущества, как наиболее приближенной к рыночной стоимости этого имущества. Обеспечивая равенство налогообложения и защиту социально-незащищенных категорий граждан, на федеральном уровне предусмотрены налоговые вычеты в отношении объектов жилого назначения, налоговые льготы, предоставляемые отдельным категориям налогоплательщиков, а также понижающие коэффициенты, применяемые в течение первых четырех налоговых периодов после введения нового налога. </a:t>
            </a:r>
            <a:endParaRPr lang="ru-RU" sz="4800" b="1" dirty="0">
              <a:ln>
                <a:solidFill>
                  <a:srgbClr val="C00000"/>
                </a:solidFill>
              </a:ln>
              <a:solidFill>
                <a:srgbClr val="990000"/>
              </a:solidFill>
              <a:latin typeface="Times New Roman" panose="02020603050405020304" pitchFamily="18" charset="0"/>
              <a:cs typeface="Times New Roman" panose="02020603050405020304" pitchFamily="18" charset="0"/>
            </a:endParaRPr>
          </a:p>
        </p:txBody>
      </p:sp>
      <p:pic>
        <p:nvPicPr>
          <p:cNvPr id="3078" name="Picture 6" descr="Картинки по запросу картинки бюджет для гражда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701" y="509587"/>
            <a:ext cx="1943100" cy="1943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Рисунок 5"/>
          <p:cNvPicPr/>
          <p:nvPr/>
        </p:nvPicPr>
        <p:blipFill>
          <a:blip r:embed="rId5" cstate="print">
            <a:extLst>
              <a:ext uri="{28A0092B-C50C-407E-A947-70E740481C1C}">
                <a14:useLocalDpi xmlns:a14="http://schemas.microsoft.com/office/drawing/2010/main" val="0"/>
              </a:ext>
            </a:extLst>
          </a:blip>
          <a:stretch>
            <a:fillRect/>
          </a:stretch>
        </p:blipFill>
        <p:spPr>
          <a:xfrm>
            <a:off x="300038" y="210325"/>
            <a:ext cx="874078" cy="1084263"/>
          </a:xfrm>
          <a:prstGeom prst="rect">
            <a:avLst/>
          </a:prstGeom>
        </p:spPr>
      </p:pic>
    </p:spTree>
    <p:extLst>
      <p:ext uri="{BB962C8B-B14F-4D97-AF65-F5344CB8AC3E}">
        <p14:creationId xmlns:p14="http://schemas.microsoft.com/office/powerpoint/2010/main" val="1084303958"/>
      </p:ext>
    </p:extLst>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по запросу картинки заплати нало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00" y="2672555"/>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ртинки по запросу картинки бодайб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45994"/>
          </a:xfrm>
          <a:prstGeom prst="rect">
            <a:avLst/>
          </a:prstGeom>
          <a:noFill/>
          <a:effectLst>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266137" y="352359"/>
            <a:ext cx="10533803" cy="6001643"/>
          </a:xfrm>
          <a:solidFill>
            <a:schemeClr val="bg1">
              <a:alpha val="52000"/>
            </a:schemeClr>
          </a:solidFill>
          <a:ln>
            <a:solidFill>
              <a:srgbClr val="33CC33"/>
            </a:solidFill>
          </a:ln>
          <a:effectLst/>
        </p:spPr>
        <p:txBody>
          <a:bodyPr wrap="square">
            <a:spAutoFit/>
          </a:bodyPr>
          <a:lstStyle/>
          <a:p>
            <a:pPr>
              <a:lnSpc>
                <a:spcPct val="120000"/>
              </a:lnSpc>
            </a:pPr>
            <a:r>
              <a:rPr lang="ru-RU" sz="1600" b="1" dirty="0" smtClean="0">
                <a:ln>
                  <a:solidFill>
                    <a:srgbClr val="00FF00"/>
                  </a:solidFill>
                </a:ln>
                <a:solidFill>
                  <a:srgbClr val="00FF0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Учитывая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местный характер налога, широкие полномочия по установлению налога предоставлены субъектам Российской Федерации и представительным органам муниципальных образований</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По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решению представительных органов муниципальных образований налог вводится в действие или прекращает действовать на соответствующей территории, определяются конкретные налоговые ставки, могут увеличиваться размеры налоговых вычетов и устанавливаться дополнительные налоговые льготы. Администрация </a:t>
            </a:r>
            <a:r>
              <a:rPr lang="ru-RU" sz="1600" b="1" dirty="0" err="1">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Бодайбинского</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городского поселения до 2018 года не планирует увеличивать размеры налоговых вычетов, а также устанавливать дополнительные налоговые льготы</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В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целях удобства осуществления расчетов физическими лицами по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имущественным</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налогам с 1 января 2015 года предусмотрены единые сроки уплаты физическими лицами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транспортного</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земельного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налогов и налога на имущество физических лиц – не позднее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1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октября года, следующего за истекшим налоговым периодом.</a:t>
            </a:r>
            <a:b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Предусматривается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увеличение до пяти лет минимального предельного срока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владения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объектом недвижимого имущества, доходы от продажи которого освобождаются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от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налогообложения. При этом минимальный предельный срок владения таким объектом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недвижимого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имущества составляет три года, в случае если право собственности на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объект</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недвижимого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имущества получено налогоплательщиком одним из следующих способов: в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порядке     наследования   или  по  договору  дарения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от физического лица, признаваемого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членом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семьи и (или) близким родственником этого налогоплательщика в соответствии с </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
            </a:r>
            <a:b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b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Семейным </a:t>
            </a:r>
            <a:r>
              <a:rPr lang="ru-RU" sz="1600" b="1" dirty="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кодексом Российской Федерации; в результате приватизации; в результате передачи имущества по договору пожизненного содержания с иждивением</a:t>
            </a:r>
            <a:r>
              <a:rPr lang="ru-RU" sz="1600" b="1" dirty="0" smtClean="0">
                <a:ln>
                  <a:solidFill>
                    <a:srgbClr val="008080"/>
                  </a:solidFill>
                </a:ln>
                <a:solidFill>
                  <a:srgbClr val="008080"/>
                </a:solidFill>
                <a:effectLst>
                  <a:glow rad="101600">
                    <a:schemeClr val="accent6">
                      <a:satMod val="175000"/>
                      <a:alpha val="40000"/>
                    </a:schemeClr>
                  </a:glow>
                </a:effectLst>
                <a:latin typeface="Times New Roman" panose="02020603050405020304" pitchFamily="18" charset="0"/>
                <a:cs typeface="Times New Roman" panose="02020603050405020304" pitchFamily="18" charset="0"/>
              </a:rPr>
              <a:t>.</a:t>
            </a:r>
            <a:endParaRPr lang="ru-RU" sz="1800" dirty="0">
              <a:ln>
                <a:solidFill>
                  <a:srgbClr val="008080"/>
                </a:solidFill>
              </a:ln>
              <a:solidFill>
                <a:srgbClr val="008080"/>
              </a:solidFill>
              <a:effectLst>
                <a:glow rad="101600">
                  <a:schemeClr val="accent6">
                    <a:satMod val="175000"/>
                    <a:alpha val="40000"/>
                  </a:schemeClr>
                </a:glow>
              </a:effectLst>
            </a:endParaRPr>
          </a:p>
        </p:txBody>
      </p:sp>
      <p:pic>
        <p:nvPicPr>
          <p:cNvPr id="1030" name="Picture 6" descr="http://fedpress.ru/sites/fedpress/files/april/news/nalogi-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810" y="2772568"/>
            <a:ext cx="1917130" cy="1847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Рисунок 5"/>
          <p:cNvPicPr/>
          <p:nvPr/>
        </p:nvPicPr>
        <p:blipFill>
          <a:blip r:embed="rId5" cstate="print">
            <a:extLst>
              <a:ext uri="{28A0092B-C50C-407E-A947-70E740481C1C}">
                <a14:useLocalDpi xmlns:a14="http://schemas.microsoft.com/office/drawing/2010/main" val="0"/>
              </a:ext>
            </a:extLst>
          </a:blip>
          <a:stretch>
            <a:fillRect/>
          </a:stretch>
        </p:blipFill>
        <p:spPr>
          <a:xfrm>
            <a:off x="392059" y="352359"/>
            <a:ext cx="874078" cy="1084263"/>
          </a:xfrm>
          <a:prstGeom prst="rect">
            <a:avLst/>
          </a:prstGeom>
        </p:spPr>
      </p:pic>
    </p:spTree>
    <p:extLst>
      <p:ext uri="{BB962C8B-B14F-4D97-AF65-F5344CB8AC3E}">
        <p14:creationId xmlns:p14="http://schemas.microsoft.com/office/powerpoint/2010/main" val="1137378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Картинки по запросу бодайбо фото города"/>
          <p:cNvSpPr>
            <a:spLocks noChangeAspect="1" noChangeArrowheads="1"/>
          </p:cNvSpPr>
          <p:nvPr/>
        </p:nvSpPr>
        <p:spPr bwMode="auto">
          <a:xfrm>
            <a:off x="155574" y="-144463"/>
            <a:ext cx="701675"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Картинки по запросу бодайбо фото город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44" name="Picture 4" descr="Картинки по запросу бодайбо фото города"/>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95000" pressure="16"/>
                    </a14:imgEffect>
                  </a14:imgLayer>
                </a14:imgProps>
              </a:ext>
              <a:ext uri="{28A0092B-C50C-407E-A947-70E740481C1C}">
                <a14:useLocalDpi xmlns:a14="http://schemas.microsoft.com/office/drawing/2010/main" val="0"/>
              </a:ext>
            </a:extLst>
          </a:blip>
          <a:srcRect/>
          <a:stretch>
            <a:fillRect/>
          </a:stretch>
        </p:blipFill>
        <p:spPr bwMode="auto">
          <a:xfrm>
            <a:off x="31750" y="7937"/>
            <a:ext cx="12192000" cy="68701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Картинки по запросу картинки заплати нало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25" y="473075"/>
            <a:ext cx="2466975" cy="1847851"/>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65225" y="1228726"/>
            <a:ext cx="10912476" cy="5478423"/>
          </a:xfrm>
          <a:prstGeom prst="rect">
            <a:avLst/>
          </a:prstGeom>
          <a:solidFill>
            <a:schemeClr val="bg1">
              <a:alpha val="26000"/>
            </a:schemeClr>
          </a:solidFill>
        </p:spPr>
        <p:txBody>
          <a:bodyPr wrap="square">
            <a:spAutoFit/>
          </a:bodyPr>
          <a:lstStyle/>
          <a:p>
            <a:r>
              <a:rPr lang="ru-RU" b="1" dirty="0" smtClean="0">
                <a:ln>
                  <a:solidFill>
                    <a:schemeClr val="accent6">
                      <a:lumMod val="75000"/>
                    </a:schemeClr>
                  </a:solidFill>
                </a:ln>
                <a:solidFill>
                  <a:schemeClr val="accent6">
                    <a:lumMod val="75000"/>
                  </a:schemeClr>
                </a:solidFill>
                <a:latin typeface="Times New Roman" panose="02020603050405020304" pitchFamily="18" charset="0"/>
                <a:cs typeface="Times New Roman" panose="02020603050405020304" pitchFamily="18" charset="0"/>
              </a:rPr>
              <a:t>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Одновременно </a:t>
            </a: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в целях предотвращения занижения налоговой базы по налогу </a:t>
            </a:r>
            <a:endPar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endParaRPr>
          </a:p>
          <a:p>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на доходы </a:t>
            </a: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физических лиц (НДФЛ) при продаже физическим лицом объекта </a:t>
            </a:r>
            <a:endPar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endParaRPr>
          </a:p>
          <a:p>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недвижимого </a:t>
            </a: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имущества предусматривается исчисление налога с вмененного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a:t>
            </a:r>
          </a:p>
          <a:p>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дохода</a:t>
            </a: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 рассчитываемого как кадастровая стоимость продаваемого объекта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a:t>
            </a:r>
          </a:p>
          <a:p>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 </a:t>
            </a:r>
            <a:r>
              <a:rPr lang="ru-RU" b="1" dirty="0" smtClean="0">
                <a:ln>
                  <a:solidFill>
                    <a:srgbClr val="990000"/>
                  </a:solidFill>
                </a:ln>
                <a:solidFill>
                  <a:srgbClr val="990000"/>
                </a:solidFill>
                <a:latin typeface="Times New Roman" panose="02020603050405020304" pitchFamily="18" charset="0"/>
                <a:cs typeface="Times New Roman" panose="02020603050405020304" pitchFamily="18" charset="0"/>
              </a:rPr>
              <a:t>                                        недвижимого </a:t>
            </a: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имущества по состоянию на 1 января года, в котором осуществлена продажа, умноженная на понижающий коэффициент 0,7, в случае, если доходы налогоплательщика от его продажи ниже этой величины.</a:t>
            </a:r>
            <a:b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br>
            <a: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t>Предусмотренный механизм налогообложения доходов физических лиц от продажи недвижимого имущества будет применяться в отношении объектов недвижимого имущества, приобретенных в собственность физических лиц после 1 января 2016. г.</a:t>
            </a:r>
            <a:br>
              <a:rPr lang="ru-RU" b="1" dirty="0">
                <a:ln>
                  <a:solidFill>
                    <a:srgbClr val="990000"/>
                  </a:solidFill>
                </a:ln>
                <a:solidFill>
                  <a:srgbClr val="990000"/>
                </a:solidFill>
                <a:latin typeface="Times New Roman" panose="02020603050405020304" pitchFamily="18" charset="0"/>
                <a:cs typeface="Times New Roman" panose="02020603050405020304" pitchFamily="18" charset="0"/>
              </a:rPr>
            </a:br>
            <a:endParaRPr lang="ru-RU" sz="800" b="1" dirty="0" smtClean="0">
              <a:ln>
                <a:solidFill>
                  <a:srgbClr val="990000"/>
                </a:solidFill>
              </a:ln>
              <a:solidFill>
                <a:srgbClr val="990000"/>
              </a:solidFill>
              <a:latin typeface="Times New Roman" panose="02020603050405020304" pitchFamily="18" charset="0"/>
              <a:cs typeface="Times New Roman" panose="02020603050405020304" pitchFamily="18" charset="0"/>
            </a:endParaRPr>
          </a:p>
          <a:p>
            <a:r>
              <a:rPr lang="ru-RU" b="1" dirty="0" smtClean="0">
                <a:ln>
                  <a:solidFill>
                    <a:srgbClr val="33CC33"/>
                  </a:solidFill>
                </a:ln>
                <a:solidFill>
                  <a:srgbClr val="00FF00"/>
                </a:solidFill>
                <a:latin typeface="Times New Roman" panose="02020603050405020304" pitchFamily="18" charset="0"/>
                <a:cs typeface="Times New Roman" panose="02020603050405020304" pitchFamily="18" charset="0"/>
              </a:rPr>
              <a:t>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Предусмотрена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обязанность налогоплательщиков - физических лиц по налогам, уплачиваемым на основании налоговых уведомлений, однократно сообщать о наличии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у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них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объектов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недвижимого имущества и (или) транспортных средств, признаваемых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объектами  налогообложения  по </a:t>
            </a:r>
            <a:r>
              <a:rPr lang="ru-RU" b="1" dirty="0" err="1" smtClean="0">
                <a:ln>
                  <a:solidFill>
                    <a:srgbClr val="00B050"/>
                  </a:solidFill>
                </a:ln>
                <a:solidFill>
                  <a:srgbClr val="00FF00"/>
                </a:solidFill>
                <a:latin typeface="Times New Roman" panose="02020603050405020304" pitchFamily="18" charset="0"/>
                <a:cs typeface="Times New Roman" panose="02020603050405020304" pitchFamily="18" charset="0"/>
              </a:rPr>
              <a:t>соответст-вующим</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налогам,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в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налоговый орган по месту жительства либо по месту нахождения объектов </a:t>
            </a:r>
            <a:r>
              <a:rPr lang="ru-RU" b="1" dirty="0" err="1" smtClean="0">
                <a:ln>
                  <a:solidFill>
                    <a:srgbClr val="00B050"/>
                  </a:solidFill>
                </a:ln>
                <a:solidFill>
                  <a:srgbClr val="00FF00"/>
                </a:solidFill>
                <a:latin typeface="Times New Roman" panose="02020603050405020304" pitchFamily="18" charset="0"/>
                <a:cs typeface="Times New Roman" panose="02020603050405020304" pitchFamily="18" charset="0"/>
              </a:rPr>
              <a:t>недви-жимого</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имущества и (или) транспортных средств в случае неполучения налоговых уведомлений и неуплаты налогов в отношении указанных объектов налогообложения за период владения ими.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a:t>
            </a:r>
          </a:p>
          <a:p>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 </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             Ответственность </a:t>
            </a:r>
            <a:r>
              <a:rPr lang="ru-RU" b="1" dirty="0">
                <a:ln>
                  <a:solidFill>
                    <a:srgbClr val="00B050"/>
                  </a:solidFill>
                </a:ln>
                <a:solidFill>
                  <a:srgbClr val="00FF00"/>
                </a:solidFill>
                <a:latin typeface="Times New Roman" panose="02020603050405020304" pitchFamily="18" charset="0"/>
                <a:cs typeface="Times New Roman" panose="02020603050405020304" pitchFamily="18" charset="0"/>
              </a:rPr>
              <a:t>за неправомерное непредставление (несвоевременное представление) налогоплательщиком - физическим лицом налоговому органу указанного сообщения предусмотрена с 1 января 2017 г</a:t>
            </a:r>
            <a:r>
              <a:rPr lang="ru-RU" b="1" dirty="0" smtClean="0">
                <a:ln>
                  <a:solidFill>
                    <a:srgbClr val="00B050"/>
                  </a:solidFill>
                </a:ln>
                <a:solidFill>
                  <a:srgbClr val="00FF00"/>
                </a:solidFill>
                <a:latin typeface="Times New Roman" panose="02020603050405020304" pitchFamily="18" charset="0"/>
                <a:cs typeface="Times New Roman" panose="02020603050405020304" pitchFamily="18" charset="0"/>
              </a:rPr>
              <a:t>.</a:t>
            </a:r>
            <a:endParaRPr lang="ru-RU" dirty="0">
              <a:ln>
                <a:solidFill>
                  <a:srgbClr val="00B050"/>
                </a:solidFill>
              </a:ln>
            </a:endParaRPr>
          </a:p>
        </p:txBody>
      </p:sp>
      <p:pic>
        <p:nvPicPr>
          <p:cNvPr id="7" name="Рисунок 6"/>
          <p:cNvPicPr/>
          <p:nvPr/>
        </p:nvPicPr>
        <p:blipFill>
          <a:blip r:embed="rId5" cstate="print">
            <a:extLst>
              <a:ext uri="{28A0092B-C50C-407E-A947-70E740481C1C}">
                <a14:useLocalDpi xmlns:a14="http://schemas.microsoft.com/office/drawing/2010/main" val="0"/>
              </a:ext>
            </a:extLst>
          </a:blip>
          <a:stretch>
            <a:fillRect/>
          </a:stretch>
        </p:blipFill>
        <p:spPr>
          <a:xfrm>
            <a:off x="291147" y="312738"/>
            <a:ext cx="874078" cy="1084263"/>
          </a:xfrm>
          <a:prstGeom prst="rect">
            <a:avLst/>
          </a:prstGeom>
        </p:spPr>
      </p:pic>
    </p:spTree>
    <p:extLst>
      <p:ext uri="{BB962C8B-B14F-4D97-AF65-F5344CB8AC3E}">
        <p14:creationId xmlns:p14="http://schemas.microsoft.com/office/powerpoint/2010/main" val="581405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photos.wikimapia.org/p/00/03/02/90/64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371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1703513" y="116633"/>
            <a:ext cx="8856663" cy="431800"/>
          </a:xfrm>
          <a:prstGeom prst="rect">
            <a:avLst/>
          </a:prstGeom>
          <a:effectLst/>
        </p:spPr>
        <p:txBody>
          <a:bodyPr/>
          <a:lstStyle/>
          <a:p>
            <a:pPr algn="ctr" eaLnBrk="0" hangingPunct="0">
              <a:defRPr/>
            </a:pPr>
            <a:endParaRPr lang="ru-RU"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graphicFrame>
        <p:nvGraphicFramePr>
          <p:cNvPr id="7" name="Схема 6"/>
          <p:cNvGraphicFramePr/>
          <p:nvPr>
            <p:extLst>
              <p:ext uri="{D42A27DB-BD31-4B8C-83A1-F6EECF244321}">
                <p14:modId xmlns:p14="http://schemas.microsoft.com/office/powerpoint/2010/main" val="1845531511"/>
              </p:ext>
            </p:extLst>
          </p:nvPr>
        </p:nvGraphicFramePr>
        <p:xfrm>
          <a:off x="5879975" y="1971674"/>
          <a:ext cx="4988049" cy="4625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ая прямоугольная выноска 7"/>
          <p:cNvSpPr/>
          <p:nvPr/>
        </p:nvSpPr>
        <p:spPr>
          <a:xfrm>
            <a:off x="6744072" y="704996"/>
            <a:ext cx="3168352" cy="792088"/>
          </a:xfrm>
          <a:prstGeom prst="wedgeRoundRectCallout">
            <a:avLst>
              <a:gd name="adj1" fmla="val -59539"/>
              <a:gd name="adj2" fmla="val 128753"/>
              <a:gd name="adj3" fmla="val 16667"/>
            </a:avLst>
          </a:prstGeom>
          <a:solidFill>
            <a:srgbClr val="FF99CC"/>
          </a:solidFill>
          <a:ln/>
        </p:spPr>
        <p:style>
          <a:lnRef idx="3">
            <a:schemeClr val="lt1"/>
          </a:lnRef>
          <a:fillRef idx="1">
            <a:schemeClr val="accent6"/>
          </a:fillRef>
          <a:effectRef idx="1">
            <a:schemeClr val="accent6"/>
          </a:effectRef>
          <a:fontRef idx="minor">
            <a:schemeClr val="lt1"/>
          </a:fontRef>
        </p:style>
        <p:txBody>
          <a:bodyPr anchor="ctr"/>
          <a:lstStyle/>
          <a:p>
            <a:pPr algn="ctr">
              <a:defRPr/>
            </a:pPr>
            <a:r>
              <a:rPr lang="ru-RU" sz="1400" b="1" dirty="0">
                <a:solidFill>
                  <a:schemeClr val="tx1"/>
                </a:solidFill>
                <a:latin typeface="Times New Roman" panose="02020603050405020304" pitchFamily="18" charset="0"/>
                <a:cs typeface="Times New Roman" panose="02020603050405020304" pitchFamily="18" charset="0"/>
              </a:rPr>
              <a:t>ВОЗМОЖНОСТИ ВЛИЯНИЯ ГРАЖДАНИНА НА СОСТАВ БЮДЖЕТА</a:t>
            </a:r>
          </a:p>
        </p:txBody>
      </p:sp>
      <p:graphicFrame>
        <p:nvGraphicFramePr>
          <p:cNvPr id="9" name="Схема 8"/>
          <p:cNvGraphicFramePr/>
          <p:nvPr>
            <p:extLst>
              <p:ext uri="{D42A27DB-BD31-4B8C-83A1-F6EECF244321}">
                <p14:modId xmlns:p14="http://schemas.microsoft.com/office/powerpoint/2010/main" val="1469238965"/>
              </p:ext>
            </p:extLst>
          </p:nvPr>
        </p:nvGraphicFramePr>
        <p:xfrm>
          <a:off x="1950306" y="704996"/>
          <a:ext cx="3384376" cy="5892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2526483" y="2327401"/>
            <a:ext cx="2232025" cy="253916"/>
          </a:xfrm>
          <a:prstGeom prst="rect">
            <a:avLst/>
          </a:prstGeom>
          <a:noFill/>
        </p:spPr>
        <p:txBody>
          <a:bodyPr>
            <a:spAutoFit/>
          </a:bodyPr>
          <a:lstStyle/>
          <a:p>
            <a:pPr>
              <a:defRPr/>
            </a:pPr>
            <a:r>
              <a:rPr lang="ru-RU" sz="1050" b="1" dirty="0">
                <a:solidFill>
                  <a:schemeClr val="bg1"/>
                </a:solidFill>
                <a:latin typeface="Times New Roman" pitchFamily="18" charset="0"/>
                <a:cs typeface="Times New Roman" pitchFamily="18" charset="0"/>
              </a:rPr>
              <a:t>КАК НАЛОГОПЛАТЕЛЬЩИК</a:t>
            </a:r>
          </a:p>
        </p:txBody>
      </p:sp>
      <p:sp>
        <p:nvSpPr>
          <p:cNvPr id="17418" name="TextBox 14"/>
          <p:cNvSpPr txBox="1">
            <a:spLocks noChangeArrowheads="1"/>
          </p:cNvSpPr>
          <p:nvPr/>
        </p:nvSpPr>
        <p:spPr bwMode="auto">
          <a:xfrm>
            <a:off x="2495600" y="4509120"/>
            <a:ext cx="22320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100" b="1" dirty="0">
                <a:solidFill>
                  <a:schemeClr val="bg1"/>
                </a:solidFill>
                <a:latin typeface="Times New Roman" pitchFamily="18" charset="0"/>
                <a:cs typeface="Times New Roman" pitchFamily="18" charset="0"/>
              </a:rPr>
              <a:t>КАК ПОЛУЧАТЕЛЬ СОЦИАЛЬНЫХ ГАРАНТИЙ</a:t>
            </a:r>
          </a:p>
        </p:txBody>
      </p:sp>
      <p:sp>
        <p:nvSpPr>
          <p:cNvPr id="13" name="Заголовок 1"/>
          <p:cNvSpPr txBox="1">
            <a:spLocks/>
          </p:cNvSpPr>
          <p:nvPr/>
        </p:nvSpPr>
        <p:spPr>
          <a:xfrm>
            <a:off x="1514475" y="116634"/>
            <a:ext cx="9982200" cy="431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600" b="1" dirty="0">
                <a:ln>
                  <a:solidFill>
                    <a:srgbClr val="C00000"/>
                  </a:solidFill>
                </a:ln>
                <a:solidFill>
                  <a:srgbClr val="C00000"/>
                </a:solidFill>
                <a:latin typeface="Times New Roman" panose="02020603050405020304" pitchFamily="18" charset="0"/>
                <a:cs typeface="Times New Roman" panose="02020603050405020304" pitchFamily="18" charset="0"/>
              </a:rPr>
              <a:t>ГРАЖДАНИН И ЕГО УЧАСТИЕ В БЮДЖЕТНОМ ПРОЦЕССЕ</a:t>
            </a:r>
          </a:p>
        </p:txBody>
      </p:sp>
      <p:pic>
        <p:nvPicPr>
          <p:cNvPr id="11" name="Рисунок 10"/>
          <p:cNvPicPr/>
          <p:nvPr/>
        </p:nvPicPr>
        <p:blipFill>
          <a:blip r:embed="rId13" cstate="print">
            <a:extLst>
              <a:ext uri="{28A0092B-C50C-407E-A947-70E740481C1C}">
                <a14:useLocalDpi xmlns:a14="http://schemas.microsoft.com/office/drawing/2010/main" val="0"/>
              </a:ext>
            </a:extLst>
          </a:blip>
          <a:stretch>
            <a:fillRect/>
          </a:stretch>
        </p:blipFill>
        <p:spPr>
          <a:xfrm>
            <a:off x="443587" y="412821"/>
            <a:ext cx="874078" cy="1084263"/>
          </a:xfrm>
          <a:prstGeom prst="rect">
            <a:avLst/>
          </a:prstGeom>
        </p:spPr>
      </p:pic>
    </p:spTree>
    <p:extLst>
      <p:ext uri="{BB962C8B-B14F-4D97-AF65-F5344CB8AC3E}">
        <p14:creationId xmlns:p14="http://schemas.microsoft.com/office/powerpoint/2010/main" val="3019661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drape"/>
      </p:transition>
    </mc:Choice>
    <mc:Fallback xmlns="">
      <p:transition spd="slow" advClick="0" advTm="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бодайбо фото горо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168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19536" y="116632"/>
            <a:ext cx="8291264" cy="432048"/>
          </a:xfrm>
          <a:solidFill>
            <a:schemeClr val="bg1">
              <a:lumMod val="95000"/>
              <a:alpha val="28000"/>
            </a:schemeClr>
          </a:solidFill>
        </p:spPr>
        <p:txBody>
          <a:bodyPr>
            <a:noAutofit/>
          </a:bodyPr>
          <a:lstStyle/>
          <a:p>
            <a:pPr algn="ctr"/>
            <a:r>
              <a:rPr lang="ru-RU" sz="2600" b="1" cap="all" dirty="0">
                <a:ln>
                  <a:solidFill>
                    <a:srgbClr val="C00000"/>
                  </a:solidFill>
                </a:ln>
                <a:solidFill>
                  <a:srgbClr val="C00000"/>
                </a:solidFill>
                <a:latin typeface="Arial Narrow" panose="020B0606020202030204" pitchFamily="34" charset="0"/>
              </a:rPr>
              <a:t>ЧТО ТАКОЕ муниципальный БЮДЖЕТ?</a:t>
            </a:r>
          </a:p>
        </p:txBody>
      </p:sp>
      <p:sp>
        <p:nvSpPr>
          <p:cNvPr id="3" name="Выгнутая вверх стрелка 2"/>
          <p:cNvSpPr/>
          <p:nvPr/>
        </p:nvSpPr>
        <p:spPr>
          <a:xfrm>
            <a:off x="4535066" y="2963575"/>
            <a:ext cx="6097438" cy="276999"/>
          </a:xfrm>
          <a:prstGeom prst="curvedDownArrow">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ru-RU" sz="1200" dirty="0">
              <a:solidFill>
                <a:schemeClr val="tx1"/>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4576758" y="1611538"/>
            <a:ext cx="2832339" cy="4104456"/>
            <a:chOff x="2080617" y="0"/>
            <a:chExt cx="1934765" cy="4063999"/>
          </a:xfrm>
          <a:effectLst>
            <a:outerShdw blurRad="50800" dist="38100" dir="13500000" algn="br" rotWithShape="0">
              <a:prstClr val="black">
                <a:alpha val="40000"/>
              </a:prstClr>
            </a:outerShdw>
          </a:effectLst>
        </p:grpSpPr>
        <p:sp>
          <p:nvSpPr>
            <p:cNvPr id="5" name="Скругленный прямоугольник 4"/>
            <p:cNvSpPr/>
            <p:nvPr/>
          </p:nvSpPr>
          <p:spPr>
            <a:xfrm>
              <a:off x="2080617" y="0"/>
              <a:ext cx="1934765" cy="4063999"/>
            </a:xfrm>
            <a:prstGeom prst="roundRect">
              <a:avLst>
                <a:gd name="adj" fmla="val 10000"/>
              </a:avLst>
            </a:prstGeom>
            <a:solidFill>
              <a:srgbClr val="CCFF66"/>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a:latin typeface="Arial Narrow" panose="020B0606020202030204" pitchFamily="34" charset="0"/>
                </a:rPr>
                <a:t>ДОХОДЫ</a:t>
              </a:r>
              <a:endParaRPr lang="ru-RU" sz="2800" b="1" dirty="0"/>
            </a:p>
            <a:p>
              <a:pPr algn="ctr"/>
              <a:endParaRPr lang="ru-RU" sz="2200" b="1" dirty="0">
                <a:latin typeface="Arial Narrow" panose="020B0606020202030204" pitchFamily="34" charset="0"/>
              </a:endParaRPr>
            </a:p>
          </p:txBody>
        </p:sp>
        <p:sp>
          <p:nvSpPr>
            <p:cNvPr id="6" name="Скругленный прямоугольник 4"/>
            <p:cNvSpPr/>
            <p:nvPr/>
          </p:nvSpPr>
          <p:spPr>
            <a:xfrm>
              <a:off x="2080617"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latin typeface="Arial Narrow" panose="020B0606020202030204" pitchFamily="34" charset="0"/>
              </a:endParaRPr>
            </a:p>
          </p:txBody>
        </p:sp>
      </p:grpSp>
      <p:sp>
        <p:nvSpPr>
          <p:cNvPr id="9" name="Скругленный прямоугольник 4"/>
          <p:cNvSpPr/>
          <p:nvPr/>
        </p:nvSpPr>
        <p:spPr>
          <a:xfrm>
            <a:off x="5672679" y="1387477"/>
            <a:ext cx="1626655" cy="12220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p>
        </p:txBody>
      </p:sp>
      <p:grpSp>
        <p:nvGrpSpPr>
          <p:cNvPr id="10" name="Группа 9"/>
          <p:cNvGrpSpPr/>
          <p:nvPr/>
        </p:nvGrpSpPr>
        <p:grpSpPr>
          <a:xfrm>
            <a:off x="7625916" y="1628800"/>
            <a:ext cx="2789769" cy="4104456"/>
            <a:chOff x="4160490" y="0"/>
            <a:chExt cx="1934765" cy="4063999"/>
          </a:xfrm>
          <a:effectLst>
            <a:outerShdw blurRad="50800" dist="38100" dir="13500000" algn="br" rotWithShape="0">
              <a:prstClr val="black">
                <a:alpha val="40000"/>
              </a:prstClr>
            </a:outerShdw>
          </a:effectLst>
        </p:grpSpPr>
        <p:sp>
          <p:nvSpPr>
            <p:cNvPr id="11" name="Скругленный прямоугольник 10"/>
            <p:cNvSpPr/>
            <p:nvPr/>
          </p:nvSpPr>
          <p:spPr>
            <a:xfrm>
              <a:off x="4160490" y="0"/>
              <a:ext cx="1934765" cy="4063999"/>
            </a:xfrm>
            <a:prstGeom prst="roundRect">
              <a:avLst>
                <a:gd name="adj" fmla="val 10000"/>
              </a:avLst>
            </a:prstGeom>
            <a:solidFill>
              <a:srgbClr val="99FFCC"/>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a:latin typeface="Arial Narrow" panose="020B0606020202030204" pitchFamily="34" charset="0"/>
                </a:rPr>
                <a:t>РАСХОДЫ </a:t>
              </a:r>
            </a:p>
            <a:p>
              <a:pPr algn="ctr"/>
              <a:endParaRPr lang="ru-RU" sz="2200" b="1" dirty="0">
                <a:latin typeface="Arial Narrow" panose="020B0606020202030204" pitchFamily="34" charset="0"/>
              </a:endParaRPr>
            </a:p>
          </p:txBody>
        </p:sp>
        <p:sp>
          <p:nvSpPr>
            <p:cNvPr id="12" name="Скругленный прямоугольник 4"/>
            <p:cNvSpPr/>
            <p:nvPr/>
          </p:nvSpPr>
          <p:spPr>
            <a:xfrm>
              <a:off x="4160490"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p>
          </p:txBody>
        </p:sp>
      </p:grpSp>
      <p:grpSp>
        <p:nvGrpSpPr>
          <p:cNvPr id="13" name="Группа 12"/>
          <p:cNvGrpSpPr/>
          <p:nvPr/>
        </p:nvGrpSpPr>
        <p:grpSpPr>
          <a:xfrm>
            <a:off x="1771522" y="1644856"/>
            <a:ext cx="2520000" cy="4104456"/>
            <a:chOff x="744" y="0"/>
            <a:chExt cx="1934765" cy="4063999"/>
          </a:xfrm>
          <a:effectLst>
            <a:outerShdw blurRad="50800" dist="38100" dir="13500000" algn="br" rotWithShape="0">
              <a:prstClr val="black">
                <a:alpha val="40000"/>
              </a:prstClr>
            </a:outerShdw>
          </a:effectLst>
        </p:grpSpPr>
        <p:sp>
          <p:nvSpPr>
            <p:cNvPr id="14" name="Скругленный прямоугольник 13"/>
            <p:cNvSpPr/>
            <p:nvPr/>
          </p:nvSpPr>
          <p:spPr>
            <a:xfrm>
              <a:off x="744" y="0"/>
              <a:ext cx="1934765" cy="4063999"/>
            </a:xfrm>
            <a:prstGeom prst="roundRect">
              <a:avLst>
                <a:gd name="adj" fmla="val 10000"/>
              </a:avLst>
            </a:prstGeom>
            <a:solidFill>
              <a:srgbClr val="FF6699"/>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a:latin typeface="Arial Narrow" panose="020B0606020202030204" pitchFamily="34" charset="0"/>
                </a:rPr>
                <a:t>БЮДЖЕТ</a:t>
              </a:r>
            </a:p>
          </p:txBody>
        </p:sp>
        <p:sp>
          <p:nvSpPr>
            <p:cNvPr id="15" name="Скругленный прямоугольник 4"/>
            <p:cNvSpPr/>
            <p:nvPr/>
          </p:nvSpPr>
          <p:spPr>
            <a:xfrm>
              <a:off x="744"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p>
          </p:txBody>
        </p:sp>
      </p:grpSp>
      <p:sp>
        <p:nvSpPr>
          <p:cNvPr id="17" name="Скругленный прямоугольник 16"/>
          <p:cNvSpPr/>
          <p:nvPr/>
        </p:nvSpPr>
        <p:spPr>
          <a:xfrm>
            <a:off x="1900666" y="2335157"/>
            <a:ext cx="2268000" cy="3233810"/>
          </a:xfrm>
          <a:prstGeom prst="roundRect">
            <a:avLst>
              <a:gd name="adj" fmla="val 10000"/>
            </a:avLst>
          </a:prstGeom>
          <a:solidFill>
            <a:srgbClr val="FFFFDD"/>
          </a:solidFill>
          <a:ln w="31750">
            <a:solidFill>
              <a:srgbClr val="C00000"/>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dirty="0">
                <a:solidFill>
                  <a:schemeClr val="tx1"/>
                </a:solidFill>
                <a:latin typeface="Arial Narrow" panose="020B0606020202030204" pitchFamily="34" charset="0"/>
              </a:rPr>
              <a:t>- форма образования и расходования денежных средств, предназначенных для финансового обеспечения задач </a:t>
            </a:r>
          </a:p>
          <a:p>
            <a:pPr algn="ctr"/>
            <a:r>
              <a:rPr lang="ru-RU" dirty="0">
                <a:solidFill>
                  <a:schemeClr val="tx1"/>
                </a:solidFill>
                <a:latin typeface="Arial Narrow" panose="020B0606020202030204" pitchFamily="34" charset="0"/>
              </a:rPr>
              <a:t>и функций </a:t>
            </a:r>
          </a:p>
          <a:p>
            <a:pPr algn="ctr"/>
            <a:r>
              <a:rPr lang="ru-RU" dirty="0">
                <a:solidFill>
                  <a:schemeClr val="tx1"/>
                </a:solidFill>
                <a:latin typeface="Arial Narrow" panose="020B0606020202030204" pitchFamily="34" charset="0"/>
              </a:rPr>
              <a:t>органов местного </a:t>
            </a:r>
            <a:r>
              <a:rPr lang="ru-RU" sz="1900" dirty="0">
                <a:solidFill>
                  <a:schemeClr val="tx1"/>
                </a:solidFill>
                <a:latin typeface="Arial Narrow" panose="020B0606020202030204" pitchFamily="34" charset="0"/>
              </a:rPr>
              <a:t>самоуправления</a:t>
            </a:r>
          </a:p>
        </p:txBody>
      </p:sp>
      <p:sp>
        <p:nvSpPr>
          <p:cNvPr id="20" name="Скругленный прямоугольник 19"/>
          <p:cNvSpPr/>
          <p:nvPr/>
        </p:nvSpPr>
        <p:spPr>
          <a:xfrm>
            <a:off x="4766767" y="2325020"/>
            <a:ext cx="2452319" cy="3254083"/>
          </a:xfrm>
          <a:prstGeom prst="roundRect">
            <a:avLst>
              <a:gd name="adj" fmla="val 10000"/>
            </a:avLst>
          </a:prstGeom>
          <a:solidFill>
            <a:srgbClr val="FFFFDD"/>
          </a:solidFill>
          <a:ln w="31750">
            <a:solidFill>
              <a:schemeClr val="tx2">
                <a:lumMod val="20000"/>
                <a:lumOff val="80000"/>
              </a:schemeClr>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dirty="0">
                <a:solidFill>
                  <a:srgbClr val="002060"/>
                </a:solidFill>
                <a:latin typeface="Arial Narrow" panose="020B0606020202030204" pitchFamily="34" charset="0"/>
              </a:rPr>
              <a:t>поступающие в бюджет денежные средства </a:t>
            </a:r>
            <a:r>
              <a:rPr lang="ru-RU" dirty="0" smtClean="0">
                <a:solidFill>
                  <a:srgbClr val="002060"/>
                </a:solidFill>
                <a:latin typeface="Arial Narrow" panose="020B0606020202030204" pitchFamily="34" charset="0"/>
              </a:rPr>
              <a:t>(отчисления о федеральных и региональных налогов, «местные налоги», госпошлина, штрафы</a:t>
            </a:r>
            <a:r>
              <a:rPr lang="ru-RU" dirty="0">
                <a:solidFill>
                  <a:srgbClr val="002060"/>
                </a:solidFill>
                <a:latin typeface="Arial Narrow" panose="020B0606020202030204" pitchFamily="34" charset="0"/>
              </a:rPr>
              <a:t>, административные платежи и сборы, финансовая </a:t>
            </a:r>
            <a:r>
              <a:rPr lang="ru-RU" dirty="0" smtClean="0">
                <a:solidFill>
                  <a:srgbClr val="002060"/>
                </a:solidFill>
                <a:latin typeface="Arial Narrow" panose="020B0606020202030204" pitchFamily="34" charset="0"/>
              </a:rPr>
              <a:t>помощь из бюджетов )</a:t>
            </a:r>
            <a:endParaRPr lang="ru-RU" dirty="0">
              <a:solidFill>
                <a:srgbClr val="002060"/>
              </a:solidFill>
              <a:latin typeface="Arial Narrow" panose="020B0606020202030204" pitchFamily="34" charset="0"/>
            </a:endParaRPr>
          </a:p>
        </p:txBody>
      </p:sp>
      <p:grpSp>
        <p:nvGrpSpPr>
          <p:cNvPr id="22" name="Группа 21"/>
          <p:cNvGrpSpPr/>
          <p:nvPr/>
        </p:nvGrpSpPr>
        <p:grpSpPr>
          <a:xfrm>
            <a:off x="7751915" y="2266951"/>
            <a:ext cx="2535085" cy="3322289"/>
            <a:chOff x="4434765" y="1092175"/>
            <a:chExt cx="1716197" cy="1362235"/>
          </a:xfrm>
        </p:grpSpPr>
        <p:sp>
          <p:nvSpPr>
            <p:cNvPr id="23" name="Скругленный прямоугольник 22"/>
            <p:cNvSpPr/>
            <p:nvPr/>
          </p:nvSpPr>
          <p:spPr>
            <a:xfrm>
              <a:off x="4434765" y="1092175"/>
              <a:ext cx="1716197" cy="1355082"/>
            </a:xfrm>
            <a:prstGeom prst="roundRect">
              <a:avLst>
                <a:gd name="adj" fmla="val 10000"/>
              </a:avLst>
            </a:prstGeom>
            <a:solidFill>
              <a:srgbClr val="FFFFDD"/>
            </a:solidFill>
            <a:ln w="31750">
              <a:solidFill>
                <a:schemeClr val="bg1">
                  <a:lumMod val="75000"/>
                </a:schemeClr>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sz="1700" dirty="0">
                  <a:solidFill>
                    <a:srgbClr val="002060"/>
                  </a:solidFill>
                  <a:latin typeface="Arial Narrow" panose="020B0606020202030204" pitchFamily="34" charset="0"/>
                </a:rPr>
                <a:t>направляемые из бюджета денежные </a:t>
              </a:r>
              <a:r>
                <a:rPr lang="ru-RU" sz="1700" dirty="0" smtClean="0">
                  <a:solidFill>
                    <a:srgbClr val="002060"/>
                  </a:solidFill>
                  <a:latin typeface="Arial Narrow" panose="020B0606020202030204" pitchFamily="34" charset="0"/>
                </a:rPr>
                <a:t>средства (финансовое обеспечение обязательств </a:t>
              </a:r>
              <a:r>
                <a:rPr lang="ru-RU" sz="1700" dirty="0" err="1" smtClean="0">
                  <a:solidFill>
                    <a:srgbClr val="002060"/>
                  </a:solidFill>
                  <a:latin typeface="Arial Narrow" panose="020B0606020202030204" pitchFamily="34" charset="0"/>
                </a:rPr>
                <a:t>муници-пальных</a:t>
              </a:r>
              <a:r>
                <a:rPr lang="ru-RU" sz="1700" dirty="0" smtClean="0">
                  <a:solidFill>
                    <a:srgbClr val="002060"/>
                  </a:solidFill>
                  <a:latin typeface="Arial Narrow" panose="020B0606020202030204" pitchFamily="34" charset="0"/>
                </a:rPr>
                <a:t> учреждений</a:t>
              </a:r>
              <a:r>
                <a:rPr lang="ru-RU" sz="1700" dirty="0">
                  <a:solidFill>
                    <a:srgbClr val="002060"/>
                  </a:solidFill>
                  <a:latin typeface="Arial Narrow" panose="020B0606020202030204" pitchFamily="34" charset="0"/>
                </a:rPr>
                <a:t>, </a:t>
              </a:r>
            </a:p>
            <a:p>
              <a:pPr algn="ctr"/>
              <a:r>
                <a:rPr lang="ru-RU" sz="1700" dirty="0">
                  <a:solidFill>
                    <a:srgbClr val="002060"/>
                  </a:solidFill>
                  <a:latin typeface="Arial Narrow" panose="020B0606020202030204" pitchFamily="34" charset="0"/>
                </a:rPr>
                <a:t>дорожное хозяйство, </a:t>
              </a:r>
              <a:r>
                <a:rPr lang="ru-RU" sz="1700" dirty="0" smtClean="0">
                  <a:solidFill>
                    <a:srgbClr val="002060"/>
                  </a:solidFill>
                  <a:latin typeface="Arial Narrow" panose="020B0606020202030204" pitchFamily="34" charset="0"/>
                </a:rPr>
                <a:t>ЖКХ, транспорт</a:t>
              </a:r>
              <a:r>
                <a:rPr lang="ru-RU" sz="1700" dirty="0">
                  <a:solidFill>
                    <a:srgbClr val="002060"/>
                  </a:solidFill>
                  <a:latin typeface="Arial Narrow" panose="020B0606020202030204" pitchFamily="34" charset="0"/>
                </a:rPr>
                <a:t>, </a:t>
              </a:r>
              <a:r>
                <a:rPr lang="ru-RU" sz="1700" dirty="0" smtClean="0">
                  <a:solidFill>
                    <a:srgbClr val="002060"/>
                  </a:solidFill>
                  <a:latin typeface="Arial Narrow" panose="020B0606020202030204" pitchFamily="34" charset="0"/>
                </a:rPr>
                <a:t>  благоустройство, молодежная и социальная политика </a:t>
              </a:r>
            </a:p>
            <a:p>
              <a:pPr algn="ctr"/>
              <a:r>
                <a:rPr lang="ru-RU" sz="1700" dirty="0" smtClean="0">
                  <a:solidFill>
                    <a:srgbClr val="002060"/>
                  </a:solidFill>
                  <a:latin typeface="Arial Narrow" panose="020B0606020202030204" pitchFamily="34" charset="0"/>
                </a:rPr>
                <a:t>и </a:t>
              </a:r>
              <a:r>
                <a:rPr lang="ru-RU" sz="1700" dirty="0">
                  <a:solidFill>
                    <a:srgbClr val="002060"/>
                  </a:solidFill>
                  <a:latin typeface="Arial Narrow" panose="020B0606020202030204" pitchFamily="34" charset="0"/>
                </a:rPr>
                <a:t>др.)</a:t>
              </a:r>
            </a:p>
          </p:txBody>
        </p:sp>
        <p:sp>
          <p:nvSpPr>
            <p:cNvPr id="24" name="Скругленный прямоугольник 4"/>
            <p:cNvSpPr/>
            <p:nvPr/>
          </p:nvSpPr>
          <p:spPr>
            <a:xfrm>
              <a:off x="4598806" y="1264948"/>
              <a:ext cx="1452420" cy="118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8580" rIns="91440" bIns="68580" numCol="1" spcCol="1270" anchor="ctr" anchorCtr="0">
              <a:noAutofit/>
            </a:bodyPr>
            <a:lstStyle/>
            <a:p>
              <a:pPr algn="ctr" defTabSz="1600200">
                <a:lnSpc>
                  <a:spcPct val="90000"/>
                </a:lnSpc>
                <a:spcBef>
                  <a:spcPct val="0"/>
                </a:spcBef>
                <a:spcAft>
                  <a:spcPct val="35000"/>
                </a:spcAft>
              </a:pPr>
              <a:endParaRPr lang="ru-RU" sz="3600" dirty="0"/>
            </a:p>
          </p:txBody>
        </p:sp>
      </p:grpSp>
      <p:sp>
        <p:nvSpPr>
          <p:cNvPr id="27" name="Прямоугольник 26"/>
          <p:cNvSpPr/>
          <p:nvPr/>
        </p:nvSpPr>
        <p:spPr>
          <a:xfrm>
            <a:off x="1918741" y="679999"/>
            <a:ext cx="8496944" cy="784830"/>
          </a:xfrm>
          <a:prstGeom prst="rect">
            <a:avLst/>
          </a:prstGeom>
          <a:gradFill flip="none" rotWithShape="1">
            <a:gsLst>
              <a:gs pos="0">
                <a:srgbClr val="FFCCFF"/>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1"/>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500" b="1" dirty="0">
                <a:latin typeface="Arial Narrow" panose="020B0606020202030204" pitchFamily="34" charset="0"/>
                <a:cs typeface="Aharoni" panose="02010803020104030203" pitchFamily="2" charset="-79"/>
              </a:rPr>
              <a:t>Слово это заимствовано из Англии, где в старину канцлер казначейства приносил ежегодно в парламент мешок  </a:t>
            </a:r>
            <a:r>
              <a:rPr lang="ru-RU" sz="1500" b="1" dirty="0" smtClean="0">
                <a:latin typeface="Arial Narrow" panose="020B0606020202030204" pitchFamily="34" charset="0"/>
                <a:cs typeface="Aharoni" panose="02010803020104030203" pitchFamily="2" charset="-79"/>
              </a:rPr>
              <a:t>с </a:t>
            </a:r>
            <a:r>
              <a:rPr lang="ru-RU" sz="1500" b="1" dirty="0">
                <a:latin typeface="Arial Narrow" panose="020B0606020202030204" pitchFamily="34" charset="0"/>
                <a:cs typeface="Aharoni" panose="02010803020104030203" pitchFamily="2" charset="-79"/>
              </a:rPr>
              <a:t>деньгами и произносил речь, которая собственно и называлась старинным нормандским словом "B</a:t>
            </a:r>
            <a:r>
              <a:rPr lang="en-US" sz="1500" b="1" dirty="0">
                <a:latin typeface="Aharoni" panose="02010803020104030203" pitchFamily="2" charset="-79"/>
                <a:cs typeface="Aharoni" panose="02010803020104030203" pitchFamily="2" charset="-79"/>
              </a:rPr>
              <a:t>o</a:t>
            </a:r>
            <a:r>
              <a:rPr lang="ru-RU" sz="1500" b="1" dirty="0">
                <a:latin typeface="Arial Narrow" panose="020B0606020202030204" pitchFamily="34" charset="0"/>
                <a:cs typeface="Aharoni" panose="02010803020104030203" pitchFamily="2" charset="-79"/>
              </a:rPr>
              <a:t>u</a:t>
            </a:r>
            <a:r>
              <a:rPr lang="en-US" sz="1500" b="1" dirty="0">
                <a:latin typeface="Aharoni" panose="02010803020104030203" pitchFamily="2" charset="-79"/>
                <a:cs typeface="Aharoni" panose="02010803020104030203" pitchFamily="2" charset="-79"/>
              </a:rPr>
              <a:t>gett</a:t>
            </a:r>
            <a:r>
              <a:rPr lang="ru-RU" sz="1500" b="1" dirty="0">
                <a:latin typeface="Arial Narrow" panose="020B0606020202030204" pitchFamily="34" charset="0"/>
                <a:cs typeface="Aharoni" panose="02010803020104030203" pitchFamily="2" charset="-79"/>
              </a:rPr>
              <a:t>e" </a:t>
            </a:r>
            <a:r>
              <a:rPr lang="ru-RU" sz="1500" b="1" dirty="0" smtClean="0">
                <a:latin typeface="Arial Narrow" panose="020B0606020202030204" pitchFamily="34" charset="0"/>
                <a:cs typeface="Aharoni" panose="02010803020104030203" pitchFamily="2" charset="-79"/>
              </a:rPr>
              <a:t>(</a:t>
            </a:r>
            <a:r>
              <a:rPr lang="ru-RU" sz="1500" b="1" dirty="0">
                <a:latin typeface="Arial Narrow" panose="020B0606020202030204" pitchFamily="34" charset="0"/>
                <a:cs typeface="Aharoni" panose="02010803020104030203" pitchFamily="2" charset="-79"/>
              </a:rPr>
              <a:t>т.е. кожаный мешок)</a:t>
            </a:r>
          </a:p>
        </p:txBody>
      </p:sp>
      <p:sp>
        <p:nvSpPr>
          <p:cNvPr id="25" name="Прямоугольник с двумя скругленными противолежащими углами 24"/>
          <p:cNvSpPr/>
          <p:nvPr/>
        </p:nvSpPr>
        <p:spPr>
          <a:xfrm>
            <a:off x="1771522" y="5862704"/>
            <a:ext cx="8515478" cy="792088"/>
          </a:xfrm>
          <a:prstGeom prst="round2DiagRect">
            <a:avLst/>
          </a:prstGeom>
          <a:gradFill>
            <a:gsLst>
              <a:gs pos="1000">
                <a:schemeClr val="tx2">
                  <a:lumMod val="40000"/>
                  <a:lumOff val="60000"/>
                </a:schemeClr>
              </a:gs>
              <a:gs pos="35000">
                <a:schemeClr val="tx2">
                  <a:lumMod val="20000"/>
                  <a:lumOff val="80000"/>
                </a:schemeClr>
              </a:gs>
              <a:gs pos="100000">
                <a:schemeClr val="tx2">
                  <a:lumMod val="20000"/>
                  <a:lumOff val="80000"/>
                </a:schemeClr>
              </a:gs>
            </a:gsLst>
            <a:lin ang="16200000" scaled="1"/>
          </a:gradFill>
          <a:ln w="2222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ln>
                  <a:solidFill>
                    <a:srgbClr val="003399"/>
                  </a:solidFill>
                </a:ln>
                <a:solidFill>
                  <a:srgbClr val="006666"/>
                </a:solidFill>
                <a:latin typeface="Arial Narrow" panose="020B0606020202030204" pitchFamily="34" charset="0"/>
                <a:cs typeface="Times New Roman" panose="02020603050405020304" pitchFamily="18" charset="0"/>
              </a:rPr>
              <a:t>ДЕФИЦИТ бюджета - </a:t>
            </a:r>
            <a:r>
              <a:rPr lang="ru-RU" dirty="0">
                <a:ln>
                  <a:solidFill>
                    <a:srgbClr val="003399"/>
                  </a:solidFill>
                </a:ln>
                <a:solidFill>
                  <a:srgbClr val="006666"/>
                </a:solidFill>
                <a:latin typeface="Arial Narrow" panose="020B0606020202030204" pitchFamily="34" charset="0"/>
                <a:cs typeface="Times New Roman" panose="02020603050405020304" pitchFamily="18" charset="0"/>
              </a:rPr>
              <a:t>превышение расходов бюджета над его доходами</a:t>
            </a:r>
          </a:p>
          <a:p>
            <a:pPr algn="ctr"/>
            <a:r>
              <a:rPr lang="ru-RU" b="1" dirty="0">
                <a:ln>
                  <a:solidFill>
                    <a:srgbClr val="003399"/>
                  </a:solidFill>
                </a:ln>
                <a:solidFill>
                  <a:srgbClr val="006666"/>
                </a:solidFill>
                <a:latin typeface="Arial Narrow" panose="020B0606020202030204" pitchFamily="34" charset="0"/>
                <a:cs typeface="Times New Roman" panose="02020603050405020304" pitchFamily="18" charset="0"/>
              </a:rPr>
              <a:t>ПРОФИЦИТ бюджета - </a:t>
            </a:r>
            <a:r>
              <a:rPr lang="ru-RU" dirty="0">
                <a:ln>
                  <a:solidFill>
                    <a:srgbClr val="003399"/>
                  </a:solidFill>
                </a:ln>
                <a:solidFill>
                  <a:srgbClr val="006666"/>
                </a:solidFill>
                <a:latin typeface="Arial Narrow" panose="020B0606020202030204" pitchFamily="34" charset="0"/>
                <a:cs typeface="Times New Roman" panose="02020603050405020304" pitchFamily="18" charset="0"/>
              </a:rPr>
              <a:t>превышение доходов бюджета над его расходами</a:t>
            </a:r>
          </a:p>
        </p:txBody>
      </p:sp>
      <p:sp>
        <p:nvSpPr>
          <p:cNvPr id="7" name="Выгнутая вниз стрелка 6"/>
          <p:cNvSpPr/>
          <p:nvPr/>
        </p:nvSpPr>
        <p:spPr>
          <a:xfrm>
            <a:off x="4420666" y="3900651"/>
            <a:ext cx="6192688" cy="276999"/>
          </a:xfrm>
          <a:prstGeom prst="curvedUpArrow">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ru-RU" sz="1200" dirty="0">
              <a:solidFill>
                <a:schemeClr val="tx1"/>
              </a:solidFill>
              <a:latin typeface="Times New Roman" panose="02020603050405020304" pitchFamily="18" charset="0"/>
              <a:cs typeface="Times New Roman" panose="02020603050405020304" pitchFamily="18" charset="0"/>
            </a:endParaRPr>
          </a:p>
        </p:txBody>
      </p:sp>
      <p:pic>
        <p:nvPicPr>
          <p:cNvPr id="26" name="Рисунок 25"/>
          <p:cNvPicPr/>
          <p:nvPr/>
        </p:nvPicPr>
        <p:blipFill>
          <a:blip r:embed="rId3" cstate="print">
            <a:extLst>
              <a:ext uri="{28A0092B-C50C-407E-A947-70E740481C1C}">
                <a14:useLocalDpi xmlns:a14="http://schemas.microsoft.com/office/drawing/2010/main" val="0"/>
              </a:ext>
            </a:extLst>
          </a:blip>
          <a:stretch>
            <a:fillRect/>
          </a:stretch>
        </p:blipFill>
        <p:spPr>
          <a:xfrm>
            <a:off x="496703" y="380566"/>
            <a:ext cx="874078" cy="1084263"/>
          </a:xfrm>
          <a:prstGeom prst="rect">
            <a:avLst/>
          </a:prstGeom>
        </p:spPr>
      </p:pic>
    </p:spTree>
    <p:extLst>
      <p:ext uri="{BB962C8B-B14F-4D97-AF65-F5344CB8AC3E}">
        <p14:creationId xmlns:p14="http://schemas.microsoft.com/office/powerpoint/2010/main" val="2294825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
        <p15:prstTrans prst="drape"/>
      </p:transition>
    </mc:Choice>
    <mc:Fallback xmlns="">
      <p:transition spd="slow" advClick="0" advTm="200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7732</TotalTime>
  <Words>1865</Words>
  <Application>Microsoft Office PowerPoint</Application>
  <PresentationFormat>Широкоэкранный</PresentationFormat>
  <Paragraphs>246</Paragraphs>
  <Slides>18</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Aharoni</vt:lpstr>
      <vt:lpstr>Arial</vt:lpstr>
      <vt:lpstr>Arial Black</vt:lpstr>
      <vt:lpstr>Arial Narrow</vt:lpstr>
      <vt:lpstr>Calibri</vt:lpstr>
      <vt:lpstr>Calibri Light</vt:lpstr>
      <vt:lpstr>Cambria</vt:lpstr>
      <vt:lpstr>Century Schoolbook</vt:lpstr>
      <vt:lpstr>Times New Roman</vt:lpstr>
      <vt:lpstr>Verdana</vt:lpstr>
      <vt:lpstr>Тема Office</vt:lpstr>
      <vt:lpstr>Презентация PowerPoint</vt:lpstr>
      <vt:lpstr>Презентация PowerPoint</vt:lpstr>
      <vt:lpstr>Презентация PowerPoint</vt:lpstr>
      <vt:lpstr>Этапы бюджетного процесса в Бодайбинском муниципальном образовании</vt:lpstr>
      <vt:lpstr>               Основные направления бюджетной политики Бодайбинского муниципального образования на 2016 год и плановый период 2017-2018 годов.   - Улучшение качества работы контрольных органов. - Разработка проекта бюджетного прогноза. - Соблюдение требований Бюджетного кодекса в части ограничения  дефицита бюджета и уровня муниципального долга.  - Поддержание сбалансированности бюджета. - Повышение эффективности бюджетных расходов являются. - Обеспечение рационального и экономичного использования бюджетных средств. - Развитие внутреннего муниципального финансового контроля.  - Использование системы «Электронный бюджет». - Обеспечение привязки муниципальных программ к целям социально-экономического развития. - Обеспечение широкого вовлечения граждан в процедуры обсуждения и принятия бюджетных решений, общественного контроля их эффективности и результативности.</vt:lpstr>
      <vt:lpstr>             Учитывая местный характер налога, широкие полномочия по установлению налога предоставлены субъектам Российской Федерации и представительным органам муниципальных образований. По решению представительных органов муниципальных образований налог вводится в действие или прекращает действовать на соответствующей территории, определяются конкретные налоговые ставки, могут увеличиваться размеры налоговых вычетов и устанавливаться дополнительные налоговые льготы. Администрация Бодайбинского городского поселения до 2018 года не планирует увеличивать размеры налоговых вычетов, а также устанавливать дополнительные налоговые льготы.              В целях удобства осуществления расчетов физическими лицами по имущественным  налогам с 1 января 2015 года предусмотрены единые сроки уплаты физическими лицами  транспортного,   земельного налогов и налога на имущество физических лиц – не позднее  1 октября года, следующего за истекшим налоговым периодом.              Предусматривается увеличение до пяти лет минимального предельного срока  владения объектом недвижимого имущества, доходы от продажи которого освобождаются  от налогообложения. При этом минимальный предельный срок владения таким объектом  недвижимого имущества составляет три года, в случае если право собственности на объект недвижимого имущества получено налогоплательщиком одним из следующих способов: в  порядке     наследования   или  по  договору  дарения от физического лица, признаваемого  членом семьи и (или) близким родственником этого налогоплательщика в соответствии с  Семейным кодексом Российской Федерации; в результате приватизации; в результате передачи имущества по договору пожизненного содержания с иждивением.</vt:lpstr>
      <vt:lpstr>Презентация PowerPoint</vt:lpstr>
      <vt:lpstr>Презентация PowerPoint</vt:lpstr>
      <vt:lpstr>ЧТО ТАКОЕ муниципальный БЮДЖЕТ?</vt:lpstr>
      <vt:lpstr>Презентация PowerPoint</vt:lpstr>
      <vt:lpstr>Презентация PowerPoint</vt:lpstr>
      <vt:lpstr>Основным источником собственных доходов бюджета Бодайбинского муниципального образования, начиная со времени образования является отчисления от налога на доходы физических лиц по нормативу отчислений 10%, в структуре доходов бюджета поступления от НДФЛ ежегодно составляют не менее 70% ( 71-76%).  Стабилизация цен на золото - продукцию основной отрасли промышленности на территории поселения привело к увеличению поступлений от налога на доходы физических лиц. </vt:lpstr>
      <vt:lpstr>Расходоваться бюджетные средства могут только на исполнение полномочий, установленных законами для каждого уровня власти.  Полномочия органов местного самоуправления определяются Федеральным законом от 06.10.2003 № 131-ФЗ «Об общих принципах организации местного самоуправления в Российской Федерации».  </vt:lpstr>
      <vt:lpstr>Презентация PowerPoint</vt:lpstr>
      <vt:lpstr>Структура расходов бюджета Бодайбинского муниципального образования</vt:lpstr>
      <vt:lpstr>Презентация PowerPoint</vt:lpstr>
      <vt:lpstr>ДЕФИЦИТ БЮДЖЕТА, ИСТОЧНИКИ ФИНАНСИРОВАНИЯ ДЕФИЦИТА БЮДЖЕТА БОДАЙБИНСКОГО МУНИЦИПАЛЬНОГО ОБРАЗОВАНИЯ </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Харичева Елена Валерьевна</dc:creator>
  <cp:lastModifiedBy>Харичева Елена Валерьевна</cp:lastModifiedBy>
  <cp:revision>87</cp:revision>
  <dcterms:created xsi:type="dcterms:W3CDTF">2016-04-14T06:03:30Z</dcterms:created>
  <dcterms:modified xsi:type="dcterms:W3CDTF">2016-05-27T01:34:39Z</dcterms:modified>
</cp:coreProperties>
</file>