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57" r:id="rId5"/>
    <p:sldId id="260" r:id="rId6"/>
    <p:sldId id="261" r:id="rId7"/>
    <p:sldId id="264" r:id="rId8"/>
    <p:sldId id="262" r:id="rId9"/>
    <p:sldId id="266" r:id="rId10"/>
    <p:sldId id="268" r:id="rId11"/>
    <p:sldId id="267" r:id="rId12"/>
    <p:sldId id="263" r:id="rId13"/>
    <p:sldId id="265" r:id="rId14"/>
    <p:sldId id="282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75BD"/>
    <a:srgbClr val="E87BEB"/>
    <a:srgbClr val="E8F571"/>
    <a:srgbClr val="F5C1DB"/>
    <a:srgbClr val="F9EAFE"/>
    <a:srgbClr val="EBBAFC"/>
    <a:srgbClr val="F40C86"/>
    <a:srgbClr val="F2FD69"/>
    <a:srgbClr val="D9DF87"/>
    <a:srgbClr val="D35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Доходы бюджета на 2019 год и плановый период 2020-2021 </a:t>
            </a:r>
            <a:r>
              <a:rPr lang="ru-RU" dirty="0" smtClean="0"/>
              <a:t>годы (тыс.руб.)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'Структура дох'!$A$2</c:f>
              <c:strCache>
                <c:ptCount val="1"/>
                <c:pt idx="0">
                  <c:v>Доходы, всего (тыс.руб.) из них: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  <a:bevelB prst="relaxedInset"/>
            </a:sp3d>
          </c:spPr>
          <c:invertIfNegative val="0"/>
          <c:dLbls>
            <c:dLbl>
              <c:idx val="0"/>
              <c:layout>
                <c:manualLayout>
                  <c:x val="3.6972848064702461E-2"/>
                  <c:y val="-3.522676746145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2364232345577792E-17"/>
                  <c:y val="-4.2272120953741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9324090121316313E-3"/>
                  <c:y val="-3.170409071530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864818024263431E-2"/>
                  <c:y val="-2.1136060476870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'Структура дох'!$B$1:$E$1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'Структура дох'!$B$2:$E$2</c:f>
              <c:numCache>
                <c:formatCode>#,##0.00</c:formatCode>
                <c:ptCount val="4"/>
                <c:pt idx="0">
                  <c:v>250192.7</c:v>
                </c:pt>
                <c:pt idx="1">
                  <c:v>161926.80000000002</c:v>
                </c:pt>
                <c:pt idx="2">
                  <c:v>160283</c:v>
                </c:pt>
                <c:pt idx="3">
                  <c:v>165694.79999999999</c:v>
                </c:pt>
              </c:numCache>
            </c:numRef>
          </c:val>
        </c:ser>
        <c:ser>
          <c:idx val="1"/>
          <c:order val="1"/>
          <c:tx>
            <c:strRef>
              <c:f>'Структура дох'!$A$3</c:f>
              <c:strCache>
                <c:ptCount val="1"/>
                <c:pt idx="0">
                  <c:v>Налоговые и неналоговые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  <a:bevelB w="101600" prst="riblet"/>
            </a:sp3d>
          </c:spPr>
          <c:invertIfNegative val="0"/>
          <c:dLbls>
            <c:dLbl>
              <c:idx val="0"/>
              <c:layout>
                <c:manualLayout>
                  <c:x val="5.5459272097053723E-2"/>
                  <c:y val="-7.3976211669047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080878105141455E-2"/>
                  <c:y val="-0.13386171635351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2391681109185269E-2"/>
                  <c:y val="-0.13386171635351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2432120161756212E-2"/>
                  <c:y val="-5.2840151192176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'Структура дох'!$B$1:$E$1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'Структура дох'!$B$3:$E$3</c:f>
              <c:numCache>
                <c:formatCode>#,##0.00</c:formatCode>
                <c:ptCount val="4"/>
                <c:pt idx="0">
                  <c:v>165307.70000000001</c:v>
                </c:pt>
                <c:pt idx="1">
                  <c:v>142469.6</c:v>
                </c:pt>
                <c:pt idx="2">
                  <c:v>142237.1</c:v>
                </c:pt>
                <c:pt idx="3">
                  <c:v>146968.5</c:v>
                </c:pt>
              </c:numCache>
            </c:numRef>
          </c:val>
        </c:ser>
        <c:ser>
          <c:idx val="2"/>
          <c:order val="2"/>
          <c:tx>
            <c:strRef>
              <c:f>'Структура дох'!$A$4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  <a:bevelB w="152400" h="50800" prst="softRound"/>
            </a:sp3d>
          </c:spPr>
          <c:invertIfNegative val="0"/>
          <c:dLbls>
            <c:dLbl>
              <c:idx val="0"/>
              <c:layout>
                <c:manualLayout>
                  <c:x val="5.3148469093009819E-2"/>
                  <c:y val="-3.170409071530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52686308492201E-2"/>
                  <c:y val="-2.1136060476870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8526863084922094E-2"/>
                  <c:y val="-2.8181413969160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5459272097053723E-2"/>
                  <c:y val="-1.761338373072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'Структура дох'!$B$1:$E$1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'Структура дох'!$B$4:$E$4</c:f>
              <c:numCache>
                <c:formatCode>#,##0.00</c:formatCode>
                <c:ptCount val="4"/>
                <c:pt idx="0">
                  <c:v>84885</c:v>
                </c:pt>
                <c:pt idx="1">
                  <c:v>19457.2</c:v>
                </c:pt>
                <c:pt idx="2">
                  <c:v>18045.900000000001</c:v>
                </c:pt>
                <c:pt idx="3">
                  <c:v>18726.3</c:v>
                </c:pt>
              </c:numCache>
            </c:numRef>
          </c:val>
        </c:ser>
        <c:ser>
          <c:idx val="3"/>
          <c:order val="3"/>
          <c:tx>
            <c:strRef>
              <c:f>'Структура дох'!$A$5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'Структура дох'!$B$1:$E$1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'Структура дох'!$B$5:$E$5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46"/>
        <c:shape val="box"/>
        <c:axId val="-126760560"/>
        <c:axId val="-360825456"/>
        <c:axId val="0"/>
      </c:bar3DChart>
      <c:catAx>
        <c:axId val="-12676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60825456"/>
        <c:crosses val="autoZero"/>
        <c:auto val="1"/>
        <c:lblAlgn val="ctr"/>
        <c:lblOffset val="100"/>
        <c:noMultiLvlLbl val="0"/>
      </c:catAx>
      <c:valAx>
        <c:axId val="-36082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2676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1">
        <a:lumMod val="40000"/>
        <a:lumOff val="60000"/>
      </a:schemeClr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latin typeface="Constantia" panose="02030602050306030303" pitchFamily="18" charset="0"/>
              </a:rPr>
              <a:t>Доходы, расходы, </a:t>
            </a:r>
            <a:r>
              <a:rPr lang="ru-RU" b="1" dirty="0" smtClean="0">
                <a:latin typeface="Constantia" panose="02030602050306030303" pitchFamily="18" charset="0"/>
              </a:rPr>
              <a:t>дефицит (тыс.руб.)</a:t>
            </a:r>
            <a:endParaRPr lang="ru-RU" b="1" dirty="0">
              <a:latin typeface="Constantia" panose="02030602050306030303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'Структура дох'!$A$31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>
              <a:bevelT w="114300" prst="artDeco"/>
              <a:bevelB w="114300" prst="artDeco"/>
            </a:sp3d>
          </c:spPr>
          <c:invertIfNegative val="0"/>
          <c:dLbls>
            <c:dLbl>
              <c:idx val="0"/>
              <c:layout>
                <c:manualLayout>
                  <c:x val="-2.5124296025138769E-3"/>
                  <c:y val="-4.6558848105816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'Структура дох'!$B$30:$E$30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'Структура дох'!$B$31:$E$31</c:f>
              <c:numCache>
                <c:formatCode>#,##0.00</c:formatCode>
                <c:ptCount val="4"/>
                <c:pt idx="0">
                  <c:v>250192.7</c:v>
                </c:pt>
                <c:pt idx="1">
                  <c:v>161926.80000000002</c:v>
                </c:pt>
                <c:pt idx="2">
                  <c:v>160283</c:v>
                </c:pt>
                <c:pt idx="3">
                  <c:v>165694.79999999999</c:v>
                </c:pt>
              </c:numCache>
            </c:numRef>
          </c:val>
        </c:ser>
        <c:ser>
          <c:idx val="1"/>
          <c:order val="1"/>
          <c:tx>
            <c:strRef>
              <c:f>'Структура дох'!$A$32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etal">
              <a:bevelT w="114300" prst="artDeco"/>
              <a:bevelB w="114300" prst="artDeco"/>
            </a:sp3d>
          </c:spPr>
          <c:invertIfNegative val="0"/>
          <c:dLbls>
            <c:dLbl>
              <c:idx val="0"/>
              <c:layout>
                <c:manualLayout>
                  <c:x val="0.1205966209206650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512429602513854E-3"/>
                  <c:y val="-0.116397120264542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049718410055416E-2"/>
                  <c:y val="-5.9861376136050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0248592050278918E-3"/>
                  <c:y val="-7.9815168181400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'Структура дох'!$B$30:$E$30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'Структура дох'!$B$32:$E$32</c:f>
              <c:numCache>
                <c:formatCode>#,##0.00</c:formatCode>
                <c:ptCount val="4"/>
                <c:pt idx="0">
                  <c:v>281656.40000000002</c:v>
                </c:pt>
                <c:pt idx="1">
                  <c:v>169910.5</c:v>
                </c:pt>
                <c:pt idx="2">
                  <c:v>164308.29999999999</c:v>
                </c:pt>
                <c:pt idx="3">
                  <c:v>148346.1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3"/>
        <c:axId val="-123620016"/>
        <c:axId val="-123619472"/>
      </c:barChart>
      <c:lineChart>
        <c:grouping val="standard"/>
        <c:varyColors val="0"/>
        <c:ser>
          <c:idx val="2"/>
          <c:order val="2"/>
          <c:tx>
            <c:strRef>
              <c:f>'Структура дох'!$A$33</c:f>
              <c:strCache>
                <c:ptCount val="1"/>
                <c:pt idx="0">
                  <c:v>Дефицит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'Структура дох'!$B$30:$E$30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'Структура дох'!$B$33:$E$33</c:f>
              <c:numCache>
                <c:formatCode>#,##0.00</c:formatCode>
                <c:ptCount val="4"/>
                <c:pt idx="0">
                  <c:v>-31463.700000000012</c:v>
                </c:pt>
                <c:pt idx="1">
                  <c:v>-7983.6999999999825</c:v>
                </c:pt>
                <c:pt idx="2">
                  <c:v>-4025.2999999999884</c:v>
                </c:pt>
                <c:pt idx="3">
                  <c:v>17348.699999999983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23620016"/>
        <c:axId val="-123619472"/>
      </c:lineChart>
      <c:catAx>
        <c:axId val="-12362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doni MT Black" panose="02070A03080606020203" pitchFamily="18" charset="0"/>
                <a:ea typeface="+mn-ea"/>
                <a:cs typeface="+mn-cs"/>
              </a:defRPr>
            </a:pPr>
            <a:endParaRPr lang="ru-RU"/>
          </a:p>
        </c:txPr>
        <c:crossAx val="-123619472"/>
        <c:crosses val="autoZero"/>
        <c:auto val="1"/>
        <c:lblAlgn val="ctr"/>
        <c:lblOffset val="100"/>
        <c:noMultiLvlLbl val="0"/>
      </c:catAx>
      <c:valAx>
        <c:axId val="-12361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23620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67000">
          <a:schemeClr val="accent3">
            <a:lumMod val="60000"/>
            <a:lumOff val="40000"/>
          </a:schemeClr>
        </a:gs>
        <a:gs pos="31000">
          <a:schemeClr val="accent4">
            <a:lumMod val="60000"/>
            <a:lumOff val="40000"/>
          </a:schemeClr>
        </a:gs>
        <a:gs pos="89000">
          <a:schemeClr val="accent1">
            <a:lumMod val="45000"/>
            <a:lumOff val="55000"/>
          </a:schemeClr>
        </a:gs>
      </a:gsLst>
      <a:lin ang="162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'Налоговые дох'!$C$2</c:f>
              <c:strCache>
                <c:ptCount val="1"/>
                <c:pt idx="0">
                  <c:v>2019 год (Прогноз)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explosion val="23"/>
          <c:dPt>
            <c:idx val="0"/>
            <c:bubble3D val="0"/>
            <c:explosion val="16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8900"/>
                <a:bevelB/>
              </a:sp3d>
            </c:spPr>
          </c:dPt>
          <c:dPt>
            <c:idx val="1"/>
            <c:bubble3D val="0"/>
            <c:explosion val="1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2"/>
            <c:bubble3D val="0"/>
            <c:explosion val="1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3"/>
            <c:bubble3D val="0"/>
            <c:explosion val="1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5"/>
            <c:bubble3D val="0"/>
            <c:explosion val="11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6"/>
            <c:bubble3D val="0"/>
            <c:explosion val="1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8"/>
            <c:bubble3D val="0"/>
            <c:explosion val="1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9"/>
            <c:bubble3D val="0"/>
            <c:explosion val="11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Lbls>
            <c:dLbl>
              <c:idx val="0"/>
              <c:layout>
                <c:manualLayout>
                  <c:x val="-8.4342766516218456E-2"/>
                  <c:y val="4.4981058370065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7193713419641753E-2"/>
                  <c:y val="-0.10482581239501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5174543958821971E-2"/>
                  <c:y val="-0.12783635657928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8638256900807146E-4"/>
                  <c:y val="-0.173857444947826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5510993340401987E-2"/>
                  <c:y val="3.3237452710613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6743078135312556E-2"/>
                  <c:y val="-0.18664108060575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2507089794454607"/>
                  <c:y val="6.6474905421227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8204397336160795E-2"/>
                  <c:y val="-0.163630536421483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7.6981459536328872E-2"/>
                  <c:y val="-0.161073809289898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12481344691322983"/>
                  <c:y val="-0.14829017363196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.12596321587141793"/>
                  <c:y val="-6.1361451158056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'Налоговые дох'!$A$3:$B$13</c:f>
              <c:strCache>
                <c:ptCount val="11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Единый сельскохозяйственный налог</c:v>
                </c:pt>
                <c:pt idx="5">
                  <c:v>Государственная пошлина</c:v>
                </c:pt>
                <c:pt idx="6">
                  <c:v>Доходы от продажи имущества</c:v>
                </c:pt>
                <c:pt idx="7">
                  <c:v>Доходы от продажи земельных участков</c:v>
                </c:pt>
                <c:pt idx="8">
                  <c:v>Доходы от аренды имущества</c:v>
                </c:pt>
                <c:pt idx="9">
                  <c:v>Доходы от аренды земли</c:v>
                </c:pt>
                <c:pt idx="10">
                  <c:v>Штрафы</c:v>
                </c:pt>
              </c:strCache>
            </c:strRef>
          </c:cat>
          <c:val>
            <c:numRef>
              <c:f>'Налоговые дох'!$C$3:$C$13</c:f>
              <c:numCache>
                <c:formatCode>#,##0.00</c:formatCode>
                <c:ptCount val="11"/>
                <c:pt idx="0">
                  <c:v>103326</c:v>
                </c:pt>
                <c:pt idx="1">
                  <c:v>4518.1000000000004</c:v>
                </c:pt>
                <c:pt idx="2">
                  <c:v>5487</c:v>
                </c:pt>
                <c:pt idx="3">
                  <c:v>12754</c:v>
                </c:pt>
                <c:pt idx="4">
                  <c:v>75</c:v>
                </c:pt>
                <c:pt idx="5">
                  <c:v>3126</c:v>
                </c:pt>
                <c:pt idx="6">
                  <c:v>1968.9</c:v>
                </c:pt>
                <c:pt idx="7">
                  <c:v>110.6</c:v>
                </c:pt>
                <c:pt idx="8">
                  <c:v>5845</c:v>
                </c:pt>
                <c:pt idx="9">
                  <c:v>5159</c:v>
                </c:pt>
                <c:pt idx="1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2"/>
        <c:holeSize val="53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29000">
          <a:srgbClr val="7AF0F6"/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'Безвозмездные поступления'!$A$25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FA6A9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prst="slope"/>
            </a:sp3d>
          </c:spPr>
          <c:invertIfNegative val="0"/>
          <c:dLbls>
            <c:dLbl>
              <c:idx val="0"/>
              <c:layout>
                <c:manualLayout>
                  <c:x val="-0.13782354329786189"/>
                  <c:y val="-0.105478041483806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0000000000000005"/>
                  <c:y val="-0.138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"/>
                  <c:y val="-0.1481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'Безвозмездные поступления'!$B$24:$D$24</c:f>
              <c:strCache>
                <c:ptCount val="3"/>
                <c:pt idx="0">
                  <c:v>2019 год (Прогноз)</c:v>
                </c:pt>
                <c:pt idx="1">
                  <c:v>2020 год (Прогноз)</c:v>
                </c:pt>
                <c:pt idx="2">
                  <c:v>2021 год (Прогноз)</c:v>
                </c:pt>
              </c:strCache>
            </c:strRef>
          </c:cat>
          <c:val>
            <c:numRef>
              <c:f>'Безвозмездные поступления'!$B$25:$D$25</c:f>
              <c:numCache>
                <c:formatCode>#,##0.00</c:formatCode>
                <c:ptCount val="3"/>
                <c:pt idx="0">
                  <c:v>16672.7</c:v>
                </c:pt>
                <c:pt idx="1">
                  <c:v>17906.5</c:v>
                </c:pt>
                <c:pt idx="2">
                  <c:v>18586.900000000001</c:v>
                </c:pt>
              </c:numCache>
            </c:numRef>
          </c:val>
        </c:ser>
        <c:ser>
          <c:idx val="1"/>
          <c:order val="1"/>
          <c:tx>
            <c:strRef>
              <c:f>'Безвозмездные поступления'!$A$26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0AA63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  <a:bevelB w="139700" prst="cross"/>
            </a:sp3d>
          </c:spPr>
          <c:invertIfNegative val="0"/>
          <c:dLbls>
            <c:dLbl>
              <c:idx val="0"/>
              <c:layout>
                <c:manualLayout>
                  <c:x val="-9.4444444444444442E-2"/>
                  <c:y val="-0.16666666666666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222222222222221E-2"/>
                  <c:y val="-0.143518518518518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333333333333344"/>
                  <c:y val="-4.1666666666666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'Безвозмездные поступления'!$B$24:$D$24</c:f>
              <c:strCache>
                <c:ptCount val="3"/>
                <c:pt idx="0">
                  <c:v>2019 год (Прогноз)</c:v>
                </c:pt>
                <c:pt idx="1">
                  <c:v>2020 год (Прогноз)</c:v>
                </c:pt>
                <c:pt idx="2">
                  <c:v>2021 год (Прогноз)</c:v>
                </c:pt>
              </c:strCache>
            </c:strRef>
          </c:cat>
          <c:val>
            <c:numRef>
              <c:f>'Безвозмездные поступления'!$B$26:$D$26</c:f>
              <c:numCache>
                <c:formatCode>#,##0.00</c:formatCode>
                <c:ptCount val="3"/>
                <c:pt idx="0">
                  <c:v>139.4</c:v>
                </c:pt>
                <c:pt idx="1">
                  <c:v>139.4</c:v>
                </c:pt>
                <c:pt idx="2">
                  <c:v>139.4</c:v>
                </c:pt>
              </c:numCache>
            </c:numRef>
          </c:val>
        </c:ser>
        <c:ser>
          <c:idx val="2"/>
          <c:order val="2"/>
          <c:tx>
            <c:strRef>
              <c:f>'Безвозмездные поступления'!$A$27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-9.7222222222222252E-2"/>
                  <c:y val="-0.231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5000000000000053E-2"/>
                  <c:y val="-0.10185185185185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7222222222222127E-2"/>
                  <c:y val="-3.703703703703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'Безвозмездные поступления'!$B$24:$D$24</c:f>
              <c:strCache>
                <c:ptCount val="3"/>
                <c:pt idx="0">
                  <c:v>2019 год (Прогноз)</c:v>
                </c:pt>
                <c:pt idx="1">
                  <c:v>2020 год (Прогноз)</c:v>
                </c:pt>
                <c:pt idx="2">
                  <c:v>2021 год (Прогноз)</c:v>
                </c:pt>
              </c:strCache>
            </c:strRef>
          </c:cat>
          <c:val>
            <c:numRef>
              <c:f>'Безвозмездные поступления'!$B$27:$D$27</c:f>
              <c:numCache>
                <c:formatCode>#,##0.00</c:formatCode>
                <c:ptCount val="3"/>
                <c:pt idx="0">
                  <c:v>2645.1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123617840"/>
        <c:axId val="-123617296"/>
        <c:axId val="0"/>
      </c:bar3DChart>
      <c:catAx>
        <c:axId val="-12361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23617296"/>
        <c:crosses val="autoZero"/>
        <c:auto val="1"/>
        <c:lblAlgn val="ctr"/>
        <c:lblOffset val="100"/>
        <c:noMultiLvlLbl val="0"/>
      </c:catAx>
      <c:valAx>
        <c:axId val="-1236172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-12361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7AF0F6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Bad Script" panose="02000000000000000000" pitchFamily="2" charset="0"/>
              </a:rPr>
              <a:t>Безвозмездные поступления прогнозируемые с 2019 года, тыс.руб.</a:t>
            </a:r>
            <a:endParaRPr lang="ru-RU" dirty="0">
              <a:latin typeface="Bad Script" panose="020000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'Безвозмездные поступления'!$A$25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FA6A9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  <a:bevelB prst="slope"/>
            </a:sp3d>
          </c:spPr>
          <c:invertIfNegative val="0"/>
          <c:dLbls>
            <c:dLbl>
              <c:idx val="0"/>
              <c:layout>
                <c:manualLayout>
                  <c:x val="-0.1027777777777778"/>
                  <c:y val="-9.7222222222222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0000000000000005"/>
                  <c:y val="-0.138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"/>
                  <c:y val="-0.1481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'Безвозмездные поступления'!$B$24:$D$24</c:f>
              <c:strCache>
                <c:ptCount val="3"/>
                <c:pt idx="0">
                  <c:v>2019 год (Прогноз)</c:v>
                </c:pt>
                <c:pt idx="1">
                  <c:v>2020 год (Прогноз)</c:v>
                </c:pt>
                <c:pt idx="2">
                  <c:v>2021 год (Прогноз)</c:v>
                </c:pt>
              </c:strCache>
            </c:strRef>
          </c:cat>
          <c:val>
            <c:numRef>
              <c:f>'Безвозмездные поступления'!$B$25:$D$25</c:f>
              <c:numCache>
                <c:formatCode>#,##0.00</c:formatCode>
                <c:ptCount val="3"/>
                <c:pt idx="0">
                  <c:v>16672.7</c:v>
                </c:pt>
                <c:pt idx="1">
                  <c:v>17906.5</c:v>
                </c:pt>
                <c:pt idx="2">
                  <c:v>18586.900000000001</c:v>
                </c:pt>
              </c:numCache>
            </c:numRef>
          </c:val>
        </c:ser>
        <c:ser>
          <c:idx val="1"/>
          <c:order val="1"/>
          <c:tx>
            <c:strRef>
              <c:f>'Безвозмездные поступления'!$A$26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0AA63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  <a:bevelB w="139700" prst="cross"/>
            </a:sp3d>
          </c:spPr>
          <c:invertIfNegative val="0"/>
          <c:dLbls>
            <c:dLbl>
              <c:idx val="0"/>
              <c:layout>
                <c:manualLayout>
                  <c:x val="-9.4444444444444442E-2"/>
                  <c:y val="-0.16666666666666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222222222222221E-2"/>
                  <c:y val="-0.143518518518518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333333333333344"/>
                  <c:y val="-4.1666666666666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'Безвозмездные поступления'!$B$24:$D$24</c:f>
              <c:strCache>
                <c:ptCount val="3"/>
                <c:pt idx="0">
                  <c:v>2019 год (Прогноз)</c:v>
                </c:pt>
                <c:pt idx="1">
                  <c:v>2020 год (Прогноз)</c:v>
                </c:pt>
                <c:pt idx="2">
                  <c:v>2021 год (Прогноз)</c:v>
                </c:pt>
              </c:strCache>
            </c:strRef>
          </c:cat>
          <c:val>
            <c:numRef>
              <c:f>'Безвозмездные поступления'!$B$26:$D$26</c:f>
              <c:numCache>
                <c:formatCode>#,##0.00</c:formatCode>
                <c:ptCount val="3"/>
                <c:pt idx="0">
                  <c:v>139.4</c:v>
                </c:pt>
                <c:pt idx="1">
                  <c:v>139.4</c:v>
                </c:pt>
                <c:pt idx="2">
                  <c:v>139.4</c:v>
                </c:pt>
              </c:numCache>
            </c:numRef>
          </c:val>
        </c:ser>
        <c:ser>
          <c:idx val="2"/>
          <c:order val="2"/>
          <c:tx>
            <c:strRef>
              <c:f>'Безвозмездные поступления'!$A$27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-9.7222222222222252E-2"/>
                  <c:y val="-0.231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5000000000000053E-2"/>
                  <c:y val="-0.10185185185185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7222222222222127E-2"/>
                  <c:y val="-3.703703703703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'Безвозмездные поступления'!$B$24:$D$24</c:f>
              <c:strCache>
                <c:ptCount val="3"/>
                <c:pt idx="0">
                  <c:v>2019 год (Прогноз)</c:v>
                </c:pt>
                <c:pt idx="1">
                  <c:v>2020 год (Прогноз)</c:v>
                </c:pt>
                <c:pt idx="2">
                  <c:v>2021 год (Прогноз)</c:v>
                </c:pt>
              </c:strCache>
            </c:strRef>
          </c:cat>
          <c:val>
            <c:numRef>
              <c:f>'Безвозмездные поступления'!$B$27:$D$27</c:f>
              <c:numCache>
                <c:formatCode>#,##0.00</c:formatCode>
                <c:ptCount val="3"/>
                <c:pt idx="0">
                  <c:v>2645.1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123621648"/>
        <c:axId val="-20067632"/>
        <c:axId val="0"/>
      </c:bar3DChart>
      <c:catAx>
        <c:axId val="-12362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067632"/>
        <c:crosses val="autoZero"/>
        <c:auto val="1"/>
        <c:lblAlgn val="ctr"/>
        <c:lblOffset val="100"/>
        <c:noMultiLvlLbl val="0"/>
      </c:catAx>
      <c:valAx>
        <c:axId val="-200676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-12362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7AF0F6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d Script" panose="02000000000000000000" pitchFamily="2" charset="0"/>
              </a:rPr>
              <a:t>Безвозмездные поступления в динамике с 2017 года, тыс.руб.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'Безвозмездные поступления'!$A$2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prst="riblet"/>
            </a:sp3d>
          </c:spPr>
          <c:invertIfNegative val="0"/>
          <c:dLbls>
            <c:dLbl>
              <c:idx val="0"/>
              <c:layout>
                <c:manualLayout>
                  <c:x val="-5.7887294258528482E-2"/>
                  <c:y val="-0.165994655863552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4732376555117135E-2"/>
                  <c:y val="-7.6612918090870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6309835406821943E-3"/>
                  <c:y val="-0.148969562954470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9464753110235027E-3"/>
                  <c:y val="-5.1075278727246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577458851705781E-2"/>
                  <c:y val="-3.8306459045435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'Безвозмездные поступления'!$B$1:$F$1</c:f>
              <c:strCache>
                <c:ptCount val="5"/>
                <c:pt idx="0">
                  <c:v>2017 год (Факт)</c:v>
                </c:pt>
                <c:pt idx="1">
                  <c:v>2018 год (План)</c:v>
                </c:pt>
                <c:pt idx="2">
                  <c:v>2019 год (Прогноз)</c:v>
                </c:pt>
                <c:pt idx="3">
                  <c:v>2020 год (Прогноз)</c:v>
                </c:pt>
                <c:pt idx="4">
                  <c:v>2021 (Прогноз)</c:v>
                </c:pt>
              </c:strCache>
            </c:strRef>
          </c:cat>
          <c:val>
            <c:numRef>
              <c:f>'Безвозмездные поступления'!$B$2:$F$2</c:f>
              <c:numCache>
                <c:formatCode>#,##0.00</c:formatCode>
                <c:ptCount val="5"/>
                <c:pt idx="0">
                  <c:v>15097.6</c:v>
                </c:pt>
                <c:pt idx="1">
                  <c:v>17146.5</c:v>
                </c:pt>
                <c:pt idx="2">
                  <c:v>17453.7</c:v>
                </c:pt>
                <c:pt idx="3">
                  <c:v>18326.400000000001</c:v>
                </c:pt>
                <c:pt idx="4">
                  <c:v>18586.900000000001</c:v>
                </c:pt>
              </c:numCache>
            </c:numRef>
          </c:val>
        </c:ser>
        <c:ser>
          <c:idx val="1"/>
          <c:order val="1"/>
          <c:tx>
            <c:strRef>
              <c:f>'Безвозмездные поступления'!$A$3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prst="riblet"/>
            </a:sp3d>
          </c:spPr>
          <c:invertIfNegative val="0"/>
          <c:dLbls>
            <c:dLbl>
              <c:idx val="0"/>
              <c:layout>
                <c:manualLayout>
                  <c:x val="-4.6309835406823001E-3"/>
                  <c:y val="-8.0869191318141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523934162729114E-2"/>
                  <c:y val="-0.106406830681764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9464753110234185E-3"/>
                  <c:y val="-8.5125464545411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6309835406822784E-3"/>
                  <c:y val="-0.153225836181740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5470409473752363E-2"/>
                  <c:y val="-0.18727602199990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'Безвозмездные поступления'!$B$1:$F$1</c:f>
              <c:strCache>
                <c:ptCount val="5"/>
                <c:pt idx="0">
                  <c:v>2017 год (Факт)</c:v>
                </c:pt>
                <c:pt idx="1">
                  <c:v>2018 год (План)</c:v>
                </c:pt>
                <c:pt idx="2">
                  <c:v>2019 год (Прогноз)</c:v>
                </c:pt>
                <c:pt idx="3">
                  <c:v>2020 год (Прогноз)</c:v>
                </c:pt>
                <c:pt idx="4">
                  <c:v>2021 (Прогноз)</c:v>
                </c:pt>
              </c:strCache>
            </c:strRef>
          </c:cat>
          <c:val>
            <c:numRef>
              <c:f>'Безвозмездные поступления'!$B$3:$F$3</c:f>
              <c:numCache>
                <c:formatCode>#,##0.00</c:formatCode>
                <c:ptCount val="5"/>
                <c:pt idx="0">
                  <c:v>401593.3</c:v>
                </c:pt>
                <c:pt idx="1">
                  <c:v>60132.7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'Безвозмездные поступления'!$A$4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prst="riblet"/>
            </a:sp3d>
          </c:spPr>
          <c:invertIfNegative val="0"/>
          <c:dLbls>
            <c:dLbl>
              <c:idx val="0"/>
              <c:layout>
                <c:manualLayout>
                  <c:x val="4.1678851866140468E-2"/>
                  <c:y val="-0.183019748772634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523934162729114E-2"/>
                  <c:y val="-7.6612918090870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85901244093587E-2"/>
                  <c:y val="-0.17025092909082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2619670813644719E-3"/>
                  <c:y val="-0.23409502749988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7047868325458228E-2"/>
                  <c:y val="-9.3638010999952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'Безвозмездные поступления'!$B$1:$F$1</c:f>
              <c:strCache>
                <c:ptCount val="5"/>
                <c:pt idx="0">
                  <c:v>2017 год (Факт)</c:v>
                </c:pt>
                <c:pt idx="1">
                  <c:v>2018 год (План)</c:v>
                </c:pt>
                <c:pt idx="2">
                  <c:v>2019 год (Прогноз)</c:v>
                </c:pt>
                <c:pt idx="3">
                  <c:v>2020 год (Прогноз)</c:v>
                </c:pt>
                <c:pt idx="4">
                  <c:v>2021 (Прогноз)</c:v>
                </c:pt>
              </c:strCache>
            </c:strRef>
          </c:cat>
          <c:val>
            <c:numRef>
              <c:f>'Безвозмездные поступления'!$B$4:$F$4</c:f>
              <c:numCache>
                <c:formatCode>#,##0.00</c:formatCode>
                <c:ptCount val="5"/>
                <c:pt idx="0">
                  <c:v>7590</c:v>
                </c:pt>
                <c:pt idx="1">
                  <c:v>22622.1</c:v>
                </c:pt>
                <c:pt idx="2">
                  <c:v>2645.1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081232"/>
        <c:axId val="-20082864"/>
        <c:axId val="0"/>
      </c:bar3DChart>
      <c:catAx>
        <c:axId val="-2008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082864"/>
        <c:crosses val="autoZero"/>
        <c:auto val="1"/>
        <c:lblAlgn val="ctr"/>
        <c:lblOffset val="100"/>
        <c:noMultiLvlLbl val="0"/>
      </c:catAx>
      <c:valAx>
        <c:axId val="-200828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-20081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D971F5"/>
    </a:solidFill>
    <a:ln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'Налоговые дох'!$C$22</c:f>
              <c:strCache>
                <c:ptCount val="1"/>
                <c:pt idx="0">
                  <c:v>2020 год (Прогноз)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-2.6263950914399113E-2"/>
                  <c:y val="-5.7409394301507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2022321463038588E-2"/>
                  <c:y val="-2.870469715075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4352348575376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5.1668454871356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6263950914398967E-2"/>
                  <c:y val="-7.4632212591959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0505580365759638E-2"/>
                  <c:y val="-4.5927515441205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7040922682237348E-2"/>
                  <c:y val="-0.175098652619597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-0.123430197748240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1.5758370548639457E-2"/>
                  <c:y val="-8.8984561167336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'Налоговые дох'!$A$23:$B$33</c:f>
              <c:strCache>
                <c:ptCount val="11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Единый сельскохозяйственный налог</c:v>
                </c:pt>
                <c:pt idx="5">
                  <c:v>Государственная пошлина</c:v>
                </c:pt>
                <c:pt idx="6">
                  <c:v>Доходы от продажи имущества</c:v>
                </c:pt>
                <c:pt idx="7">
                  <c:v>Доходы от продажи земельных участков</c:v>
                </c:pt>
                <c:pt idx="8">
                  <c:v>Доходы от аренды имущества</c:v>
                </c:pt>
                <c:pt idx="9">
                  <c:v>Доходы от аренды земли</c:v>
                </c:pt>
                <c:pt idx="10">
                  <c:v>Штрафы</c:v>
                </c:pt>
              </c:strCache>
            </c:strRef>
          </c:cat>
          <c:val>
            <c:numRef>
              <c:f>'Налоговые дох'!$C$23:$C$33</c:f>
              <c:numCache>
                <c:formatCode>#,##0.00</c:formatCode>
                <c:ptCount val="11"/>
                <c:pt idx="0">
                  <c:v>107055.8</c:v>
                </c:pt>
                <c:pt idx="1">
                  <c:v>0</c:v>
                </c:pt>
                <c:pt idx="2">
                  <c:v>5690</c:v>
                </c:pt>
                <c:pt idx="3">
                  <c:v>13225.9</c:v>
                </c:pt>
                <c:pt idx="4">
                  <c:v>75</c:v>
                </c:pt>
                <c:pt idx="5">
                  <c:v>3238.5</c:v>
                </c:pt>
                <c:pt idx="6">
                  <c:v>940</c:v>
                </c:pt>
                <c:pt idx="7">
                  <c:v>114.7</c:v>
                </c:pt>
                <c:pt idx="8">
                  <c:v>6350</c:v>
                </c:pt>
                <c:pt idx="9">
                  <c:v>5443.5</c:v>
                </c:pt>
                <c:pt idx="10">
                  <c:v>103.7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'Налоговые дох'!$D$22</c:f>
              <c:strCache>
                <c:ptCount val="1"/>
                <c:pt idx="0">
                  <c:v>2021 (Прогноз)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2.6263950914399096E-2"/>
                  <c:y val="-2.0093288005527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077697176783829E-2"/>
                  <c:y val="-7.7502682307034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513020853439156E-2"/>
                  <c:y val="-5.4538924586432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256510426719514E-2"/>
                  <c:y val="-2.5834227435678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758370548639395E-2"/>
                  <c:y val="-9.7595970312562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5758370548639457E-2"/>
                  <c:y val="-0.11768925831809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8.7546503047996986E-3"/>
                  <c:y val="-6.8891273161808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2840005451534236E-16"/>
                  <c:y val="-0.16935771318944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5.7780692011677882E-2"/>
                  <c:y val="-9.4725500597487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'Налоговые дох'!$A$23:$B$33</c:f>
              <c:strCache>
                <c:ptCount val="11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Единый сельскохозяйственный налог</c:v>
                </c:pt>
                <c:pt idx="5">
                  <c:v>Государственная пошлина</c:v>
                </c:pt>
                <c:pt idx="6">
                  <c:v>Доходы от продажи имущества</c:v>
                </c:pt>
                <c:pt idx="7">
                  <c:v>Доходы от продажи земельных участков</c:v>
                </c:pt>
                <c:pt idx="8">
                  <c:v>Доходы от аренды имущества</c:v>
                </c:pt>
                <c:pt idx="9">
                  <c:v>Доходы от аренды земли</c:v>
                </c:pt>
                <c:pt idx="10">
                  <c:v>Штрафы</c:v>
                </c:pt>
              </c:strCache>
            </c:strRef>
          </c:cat>
          <c:val>
            <c:numRef>
              <c:f>'Налоговые дох'!$D$23:$D$33</c:f>
              <c:numCache>
                <c:formatCode>#,##0.00</c:formatCode>
                <c:ptCount val="11"/>
                <c:pt idx="0">
                  <c:v>111338</c:v>
                </c:pt>
                <c:pt idx="1">
                  <c:v>0</c:v>
                </c:pt>
                <c:pt idx="2">
                  <c:v>5917.6</c:v>
                </c:pt>
                <c:pt idx="3">
                  <c:v>13754.9</c:v>
                </c:pt>
                <c:pt idx="4">
                  <c:v>75</c:v>
                </c:pt>
                <c:pt idx="5">
                  <c:v>3368.1</c:v>
                </c:pt>
                <c:pt idx="6">
                  <c:v>522.4</c:v>
                </c:pt>
                <c:pt idx="7">
                  <c:v>119.3</c:v>
                </c:pt>
                <c:pt idx="8">
                  <c:v>6300</c:v>
                </c:pt>
                <c:pt idx="9">
                  <c:v>5465.4</c:v>
                </c:pt>
                <c:pt idx="10">
                  <c:v>107.8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gapDepth val="218"/>
        <c:shape val="box"/>
        <c:axId val="-20075248"/>
        <c:axId val="-20074704"/>
        <c:axId val="0"/>
      </c:bar3DChart>
      <c:catAx>
        <c:axId val="-2007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074704"/>
        <c:crosses val="autoZero"/>
        <c:auto val="1"/>
        <c:lblAlgn val="ctr"/>
        <c:lblOffset val="100"/>
        <c:noMultiLvlLbl val="0"/>
      </c:catAx>
      <c:valAx>
        <c:axId val="-200747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-2007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73F9A9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0" i="1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Расходы бюджета на 2019 год и плановый период 2020-2021 годов (тыс.руб.)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'Структура дох'!$A$22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101600" prst="slope"/>
              <a:bevelB w="190500" h="9525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'Структура дох'!$B$21:$E$21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'Структура дох'!$B$22:$E$22</c:f>
              <c:numCache>
                <c:formatCode>#,##0.00</c:formatCode>
                <c:ptCount val="4"/>
                <c:pt idx="0">
                  <c:v>281656.40000000002</c:v>
                </c:pt>
                <c:pt idx="1">
                  <c:v>169910.5</c:v>
                </c:pt>
                <c:pt idx="2">
                  <c:v>164308.29999999999</c:v>
                </c:pt>
                <c:pt idx="3">
                  <c:v>148346.1</c:v>
                </c:pt>
              </c:numCache>
            </c:numRef>
          </c:val>
        </c:ser>
        <c:ser>
          <c:idx val="1"/>
          <c:order val="1"/>
          <c:tx>
            <c:strRef>
              <c:f>'Структура дох'!$A$23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'Структура дох'!$B$21:$E$21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'Структура дох'!$B$23:$E$23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gapDepth val="19"/>
        <c:shape val="box"/>
        <c:axId val="-20080688"/>
        <c:axId val="-20080144"/>
        <c:axId val="0"/>
      </c:bar3DChart>
      <c:catAx>
        <c:axId val="-20080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080144"/>
        <c:crosses val="autoZero"/>
        <c:auto val="1"/>
        <c:lblAlgn val="ctr"/>
        <c:lblOffset val="100"/>
        <c:noMultiLvlLbl val="0"/>
      </c:catAx>
      <c:valAx>
        <c:axId val="-2008014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-20080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7000">
          <a:srgbClr val="FFC000">
            <a:lumMod val="15000"/>
            <a:lumOff val="85000"/>
            <a:alpha val="0"/>
          </a:srgbClr>
        </a:gs>
        <a:gs pos="31000">
          <a:srgbClr val="FFC000">
            <a:lumMod val="60000"/>
            <a:lumOff val="40000"/>
          </a:srgbClr>
        </a:gs>
        <a:gs pos="89000">
          <a:srgbClr val="5B9BD5">
            <a:lumMod val="45000"/>
            <a:lumOff val="55000"/>
          </a:srgbClr>
        </a:gs>
      </a:gsLst>
      <a:lin ang="162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ysClr val="windowText" lastClr="000000"/>
                </a:solidFill>
              </a:rPr>
              <a:t>Расходы</a:t>
            </a:r>
            <a:r>
              <a:rPr lang="ru-RU" baseline="0">
                <a:solidFill>
                  <a:sysClr val="windowText" lastClr="000000"/>
                </a:solidFill>
              </a:rPr>
              <a:t> бюджета в рамках разделов, подразделов</a:t>
            </a:r>
            <a:endParaRPr lang="ru-RU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'Структура дох'!$B$35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A3E7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'Структура дох'!$A$36:$A$43</c:f>
              <c:strCache>
                <c:ptCount val="8"/>
                <c:pt idx="0">
                  <c:v>Расходы, всего (тыс.руб.) их них:</c:v>
                </c:pt>
                <c:pt idx="1">
                  <c:v>ОБЩЕГОСУДАРСТВЕННЫЕ ВОПРОСЫ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СОЦИАЛЬНАЯ ПОЛИТИКА</c:v>
                </c:pt>
                <c:pt idx="7">
                  <c:v>ФИЗИЧЕСКАЯ КУЛЬТУРА  И СПОРТ</c:v>
                </c:pt>
              </c:strCache>
            </c:strRef>
          </c:cat>
          <c:val>
            <c:numRef>
              <c:f>'Структура дох'!$B$36:$B$43</c:f>
              <c:numCache>
                <c:formatCode>#,##0.00</c:formatCode>
                <c:ptCount val="8"/>
                <c:pt idx="0">
                  <c:v>148346.1</c:v>
                </c:pt>
                <c:pt idx="1">
                  <c:v>56303.8</c:v>
                </c:pt>
                <c:pt idx="2">
                  <c:v>442</c:v>
                </c:pt>
                <c:pt idx="3">
                  <c:v>33815.9</c:v>
                </c:pt>
                <c:pt idx="4">
                  <c:v>52791.1</c:v>
                </c:pt>
                <c:pt idx="5">
                  <c:v>762</c:v>
                </c:pt>
                <c:pt idx="6">
                  <c:v>3701.3</c:v>
                </c:pt>
                <c:pt idx="7">
                  <c:v>530</c:v>
                </c:pt>
              </c:numCache>
            </c:numRef>
          </c:val>
        </c:ser>
        <c:ser>
          <c:idx val="1"/>
          <c:order val="1"/>
          <c:tx>
            <c:strRef>
              <c:f>'Структура дох'!$C$35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'Структура дох'!$A$36:$A$43</c:f>
              <c:strCache>
                <c:ptCount val="8"/>
                <c:pt idx="0">
                  <c:v>Расходы, всего (тыс.руб.) их них:</c:v>
                </c:pt>
                <c:pt idx="1">
                  <c:v>ОБЩЕГОСУДАРСТВЕННЫЕ ВОПРОСЫ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СОЦИАЛЬНАЯ ПОЛИТИКА</c:v>
                </c:pt>
                <c:pt idx="7">
                  <c:v>ФИЗИЧЕСКАЯ КУЛЬТУРА  И СПОРТ</c:v>
                </c:pt>
              </c:strCache>
            </c:strRef>
          </c:cat>
          <c:val>
            <c:numRef>
              <c:f>'Структура дох'!$C$36:$C$43</c:f>
              <c:numCache>
                <c:formatCode>#,##0.00</c:formatCode>
                <c:ptCount val="8"/>
                <c:pt idx="0">
                  <c:v>164308.29999999999</c:v>
                </c:pt>
                <c:pt idx="1">
                  <c:v>52643.5</c:v>
                </c:pt>
                <c:pt idx="2">
                  <c:v>415</c:v>
                </c:pt>
                <c:pt idx="3">
                  <c:v>34531.9</c:v>
                </c:pt>
                <c:pt idx="4">
                  <c:v>71785.2</c:v>
                </c:pt>
                <c:pt idx="5">
                  <c:v>748</c:v>
                </c:pt>
                <c:pt idx="6">
                  <c:v>3669.7</c:v>
                </c:pt>
                <c:pt idx="7">
                  <c:v>515</c:v>
                </c:pt>
              </c:numCache>
            </c:numRef>
          </c:val>
        </c:ser>
        <c:ser>
          <c:idx val="2"/>
          <c:order val="2"/>
          <c:tx>
            <c:strRef>
              <c:f>'Структура дох'!$D$35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'Структура дох'!$A$36:$A$43</c:f>
              <c:strCache>
                <c:ptCount val="8"/>
                <c:pt idx="0">
                  <c:v>Расходы, всего (тыс.руб.) их них:</c:v>
                </c:pt>
                <c:pt idx="1">
                  <c:v>ОБЩЕГОСУДАРСТВЕННЫЕ ВОПРОСЫ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СОЦИАЛЬНАЯ ПОЛИТИКА</c:v>
                </c:pt>
                <c:pt idx="7">
                  <c:v>ФИЗИЧЕСКАЯ КУЛЬТУРА  И СПОРТ</c:v>
                </c:pt>
              </c:strCache>
            </c:strRef>
          </c:cat>
          <c:val>
            <c:numRef>
              <c:f>'Структура дох'!$D$36:$D$43</c:f>
              <c:numCache>
                <c:formatCode>#,##0.00</c:formatCode>
                <c:ptCount val="8"/>
                <c:pt idx="0">
                  <c:v>169910.5</c:v>
                </c:pt>
                <c:pt idx="1">
                  <c:v>53649.4</c:v>
                </c:pt>
                <c:pt idx="2">
                  <c:v>492</c:v>
                </c:pt>
                <c:pt idx="3">
                  <c:v>34890</c:v>
                </c:pt>
                <c:pt idx="4">
                  <c:v>76212.100000000006</c:v>
                </c:pt>
                <c:pt idx="5">
                  <c:v>734</c:v>
                </c:pt>
                <c:pt idx="6">
                  <c:v>3433</c:v>
                </c:pt>
                <c:pt idx="7">
                  <c:v>500</c:v>
                </c:pt>
              </c:numCache>
            </c:numRef>
          </c:val>
        </c:ser>
        <c:ser>
          <c:idx val="3"/>
          <c:order val="3"/>
          <c:tx>
            <c:strRef>
              <c:f>'Структура дох'!$E$35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'Структура дох'!$A$36:$A$43</c:f>
              <c:strCache>
                <c:ptCount val="8"/>
                <c:pt idx="0">
                  <c:v>Расходы, всего (тыс.руб.) их них:</c:v>
                </c:pt>
                <c:pt idx="1">
                  <c:v>ОБЩЕГОСУДАРСТВЕННЫЕ ВОПРОСЫ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СОЦИАЛЬНАЯ ПОЛИТИКА</c:v>
                </c:pt>
                <c:pt idx="7">
                  <c:v>ФИЗИЧЕСКАЯ КУЛЬТУРА  И СПОРТ</c:v>
                </c:pt>
              </c:strCache>
            </c:strRef>
          </c:cat>
          <c:val>
            <c:numRef>
              <c:f>'Структура дох'!$E$36:$E$43</c:f>
              <c:numCache>
                <c:formatCode>#,##0.00</c:formatCode>
                <c:ptCount val="8"/>
                <c:pt idx="0">
                  <c:v>281656.40000000002</c:v>
                </c:pt>
                <c:pt idx="1">
                  <c:v>52233</c:v>
                </c:pt>
                <c:pt idx="2">
                  <c:v>1586</c:v>
                </c:pt>
                <c:pt idx="3">
                  <c:v>78891.600000000006</c:v>
                </c:pt>
                <c:pt idx="4">
                  <c:v>141670.6</c:v>
                </c:pt>
                <c:pt idx="5">
                  <c:v>732</c:v>
                </c:pt>
                <c:pt idx="6">
                  <c:v>6046.2</c:v>
                </c:pt>
                <c:pt idx="7">
                  <c:v>497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gapDepth val="12"/>
        <c:shape val="box"/>
        <c:axId val="-20073616"/>
        <c:axId val="-20077968"/>
        <c:axId val="0"/>
      </c:bar3DChart>
      <c:catAx>
        <c:axId val="-20073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077968"/>
        <c:crosses val="autoZero"/>
        <c:auto val="1"/>
        <c:lblAlgn val="ctr"/>
        <c:lblOffset val="100"/>
        <c:noMultiLvlLbl val="0"/>
      </c:catAx>
      <c:valAx>
        <c:axId val="-2007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07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C000">
        <a:alpha val="37000"/>
      </a:srgb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6" Type="http://schemas.openxmlformats.org/officeDocument/2006/relationships/image" Target="../media/image7.jpg"/><Relationship Id="rId5" Type="http://schemas.openxmlformats.org/officeDocument/2006/relationships/image" Target="../media/image2.JPG"/><Relationship Id="rId4" Type="http://schemas.openxmlformats.org/officeDocument/2006/relationships/image" Target="../media/image6.jpg"/><Relationship Id="rId9" Type="http://schemas.openxmlformats.org/officeDocument/2006/relationships/image" Target="../media/image10.jp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12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6" Type="http://schemas.openxmlformats.org/officeDocument/2006/relationships/image" Target="../media/image7.jpg"/><Relationship Id="rId5" Type="http://schemas.openxmlformats.org/officeDocument/2006/relationships/image" Target="../media/image2.JPG"/><Relationship Id="rId4" Type="http://schemas.openxmlformats.org/officeDocument/2006/relationships/image" Target="../media/image6.jpg"/><Relationship Id="rId9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F002AF-0E59-4B41-B0ED-F3AE43D36532}" type="doc">
      <dgm:prSet loTypeId="urn:microsoft.com/office/officeart/2005/8/layout/vList4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15916C-D512-489F-987E-53DB3D13C38A}">
      <dgm:prSet phldrT="[Текст]" custT="1"/>
      <dgm:spPr/>
      <dgm:t>
        <a:bodyPr/>
        <a:lstStyle/>
        <a:p>
          <a:r>
            <a:rPr lang="ru-RU" sz="1800" b="1" cap="none" spc="0" dirty="0" smtClean="0">
              <a:ln w="12700" cmpd="sng">
                <a:prstDash val="solid"/>
              </a:ln>
              <a:effectLst/>
            </a:rPr>
            <a:t>Глоссарий </a:t>
          </a:r>
          <a:endParaRPr lang="ru-RU" sz="1800" b="1" cap="none" spc="0" dirty="0">
            <a:ln w="12700" cmpd="sng">
              <a:prstDash val="solid"/>
            </a:ln>
            <a:effectLst/>
          </a:endParaRPr>
        </a:p>
      </dgm:t>
    </dgm:pt>
    <dgm:pt modelId="{9A5BD4D5-BC93-47C1-9881-C849CA403C89}" type="parTrans" cxnId="{3F09F23A-9A15-43F2-8AE1-85FD329A964E}">
      <dgm:prSet/>
      <dgm:spPr/>
      <dgm:t>
        <a:bodyPr/>
        <a:lstStyle/>
        <a:p>
          <a:endParaRPr lang="ru-RU"/>
        </a:p>
      </dgm:t>
    </dgm:pt>
    <dgm:pt modelId="{904F9631-D8E9-4007-B651-BE2764D905B0}" type="sibTrans" cxnId="{3F09F23A-9A15-43F2-8AE1-85FD329A964E}">
      <dgm:prSet/>
      <dgm:spPr/>
      <dgm:t>
        <a:bodyPr/>
        <a:lstStyle/>
        <a:p>
          <a:endParaRPr lang="ru-RU"/>
        </a:p>
      </dgm:t>
    </dgm:pt>
    <dgm:pt modelId="{5BF746C9-A1A8-4584-AF9B-D07CEB40592E}">
      <dgm:prSet phldrT="[Текст]" custT="1"/>
      <dgm:spPr/>
      <dgm:t>
        <a:bodyPr/>
        <a:lstStyle/>
        <a:p>
          <a:r>
            <a:rPr lang="ru-RU" sz="1800" b="1" cap="none" spc="0" dirty="0" smtClean="0">
              <a:ln w="12700" cmpd="sng">
                <a:prstDash val="solid"/>
              </a:ln>
              <a:effectLst/>
            </a:rPr>
            <a:t>Понятие бюджета</a:t>
          </a:r>
          <a:endParaRPr lang="ru-RU" sz="1800" b="1" cap="none" spc="0" dirty="0">
            <a:ln w="12700" cmpd="sng">
              <a:prstDash val="solid"/>
            </a:ln>
            <a:effectLst/>
          </a:endParaRPr>
        </a:p>
      </dgm:t>
    </dgm:pt>
    <dgm:pt modelId="{48A86BA9-AD0C-4BA1-8EA9-A5EB5AD89CFE}" type="parTrans" cxnId="{4D8FCA0B-EC43-4801-8AA6-16870C9CF6BE}">
      <dgm:prSet/>
      <dgm:spPr/>
      <dgm:t>
        <a:bodyPr/>
        <a:lstStyle/>
        <a:p>
          <a:endParaRPr lang="ru-RU"/>
        </a:p>
      </dgm:t>
    </dgm:pt>
    <dgm:pt modelId="{14513F92-4EF0-43B6-84A1-5E2C51E0A6B8}" type="sibTrans" cxnId="{4D8FCA0B-EC43-4801-8AA6-16870C9CF6BE}">
      <dgm:prSet/>
      <dgm:spPr/>
      <dgm:t>
        <a:bodyPr/>
        <a:lstStyle/>
        <a:p>
          <a:endParaRPr lang="ru-RU"/>
        </a:p>
      </dgm:t>
    </dgm:pt>
    <dgm:pt modelId="{AE811FA4-EA12-4479-8F16-9E8645EF2398}">
      <dgm:prSet phldrT="[Текст]" custT="1"/>
      <dgm:spPr/>
      <dgm:t>
        <a:bodyPr/>
        <a:lstStyle/>
        <a:p>
          <a:r>
            <a:rPr lang="ru-RU" sz="1800" b="1" cap="none" spc="0" dirty="0" smtClean="0">
              <a:ln w="12700" cmpd="sng">
                <a:prstDash val="solid"/>
              </a:ln>
              <a:effectLst/>
            </a:rPr>
            <a:t>Бюджетная система</a:t>
          </a:r>
          <a:endParaRPr lang="ru-RU" sz="1800" b="1" cap="none" spc="0" dirty="0">
            <a:ln w="12700" cmpd="sng">
              <a:prstDash val="solid"/>
            </a:ln>
            <a:effectLst/>
          </a:endParaRPr>
        </a:p>
      </dgm:t>
    </dgm:pt>
    <dgm:pt modelId="{59974A5D-E6AB-444F-8831-4301DCEB769B}" type="parTrans" cxnId="{296F7D0E-D2F7-4DF4-94CE-EB9B3F0831CB}">
      <dgm:prSet/>
      <dgm:spPr/>
      <dgm:t>
        <a:bodyPr/>
        <a:lstStyle/>
        <a:p>
          <a:endParaRPr lang="ru-RU"/>
        </a:p>
      </dgm:t>
    </dgm:pt>
    <dgm:pt modelId="{1EAC253C-5A97-4BF7-8139-98CFC00B01A7}" type="sibTrans" cxnId="{296F7D0E-D2F7-4DF4-94CE-EB9B3F0831CB}">
      <dgm:prSet/>
      <dgm:spPr/>
      <dgm:t>
        <a:bodyPr/>
        <a:lstStyle/>
        <a:p>
          <a:endParaRPr lang="ru-RU"/>
        </a:p>
      </dgm:t>
    </dgm:pt>
    <dgm:pt modelId="{F7ACE537-1465-4215-8D48-928A2D98455F}">
      <dgm:prSet custT="1"/>
      <dgm:spPr/>
      <dgm:t>
        <a:bodyPr/>
        <a:lstStyle/>
        <a:p>
          <a:r>
            <a:rPr lang="ru-RU" sz="1800" b="1" cap="none" spc="0" dirty="0" smtClean="0">
              <a:ln w="12700" cmpd="sng">
                <a:prstDash val="solid"/>
              </a:ln>
              <a:effectLst/>
            </a:rPr>
            <a:t>Бюджетный процесс</a:t>
          </a:r>
          <a:endParaRPr lang="ru-RU" sz="1800" b="1" cap="none" spc="0" dirty="0">
            <a:ln w="12700" cmpd="sng">
              <a:prstDash val="solid"/>
            </a:ln>
            <a:effectLst/>
          </a:endParaRPr>
        </a:p>
      </dgm:t>
    </dgm:pt>
    <dgm:pt modelId="{13AF18B7-1EA7-47AD-82C7-A19A966500A8}" type="parTrans" cxnId="{FAD16CC4-9D97-4A96-9CC5-7075960CBAF1}">
      <dgm:prSet/>
      <dgm:spPr/>
      <dgm:t>
        <a:bodyPr/>
        <a:lstStyle/>
        <a:p>
          <a:endParaRPr lang="ru-RU"/>
        </a:p>
      </dgm:t>
    </dgm:pt>
    <dgm:pt modelId="{15E81B75-C239-4DCB-B11D-C0F79F912707}" type="sibTrans" cxnId="{FAD16CC4-9D97-4A96-9CC5-7075960CBAF1}">
      <dgm:prSet/>
      <dgm:spPr/>
      <dgm:t>
        <a:bodyPr/>
        <a:lstStyle/>
        <a:p>
          <a:endParaRPr lang="ru-RU"/>
        </a:p>
      </dgm:t>
    </dgm:pt>
    <dgm:pt modelId="{351371E1-60A9-41A2-B6FB-72357C008C35}">
      <dgm:prSet custT="1"/>
      <dgm:spPr/>
      <dgm:t>
        <a:bodyPr/>
        <a:lstStyle/>
        <a:p>
          <a:pPr algn="l"/>
          <a:r>
            <a:rPr lang="ru-RU" sz="1800" b="1" cap="none" spc="0" dirty="0" smtClean="0">
              <a:ln w="12700" cmpd="sng">
                <a:prstDash val="solid"/>
              </a:ln>
              <a:effectLst/>
            </a:rPr>
            <a:t>Муниципальные программы, действующие на территории Бодайбинского муниципального образования</a:t>
          </a:r>
          <a:endParaRPr lang="ru-RU" sz="1800" b="1" cap="none" spc="0" dirty="0">
            <a:ln w="12700" cmpd="sng">
              <a:prstDash val="solid"/>
            </a:ln>
            <a:effectLst/>
          </a:endParaRPr>
        </a:p>
      </dgm:t>
    </dgm:pt>
    <dgm:pt modelId="{EBAF6A5E-984B-4883-896E-C513E977657B}" type="parTrans" cxnId="{6CF2F711-EB1E-418F-B7A2-8C23A046DBC3}">
      <dgm:prSet/>
      <dgm:spPr/>
      <dgm:t>
        <a:bodyPr/>
        <a:lstStyle/>
        <a:p>
          <a:endParaRPr lang="ru-RU"/>
        </a:p>
      </dgm:t>
    </dgm:pt>
    <dgm:pt modelId="{ABBB16CC-3E25-4D96-8386-DFB45DDAD73F}" type="sibTrans" cxnId="{6CF2F711-EB1E-418F-B7A2-8C23A046DBC3}">
      <dgm:prSet/>
      <dgm:spPr/>
      <dgm:t>
        <a:bodyPr/>
        <a:lstStyle/>
        <a:p>
          <a:endParaRPr lang="ru-RU"/>
        </a:p>
      </dgm:t>
    </dgm:pt>
    <dgm:pt modelId="{A8FF9390-85AA-44A2-ACBB-B34FB604470A}">
      <dgm:prSet custT="1"/>
      <dgm:spPr/>
      <dgm:t>
        <a:bodyPr/>
        <a:lstStyle/>
        <a:p>
          <a:r>
            <a:rPr lang="ru-RU" sz="1800" b="1" cap="none" spc="0" dirty="0" smtClean="0">
              <a:ln w="12700" cmpd="sng">
                <a:prstDash val="solid"/>
              </a:ln>
              <a:effectLst/>
            </a:rPr>
            <a:t>Доходы бюджета</a:t>
          </a:r>
          <a:endParaRPr lang="ru-RU" sz="1800" b="1" cap="none" spc="0" dirty="0">
            <a:ln w="12700" cmpd="sng">
              <a:prstDash val="solid"/>
            </a:ln>
            <a:effectLst/>
          </a:endParaRPr>
        </a:p>
      </dgm:t>
    </dgm:pt>
    <dgm:pt modelId="{0F6F95CB-09EB-4D4F-921A-EECE36248E48}" type="parTrans" cxnId="{CCA8BFCB-B231-457E-93FE-C6FE38A99E00}">
      <dgm:prSet/>
      <dgm:spPr/>
      <dgm:t>
        <a:bodyPr/>
        <a:lstStyle/>
        <a:p>
          <a:endParaRPr lang="ru-RU"/>
        </a:p>
      </dgm:t>
    </dgm:pt>
    <dgm:pt modelId="{838F9E2E-ECCA-4BDB-B3B4-8567921F38C7}" type="sibTrans" cxnId="{CCA8BFCB-B231-457E-93FE-C6FE38A99E00}">
      <dgm:prSet/>
      <dgm:spPr/>
      <dgm:t>
        <a:bodyPr/>
        <a:lstStyle/>
        <a:p>
          <a:endParaRPr lang="ru-RU"/>
        </a:p>
      </dgm:t>
    </dgm:pt>
    <dgm:pt modelId="{628C0813-C7F7-4127-A727-30D0007D5EF8}">
      <dgm:prSet custT="1"/>
      <dgm:spPr/>
      <dgm:t>
        <a:bodyPr/>
        <a:lstStyle/>
        <a:p>
          <a:r>
            <a:rPr lang="ru-RU" sz="1800" b="1" cap="none" spc="0" dirty="0" smtClean="0">
              <a:ln w="12700" cmpd="sng">
                <a:prstDash val="solid"/>
              </a:ln>
              <a:effectLst/>
            </a:rPr>
            <a:t>Расходы бюджета</a:t>
          </a:r>
          <a:endParaRPr lang="ru-RU" sz="1800" b="1" cap="none" spc="0" dirty="0">
            <a:ln w="12700" cmpd="sng">
              <a:prstDash val="solid"/>
            </a:ln>
            <a:effectLst/>
          </a:endParaRPr>
        </a:p>
      </dgm:t>
    </dgm:pt>
    <dgm:pt modelId="{015A109A-EE08-4B56-8DC4-17524C4EFA4A}" type="parTrans" cxnId="{7307EFCA-C724-4035-A79E-D919DE09498F}">
      <dgm:prSet/>
      <dgm:spPr/>
      <dgm:t>
        <a:bodyPr/>
        <a:lstStyle/>
        <a:p>
          <a:endParaRPr lang="ru-RU"/>
        </a:p>
      </dgm:t>
    </dgm:pt>
    <dgm:pt modelId="{FA8D8E3A-FC80-467A-A124-6B7C710189E8}" type="sibTrans" cxnId="{7307EFCA-C724-4035-A79E-D919DE09498F}">
      <dgm:prSet/>
      <dgm:spPr/>
      <dgm:t>
        <a:bodyPr/>
        <a:lstStyle/>
        <a:p>
          <a:endParaRPr lang="ru-RU"/>
        </a:p>
      </dgm:t>
    </dgm:pt>
    <dgm:pt modelId="{0F3E88CA-B645-4D9F-88C6-3F3B39D1422E}">
      <dgm:prSet custT="1"/>
      <dgm:spPr/>
      <dgm:t>
        <a:bodyPr/>
        <a:lstStyle/>
        <a:p>
          <a:r>
            <a:rPr lang="ru-RU" sz="1800" b="1" cap="none" spc="0" dirty="0" smtClean="0">
              <a:ln w="12700" cmpd="sng">
                <a:prstDash val="solid"/>
              </a:ln>
              <a:effectLst/>
            </a:rPr>
            <a:t>Контактная информация</a:t>
          </a:r>
          <a:endParaRPr lang="ru-RU" sz="1800" b="1" cap="none" spc="0" dirty="0">
            <a:ln w="12700" cmpd="sng">
              <a:prstDash val="solid"/>
            </a:ln>
            <a:effectLst/>
          </a:endParaRPr>
        </a:p>
      </dgm:t>
    </dgm:pt>
    <dgm:pt modelId="{81C28FDB-A404-4A56-BB91-B56112779A5D}" type="sibTrans" cxnId="{B15B3CA7-8BAF-47F7-9D27-BD535C008881}">
      <dgm:prSet/>
      <dgm:spPr/>
      <dgm:t>
        <a:bodyPr/>
        <a:lstStyle/>
        <a:p>
          <a:endParaRPr lang="ru-RU"/>
        </a:p>
      </dgm:t>
    </dgm:pt>
    <dgm:pt modelId="{9A86C6E7-0A51-405B-B3C9-487613F79EC6}" type="parTrans" cxnId="{B15B3CA7-8BAF-47F7-9D27-BD535C008881}">
      <dgm:prSet/>
      <dgm:spPr/>
      <dgm:t>
        <a:bodyPr/>
        <a:lstStyle/>
        <a:p>
          <a:endParaRPr lang="ru-RU"/>
        </a:p>
      </dgm:t>
    </dgm:pt>
    <dgm:pt modelId="{E1C6B5F3-AEE0-47C3-B2B2-327B0DFD0F5F}">
      <dgm:prSet custT="1"/>
      <dgm:spPr/>
      <dgm:t>
        <a:bodyPr/>
        <a:lstStyle/>
        <a:p>
          <a:r>
            <a:rPr lang="ru-RU" sz="1800" dirty="0" smtClean="0"/>
            <a:t>Финансирование в рамках муниципальных программ</a:t>
          </a:r>
          <a:endParaRPr lang="ru-RU" sz="1800" dirty="0"/>
        </a:p>
      </dgm:t>
    </dgm:pt>
    <dgm:pt modelId="{B95E881F-B753-4BB5-BEB1-2BE4A4F99A5C}" type="parTrans" cxnId="{6B5EECE7-CA2E-4973-A717-C335D750070D}">
      <dgm:prSet/>
      <dgm:spPr/>
    </dgm:pt>
    <dgm:pt modelId="{A667D8E3-09F8-41BE-8BAF-29D12F5BAA1D}" type="sibTrans" cxnId="{6B5EECE7-CA2E-4973-A717-C335D750070D}">
      <dgm:prSet/>
      <dgm:spPr/>
    </dgm:pt>
    <dgm:pt modelId="{AE5D3415-4196-469E-AFA4-736B7403BC6E}" type="pres">
      <dgm:prSet presAssocID="{F0F002AF-0E59-4B41-B0ED-F3AE43D3653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8E793B-9E8B-4A19-88D4-D9CC6AC2921E}" type="pres">
      <dgm:prSet presAssocID="{C115916C-D512-489F-987E-53DB3D13C38A}" presName="comp" presStyleCnt="0"/>
      <dgm:spPr/>
    </dgm:pt>
    <dgm:pt modelId="{60498A3D-EBD9-4326-A21A-A1879572FBFA}" type="pres">
      <dgm:prSet presAssocID="{C115916C-D512-489F-987E-53DB3D13C38A}" presName="box" presStyleLbl="node1" presStyleIdx="0" presStyleCnt="9" custLinFactNeighborX="-948" custLinFactNeighborY="0"/>
      <dgm:spPr/>
      <dgm:t>
        <a:bodyPr/>
        <a:lstStyle/>
        <a:p>
          <a:endParaRPr lang="ru-RU"/>
        </a:p>
      </dgm:t>
    </dgm:pt>
    <dgm:pt modelId="{0BB8AE50-63EE-472A-A137-E1EC5EF936FB}" type="pres">
      <dgm:prSet presAssocID="{C115916C-D512-489F-987E-53DB3D13C38A}" presName="img" presStyleLbl="fgImgPlace1" presStyleIdx="0" presStyleCnt="9"/>
      <dgm:spPr>
        <a:blipFill>
          <a:blip xmlns:r="http://schemas.openxmlformats.org/officeDocument/2006/relationships" r:embed="rId1">
            <a:alphaModFix amt="57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1AB2A5B-F6C3-4AD0-8F55-36FE4823A888}" type="pres">
      <dgm:prSet presAssocID="{C115916C-D512-489F-987E-53DB3D13C38A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C7FB0-B55A-46D2-80F0-71617B3D3C54}" type="pres">
      <dgm:prSet presAssocID="{904F9631-D8E9-4007-B651-BE2764D905B0}" presName="spacer" presStyleCnt="0"/>
      <dgm:spPr/>
    </dgm:pt>
    <dgm:pt modelId="{0C4B3F51-3F66-4565-96EA-C087C6BAD1CE}" type="pres">
      <dgm:prSet presAssocID="{5BF746C9-A1A8-4584-AF9B-D07CEB40592E}" presName="comp" presStyleCnt="0"/>
      <dgm:spPr/>
    </dgm:pt>
    <dgm:pt modelId="{F2E5DA2F-CCC1-4D34-8463-F3A1BCE143DF}" type="pres">
      <dgm:prSet presAssocID="{5BF746C9-A1A8-4584-AF9B-D07CEB40592E}" presName="box" presStyleLbl="node1" presStyleIdx="1" presStyleCnt="9"/>
      <dgm:spPr/>
      <dgm:t>
        <a:bodyPr/>
        <a:lstStyle/>
        <a:p>
          <a:endParaRPr lang="ru-RU"/>
        </a:p>
      </dgm:t>
    </dgm:pt>
    <dgm:pt modelId="{48B91F78-4DE4-43A8-BF06-328E5B995254}" type="pres">
      <dgm:prSet presAssocID="{5BF746C9-A1A8-4584-AF9B-D07CEB40592E}" presName="img" presStyleLbl="fgImgPlace1" presStyleIdx="1" presStyleCnt="9"/>
      <dgm:spPr>
        <a:blipFill>
          <a:blip xmlns:r="http://schemas.openxmlformats.org/officeDocument/2006/relationships" r:embed="rId2">
            <a:alphaModFix amt="57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18F7B1-4BA2-4456-A420-5AED22A0A1F0}" type="pres">
      <dgm:prSet presAssocID="{5BF746C9-A1A8-4584-AF9B-D07CEB40592E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0D08D5-1E31-472E-A8C8-38265A759C8C}" type="pres">
      <dgm:prSet presAssocID="{14513F92-4EF0-43B6-84A1-5E2C51E0A6B8}" presName="spacer" presStyleCnt="0"/>
      <dgm:spPr/>
    </dgm:pt>
    <dgm:pt modelId="{2CEDD530-5963-41F7-BE20-8324AB83F2B4}" type="pres">
      <dgm:prSet presAssocID="{AE811FA4-EA12-4479-8F16-9E8645EF2398}" presName="comp" presStyleCnt="0"/>
      <dgm:spPr/>
    </dgm:pt>
    <dgm:pt modelId="{3D91449C-5F54-4F27-911C-1DC89E246393}" type="pres">
      <dgm:prSet presAssocID="{AE811FA4-EA12-4479-8F16-9E8645EF2398}" presName="box" presStyleLbl="node1" presStyleIdx="2" presStyleCnt="9"/>
      <dgm:spPr/>
      <dgm:t>
        <a:bodyPr/>
        <a:lstStyle/>
        <a:p>
          <a:endParaRPr lang="ru-RU"/>
        </a:p>
      </dgm:t>
    </dgm:pt>
    <dgm:pt modelId="{2B5FA829-7E26-420B-A114-A14AFB273506}" type="pres">
      <dgm:prSet presAssocID="{AE811FA4-EA12-4479-8F16-9E8645EF2398}" presName="img" presStyleLbl="fgImgPlace1" presStyleIdx="2" presStyleCnt="9"/>
      <dgm:spPr>
        <a:blipFill>
          <a:blip xmlns:r="http://schemas.openxmlformats.org/officeDocument/2006/relationships" r:embed="rId3">
            <a:alphaModFix amt="57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7A42B1E-3A2E-497A-B9CE-F257D3E5F7AD}" type="pres">
      <dgm:prSet presAssocID="{AE811FA4-EA12-4479-8F16-9E8645EF2398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096ECD-595D-4C9D-B5E3-4A5659DA5BF6}" type="pres">
      <dgm:prSet presAssocID="{1EAC253C-5A97-4BF7-8139-98CFC00B01A7}" presName="spacer" presStyleCnt="0"/>
      <dgm:spPr/>
    </dgm:pt>
    <dgm:pt modelId="{A8B37FE4-23EB-477E-A9EA-8C3F3E81D1CB}" type="pres">
      <dgm:prSet presAssocID="{F7ACE537-1465-4215-8D48-928A2D98455F}" presName="comp" presStyleCnt="0"/>
      <dgm:spPr/>
    </dgm:pt>
    <dgm:pt modelId="{5A1D128D-22EF-483E-88EE-F3E3A23AF073}" type="pres">
      <dgm:prSet presAssocID="{F7ACE537-1465-4215-8D48-928A2D98455F}" presName="box" presStyleLbl="node1" presStyleIdx="3" presStyleCnt="9"/>
      <dgm:spPr/>
      <dgm:t>
        <a:bodyPr/>
        <a:lstStyle/>
        <a:p>
          <a:endParaRPr lang="ru-RU"/>
        </a:p>
      </dgm:t>
    </dgm:pt>
    <dgm:pt modelId="{EADB8D1D-C8AA-40EE-81BA-24E89A03838F}" type="pres">
      <dgm:prSet presAssocID="{F7ACE537-1465-4215-8D48-928A2D98455F}" presName="img" presStyleLbl="fgImgPlace1" presStyleIdx="3" presStyleCnt="9"/>
      <dgm:spPr>
        <a:blipFill>
          <a:blip xmlns:r="http://schemas.openxmlformats.org/officeDocument/2006/relationships" r:embed="rId4">
            <a:alphaModFix amt="57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33502E8-B4F4-44B2-8CE4-9C18BD1EBB02}" type="pres">
      <dgm:prSet presAssocID="{F7ACE537-1465-4215-8D48-928A2D98455F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C92092-6896-40A2-AC37-E5E198A8DBC0}" type="pres">
      <dgm:prSet presAssocID="{15E81B75-C239-4DCB-B11D-C0F79F912707}" presName="spacer" presStyleCnt="0"/>
      <dgm:spPr/>
    </dgm:pt>
    <dgm:pt modelId="{5B2A3C7A-C67D-47A4-9A53-DA3DF6BB8063}" type="pres">
      <dgm:prSet presAssocID="{351371E1-60A9-41A2-B6FB-72357C008C35}" presName="comp" presStyleCnt="0"/>
      <dgm:spPr/>
    </dgm:pt>
    <dgm:pt modelId="{CBD8157E-B01D-4B03-B7A1-836AFA091E7C}" type="pres">
      <dgm:prSet presAssocID="{351371E1-60A9-41A2-B6FB-72357C008C35}" presName="box" presStyleLbl="node1" presStyleIdx="4" presStyleCnt="9" custScaleY="154991"/>
      <dgm:spPr/>
      <dgm:t>
        <a:bodyPr/>
        <a:lstStyle/>
        <a:p>
          <a:endParaRPr lang="ru-RU"/>
        </a:p>
      </dgm:t>
    </dgm:pt>
    <dgm:pt modelId="{199A0EF4-95F7-4D80-914D-DC17E95175EE}" type="pres">
      <dgm:prSet presAssocID="{351371E1-60A9-41A2-B6FB-72357C008C35}" presName="img" presStyleLbl="fgImgPlace1" presStyleIdx="4" presStyleCnt="9"/>
      <dgm:spPr>
        <a:blipFill>
          <a:blip xmlns:r="http://schemas.openxmlformats.org/officeDocument/2006/relationships" r:embed="rId5">
            <a:alphaModFix amt="57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0B5D782-D09A-4254-B7FA-521AAC6BAA94}" type="pres">
      <dgm:prSet presAssocID="{351371E1-60A9-41A2-B6FB-72357C008C35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3FB45-1DC4-44A7-8A0D-F5AAE11BEFE7}" type="pres">
      <dgm:prSet presAssocID="{ABBB16CC-3E25-4D96-8386-DFB45DDAD73F}" presName="spacer" presStyleCnt="0"/>
      <dgm:spPr/>
    </dgm:pt>
    <dgm:pt modelId="{C0196132-6CF5-40C3-9ACB-70E03FA4799E}" type="pres">
      <dgm:prSet presAssocID="{A8FF9390-85AA-44A2-ACBB-B34FB604470A}" presName="comp" presStyleCnt="0"/>
      <dgm:spPr/>
    </dgm:pt>
    <dgm:pt modelId="{F2AC64AD-8A4F-42E2-8A45-CE9AAB9E5CEA}" type="pres">
      <dgm:prSet presAssocID="{A8FF9390-85AA-44A2-ACBB-B34FB604470A}" presName="box" presStyleLbl="node1" presStyleIdx="5" presStyleCnt="9"/>
      <dgm:spPr/>
      <dgm:t>
        <a:bodyPr/>
        <a:lstStyle/>
        <a:p>
          <a:endParaRPr lang="ru-RU"/>
        </a:p>
      </dgm:t>
    </dgm:pt>
    <dgm:pt modelId="{F73CD6D1-965B-4AAF-81A4-F2674CCCB5DA}" type="pres">
      <dgm:prSet presAssocID="{A8FF9390-85AA-44A2-ACBB-B34FB604470A}" presName="img" presStyleLbl="fgImgPlace1" presStyleIdx="5" presStyleCnt="9"/>
      <dgm:spPr>
        <a:blipFill>
          <a:blip xmlns:r="http://schemas.openxmlformats.org/officeDocument/2006/relationships" r:embed="rId6">
            <a:alphaModFix amt="57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35AED40-1C09-42F1-B4E7-171E452C1E4F}" type="pres">
      <dgm:prSet presAssocID="{A8FF9390-85AA-44A2-ACBB-B34FB604470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FF79C-5734-4B4F-936C-F354D8F9D649}" type="pres">
      <dgm:prSet presAssocID="{838F9E2E-ECCA-4BDB-B3B4-8567921F38C7}" presName="spacer" presStyleCnt="0"/>
      <dgm:spPr/>
    </dgm:pt>
    <dgm:pt modelId="{1A548934-2938-49DF-8206-E8DD38FE42E8}" type="pres">
      <dgm:prSet presAssocID="{628C0813-C7F7-4127-A727-30D0007D5EF8}" presName="comp" presStyleCnt="0"/>
      <dgm:spPr/>
    </dgm:pt>
    <dgm:pt modelId="{5E2A73C6-3AE2-4DAE-ABB2-B5A55D9F963F}" type="pres">
      <dgm:prSet presAssocID="{628C0813-C7F7-4127-A727-30D0007D5EF8}" presName="box" presStyleLbl="node1" presStyleIdx="6" presStyleCnt="9" custLinFactNeighborY="1292"/>
      <dgm:spPr/>
      <dgm:t>
        <a:bodyPr/>
        <a:lstStyle/>
        <a:p>
          <a:endParaRPr lang="ru-RU"/>
        </a:p>
      </dgm:t>
    </dgm:pt>
    <dgm:pt modelId="{3B5B50B4-CEDF-492A-94B0-55C23DB34225}" type="pres">
      <dgm:prSet presAssocID="{628C0813-C7F7-4127-A727-30D0007D5EF8}" presName="img" presStyleLbl="fgImgPlace1" presStyleIdx="6" presStyleCnt="9"/>
      <dgm:spPr>
        <a:blipFill>
          <a:blip xmlns:r="http://schemas.openxmlformats.org/officeDocument/2006/relationships" r:embed="rId7">
            <a:alphaModFix amt="57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754978-99DD-47ED-B070-AF7CC0D53B5F}" type="pres">
      <dgm:prSet presAssocID="{628C0813-C7F7-4127-A727-30D0007D5EF8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685B6-F8A0-49D3-A3BB-4C08EB0712B7}" type="pres">
      <dgm:prSet presAssocID="{FA8D8E3A-FC80-467A-A124-6B7C710189E8}" presName="spacer" presStyleCnt="0"/>
      <dgm:spPr/>
    </dgm:pt>
    <dgm:pt modelId="{CC59F060-4225-4767-A1F7-AEE0D588C64A}" type="pres">
      <dgm:prSet presAssocID="{E1C6B5F3-AEE0-47C3-B2B2-327B0DFD0F5F}" presName="comp" presStyleCnt="0"/>
      <dgm:spPr/>
    </dgm:pt>
    <dgm:pt modelId="{02BB20A7-E778-479E-9E55-25DCA8B663C0}" type="pres">
      <dgm:prSet presAssocID="{E1C6B5F3-AEE0-47C3-B2B2-327B0DFD0F5F}" presName="box" presStyleLbl="node1" presStyleIdx="7" presStyleCnt="9"/>
      <dgm:spPr/>
      <dgm:t>
        <a:bodyPr/>
        <a:lstStyle/>
        <a:p>
          <a:endParaRPr lang="ru-RU"/>
        </a:p>
      </dgm:t>
    </dgm:pt>
    <dgm:pt modelId="{F21FD5EB-5BEF-488F-9973-9C5C629F5B29}" type="pres">
      <dgm:prSet presAssocID="{E1C6B5F3-AEE0-47C3-B2B2-327B0DFD0F5F}" presName="img" presStyleLbl="fgImgPlace1" presStyleIdx="7" presStyleCnt="9"/>
      <dgm:spPr>
        <a:blipFill>
          <a:blip xmlns:r="http://schemas.openxmlformats.org/officeDocument/2006/relationships" r:embed="rId8">
            <a:alphaModFix amt="57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71AD94C-7C5F-4A67-83EA-4DCF541CB341}" type="pres">
      <dgm:prSet presAssocID="{E1C6B5F3-AEE0-47C3-B2B2-327B0DFD0F5F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9FF87-28EE-4C32-B426-81B9A171AB95}" type="pres">
      <dgm:prSet presAssocID="{A667D8E3-09F8-41BE-8BAF-29D12F5BAA1D}" presName="spacer" presStyleCnt="0"/>
      <dgm:spPr/>
    </dgm:pt>
    <dgm:pt modelId="{BA69E1BB-09AF-4171-86C4-197327E50026}" type="pres">
      <dgm:prSet presAssocID="{0F3E88CA-B645-4D9F-88C6-3F3B39D1422E}" presName="comp" presStyleCnt="0"/>
      <dgm:spPr/>
    </dgm:pt>
    <dgm:pt modelId="{ACB3C01F-A566-4916-B462-5F44817D0616}" type="pres">
      <dgm:prSet presAssocID="{0F3E88CA-B645-4D9F-88C6-3F3B39D1422E}" presName="box" presStyleLbl="node1" presStyleIdx="8" presStyleCnt="9"/>
      <dgm:spPr/>
      <dgm:t>
        <a:bodyPr/>
        <a:lstStyle/>
        <a:p>
          <a:endParaRPr lang="ru-RU"/>
        </a:p>
      </dgm:t>
    </dgm:pt>
    <dgm:pt modelId="{0E0E5B2B-471E-4136-BD24-FA85F75F0C37}" type="pres">
      <dgm:prSet presAssocID="{0F3E88CA-B645-4D9F-88C6-3F3B39D1422E}" presName="img" presStyleLbl="fgImgPlace1" presStyleIdx="8" presStyleCnt="9"/>
      <dgm:spPr>
        <a:blipFill>
          <a:blip xmlns:r="http://schemas.openxmlformats.org/officeDocument/2006/relationships" r:embed="rId9">
            <a:alphaModFix amt="57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92DBD51-0FAB-4BDC-B505-2E8A8675A433}" type="pres">
      <dgm:prSet presAssocID="{0F3E88CA-B645-4D9F-88C6-3F3B39D1422E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6F7D0E-D2F7-4DF4-94CE-EB9B3F0831CB}" srcId="{F0F002AF-0E59-4B41-B0ED-F3AE43D36532}" destId="{AE811FA4-EA12-4479-8F16-9E8645EF2398}" srcOrd="2" destOrd="0" parTransId="{59974A5D-E6AB-444F-8831-4301DCEB769B}" sibTransId="{1EAC253C-5A97-4BF7-8139-98CFC00B01A7}"/>
    <dgm:cxn modelId="{3A788AB7-7800-4AD1-A4D3-E0C8E5435B32}" type="presOf" srcId="{0F3E88CA-B645-4D9F-88C6-3F3B39D1422E}" destId="{D92DBD51-0FAB-4BDC-B505-2E8A8675A433}" srcOrd="1" destOrd="0" presId="urn:microsoft.com/office/officeart/2005/8/layout/vList4"/>
    <dgm:cxn modelId="{C2C8B506-23E5-42FF-9313-6FD0B7DE09E1}" type="presOf" srcId="{C115916C-D512-489F-987E-53DB3D13C38A}" destId="{21AB2A5B-F6C3-4AD0-8F55-36FE4823A888}" srcOrd="1" destOrd="0" presId="urn:microsoft.com/office/officeart/2005/8/layout/vList4"/>
    <dgm:cxn modelId="{B15B3CA7-8BAF-47F7-9D27-BD535C008881}" srcId="{F0F002AF-0E59-4B41-B0ED-F3AE43D36532}" destId="{0F3E88CA-B645-4D9F-88C6-3F3B39D1422E}" srcOrd="8" destOrd="0" parTransId="{9A86C6E7-0A51-405B-B3C9-487613F79EC6}" sibTransId="{81C28FDB-A404-4A56-BB91-B56112779A5D}"/>
    <dgm:cxn modelId="{6CF2F711-EB1E-418F-B7A2-8C23A046DBC3}" srcId="{F0F002AF-0E59-4B41-B0ED-F3AE43D36532}" destId="{351371E1-60A9-41A2-B6FB-72357C008C35}" srcOrd="4" destOrd="0" parTransId="{EBAF6A5E-984B-4883-896E-C513E977657B}" sibTransId="{ABBB16CC-3E25-4D96-8386-DFB45DDAD73F}"/>
    <dgm:cxn modelId="{BBB07C6F-D326-42F2-AC5A-3AC9C7FB9BA6}" type="presOf" srcId="{5BF746C9-A1A8-4584-AF9B-D07CEB40592E}" destId="{BE18F7B1-4BA2-4456-A420-5AED22A0A1F0}" srcOrd="1" destOrd="0" presId="urn:microsoft.com/office/officeart/2005/8/layout/vList4"/>
    <dgm:cxn modelId="{F78E8526-ED1D-447A-A9F4-8FAA51C45A86}" type="presOf" srcId="{C115916C-D512-489F-987E-53DB3D13C38A}" destId="{60498A3D-EBD9-4326-A21A-A1879572FBFA}" srcOrd="0" destOrd="0" presId="urn:microsoft.com/office/officeart/2005/8/layout/vList4"/>
    <dgm:cxn modelId="{693E1542-D065-4B69-8D33-FDEB8C09A03F}" type="presOf" srcId="{F0F002AF-0E59-4B41-B0ED-F3AE43D36532}" destId="{AE5D3415-4196-469E-AFA4-736B7403BC6E}" srcOrd="0" destOrd="0" presId="urn:microsoft.com/office/officeart/2005/8/layout/vList4"/>
    <dgm:cxn modelId="{3CC0E3E8-BD61-4252-AC6F-C3CE9AFC4223}" type="presOf" srcId="{AE811FA4-EA12-4479-8F16-9E8645EF2398}" destId="{3D91449C-5F54-4F27-911C-1DC89E246393}" srcOrd="0" destOrd="0" presId="urn:microsoft.com/office/officeart/2005/8/layout/vList4"/>
    <dgm:cxn modelId="{19EC7594-70B7-4553-AA99-5FA29FD1D5A9}" type="presOf" srcId="{628C0813-C7F7-4127-A727-30D0007D5EF8}" destId="{62754978-99DD-47ED-B070-AF7CC0D53B5F}" srcOrd="1" destOrd="0" presId="urn:microsoft.com/office/officeart/2005/8/layout/vList4"/>
    <dgm:cxn modelId="{76F54AB8-283A-4236-B351-CD784F0CD4B9}" type="presOf" srcId="{AE811FA4-EA12-4479-8F16-9E8645EF2398}" destId="{67A42B1E-3A2E-497A-B9CE-F257D3E5F7AD}" srcOrd="1" destOrd="0" presId="urn:microsoft.com/office/officeart/2005/8/layout/vList4"/>
    <dgm:cxn modelId="{7307EFCA-C724-4035-A79E-D919DE09498F}" srcId="{F0F002AF-0E59-4B41-B0ED-F3AE43D36532}" destId="{628C0813-C7F7-4127-A727-30D0007D5EF8}" srcOrd="6" destOrd="0" parTransId="{015A109A-EE08-4B56-8DC4-17524C4EFA4A}" sibTransId="{FA8D8E3A-FC80-467A-A124-6B7C710189E8}"/>
    <dgm:cxn modelId="{CCA8BFCB-B231-457E-93FE-C6FE38A99E00}" srcId="{F0F002AF-0E59-4B41-B0ED-F3AE43D36532}" destId="{A8FF9390-85AA-44A2-ACBB-B34FB604470A}" srcOrd="5" destOrd="0" parTransId="{0F6F95CB-09EB-4D4F-921A-EECE36248E48}" sibTransId="{838F9E2E-ECCA-4BDB-B3B4-8567921F38C7}"/>
    <dgm:cxn modelId="{9D94C683-E8D9-4EB2-B171-898B1F71CD55}" type="presOf" srcId="{A8FF9390-85AA-44A2-ACBB-B34FB604470A}" destId="{D35AED40-1C09-42F1-B4E7-171E452C1E4F}" srcOrd="1" destOrd="0" presId="urn:microsoft.com/office/officeart/2005/8/layout/vList4"/>
    <dgm:cxn modelId="{4D21E8B2-37AE-441B-9532-F2C078A206CA}" type="presOf" srcId="{E1C6B5F3-AEE0-47C3-B2B2-327B0DFD0F5F}" destId="{471AD94C-7C5F-4A67-83EA-4DCF541CB341}" srcOrd="1" destOrd="0" presId="urn:microsoft.com/office/officeart/2005/8/layout/vList4"/>
    <dgm:cxn modelId="{6B5EECE7-CA2E-4973-A717-C335D750070D}" srcId="{F0F002AF-0E59-4B41-B0ED-F3AE43D36532}" destId="{E1C6B5F3-AEE0-47C3-B2B2-327B0DFD0F5F}" srcOrd="7" destOrd="0" parTransId="{B95E881F-B753-4BB5-BEB1-2BE4A4F99A5C}" sibTransId="{A667D8E3-09F8-41BE-8BAF-29D12F5BAA1D}"/>
    <dgm:cxn modelId="{4D8FCA0B-EC43-4801-8AA6-16870C9CF6BE}" srcId="{F0F002AF-0E59-4B41-B0ED-F3AE43D36532}" destId="{5BF746C9-A1A8-4584-AF9B-D07CEB40592E}" srcOrd="1" destOrd="0" parTransId="{48A86BA9-AD0C-4BA1-8EA9-A5EB5AD89CFE}" sibTransId="{14513F92-4EF0-43B6-84A1-5E2C51E0A6B8}"/>
    <dgm:cxn modelId="{6100DA0D-0301-4FD7-82AD-9A65BF988177}" type="presOf" srcId="{351371E1-60A9-41A2-B6FB-72357C008C35}" destId="{C0B5D782-D09A-4254-B7FA-521AAC6BAA94}" srcOrd="1" destOrd="0" presId="urn:microsoft.com/office/officeart/2005/8/layout/vList4"/>
    <dgm:cxn modelId="{FAD16CC4-9D97-4A96-9CC5-7075960CBAF1}" srcId="{F0F002AF-0E59-4B41-B0ED-F3AE43D36532}" destId="{F7ACE537-1465-4215-8D48-928A2D98455F}" srcOrd="3" destOrd="0" parTransId="{13AF18B7-1EA7-47AD-82C7-A19A966500A8}" sibTransId="{15E81B75-C239-4DCB-B11D-C0F79F912707}"/>
    <dgm:cxn modelId="{E59F4A18-C3FA-478C-92E7-508F3EC24789}" type="presOf" srcId="{E1C6B5F3-AEE0-47C3-B2B2-327B0DFD0F5F}" destId="{02BB20A7-E778-479E-9E55-25DCA8B663C0}" srcOrd="0" destOrd="0" presId="urn:microsoft.com/office/officeart/2005/8/layout/vList4"/>
    <dgm:cxn modelId="{1B71DF7D-03DD-49D4-8F2A-80926DCF627D}" type="presOf" srcId="{A8FF9390-85AA-44A2-ACBB-B34FB604470A}" destId="{F2AC64AD-8A4F-42E2-8A45-CE9AAB9E5CEA}" srcOrd="0" destOrd="0" presId="urn:microsoft.com/office/officeart/2005/8/layout/vList4"/>
    <dgm:cxn modelId="{2DA7BFE3-1D2F-463D-8AC2-16C7CE812B63}" type="presOf" srcId="{F7ACE537-1465-4215-8D48-928A2D98455F}" destId="{5A1D128D-22EF-483E-88EE-F3E3A23AF073}" srcOrd="0" destOrd="0" presId="urn:microsoft.com/office/officeart/2005/8/layout/vList4"/>
    <dgm:cxn modelId="{16CEEF55-0D9F-42B1-9F17-0986EE73819A}" type="presOf" srcId="{F7ACE537-1465-4215-8D48-928A2D98455F}" destId="{833502E8-B4F4-44B2-8CE4-9C18BD1EBB02}" srcOrd="1" destOrd="0" presId="urn:microsoft.com/office/officeart/2005/8/layout/vList4"/>
    <dgm:cxn modelId="{8040FACD-BFBD-4195-9B1D-696FF3F23FC6}" type="presOf" srcId="{628C0813-C7F7-4127-A727-30D0007D5EF8}" destId="{5E2A73C6-3AE2-4DAE-ABB2-B5A55D9F963F}" srcOrd="0" destOrd="0" presId="urn:microsoft.com/office/officeart/2005/8/layout/vList4"/>
    <dgm:cxn modelId="{3F09F23A-9A15-43F2-8AE1-85FD329A964E}" srcId="{F0F002AF-0E59-4B41-B0ED-F3AE43D36532}" destId="{C115916C-D512-489F-987E-53DB3D13C38A}" srcOrd="0" destOrd="0" parTransId="{9A5BD4D5-BC93-47C1-9881-C849CA403C89}" sibTransId="{904F9631-D8E9-4007-B651-BE2764D905B0}"/>
    <dgm:cxn modelId="{6D6DEEAE-038F-41A7-8730-A6708548DCA3}" type="presOf" srcId="{0F3E88CA-B645-4D9F-88C6-3F3B39D1422E}" destId="{ACB3C01F-A566-4916-B462-5F44817D0616}" srcOrd="0" destOrd="0" presId="urn:microsoft.com/office/officeart/2005/8/layout/vList4"/>
    <dgm:cxn modelId="{658413B9-ADBD-4D07-93C9-612972F2810E}" type="presOf" srcId="{5BF746C9-A1A8-4584-AF9B-D07CEB40592E}" destId="{F2E5DA2F-CCC1-4D34-8463-F3A1BCE143DF}" srcOrd="0" destOrd="0" presId="urn:microsoft.com/office/officeart/2005/8/layout/vList4"/>
    <dgm:cxn modelId="{48371A2B-A2D3-4BFE-B5BD-1C01CBC45821}" type="presOf" srcId="{351371E1-60A9-41A2-B6FB-72357C008C35}" destId="{CBD8157E-B01D-4B03-B7A1-836AFA091E7C}" srcOrd="0" destOrd="0" presId="urn:microsoft.com/office/officeart/2005/8/layout/vList4"/>
    <dgm:cxn modelId="{E4AB3E94-3377-49B1-823F-665F61BA3BF5}" type="presParOf" srcId="{AE5D3415-4196-469E-AFA4-736B7403BC6E}" destId="{A28E793B-9E8B-4A19-88D4-D9CC6AC2921E}" srcOrd="0" destOrd="0" presId="urn:microsoft.com/office/officeart/2005/8/layout/vList4"/>
    <dgm:cxn modelId="{EFF59604-58D1-493E-B08C-70207DE1A968}" type="presParOf" srcId="{A28E793B-9E8B-4A19-88D4-D9CC6AC2921E}" destId="{60498A3D-EBD9-4326-A21A-A1879572FBFA}" srcOrd="0" destOrd="0" presId="urn:microsoft.com/office/officeart/2005/8/layout/vList4"/>
    <dgm:cxn modelId="{B1E66E00-8DB4-4E68-906E-3B26370E39FE}" type="presParOf" srcId="{A28E793B-9E8B-4A19-88D4-D9CC6AC2921E}" destId="{0BB8AE50-63EE-472A-A137-E1EC5EF936FB}" srcOrd="1" destOrd="0" presId="urn:microsoft.com/office/officeart/2005/8/layout/vList4"/>
    <dgm:cxn modelId="{C4F9EF26-0BE2-465C-9573-7A325816DFF7}" type="presParOf" srcId="{A28E793B-9E8B-4A19-88D4-D9CC6AC2921E}" destId="{21AB2A5B-F6C3-4AD0-8F55-36FE4823A888}" srcOrd="2" destOrd="0" presId="urn:microsoft.com/office/officeart/2005/8/layout/vList4"/>
    <dgm:cxn modelId="{B941F63B-D6E3-421D-AC4A-768DC8F9B1B2}" type="presParOf" srcId="{AE5D3415-4196-469E-AFA4-736B7403BC6E}" destId="{95FC7FB0-B55A-46D2-80F0-71617B3D3C54}" srcOrd="1" destOrd="0" presId="urn:microsoft.com/office/officeart/2005/8/layout/vList4"/>
    <dgm:cxn modelId="{C710E5D3-5750-44AE-9698-8170BB1CBE72}" type="presParOf" srcId="{AE5D3415-4196-469E-AFA4-736B7403BC6E}" destId="{0C4B3F51-3F66-4565-96EA-C087C6BAD1CE}" srcOrd="2" destOrd="0" presId="urn:microsoft.com/office/officeart/2005/8/layout/vList4"/>
    <dgm:cxn modelId="{18FAAB02-E411-43AE-B248-364B42B5C374}" type="presParOf" srcId="{0C4B3F51-3F66-4565-96EA-C087C6BAD1CE}" destId="{F2E5DA2F-CCC1-4D34-8463-F3A1BCE143DF}" srcOrd="0" destOrd="0" presId="urn:microsoft.com/office/officeart/2005/8/layout/vList4"/>
    <dgm:cxn modelId="{A5545B16-E0C8-4E8D-A976-A2F239A9C55F}" type="presParOf" srcId="{0C4B3F51-3F66-4565-96EA-C087C6BAD1CE}" destId="{48B91F78-4DE4-43A8-BF06-328E5B995254}" srcOrd="1" destOrd="0" presId="urn:microsoft.com/office/officeart/2005/8/layout/vList4"/>
    <dgm:cxn modelId="{8CD9950C-5EAB-4747-937E-3F800F22941B}" type="presParOf" srcId="{0C4B3F51-3F66-4565-96EA-C087C6BAD1CE}" destId="{BE18F7B1-4BA2-4456-A420-5AED22A0A1F0}" srcOrd="2" destOrd="0" presId="urn:microsoft.com/office/officeart/2005/8/layout/vList4"/>
    <dgm:cxn modelId="{8453EB43-497F-406D-A35D-71547F199E6B}" type="presParOf" srcId="{AE5D3415-4196-469E-AFA4-736B7403BC6E}" destId="{7C0D08D5-1E31-472E-A8C8-38265A759C8C}" srcOrd="3" destOrd="0" presId="urn:microsoft.com/office/officeart/2005/8/layout/vList4"/>
    <dgm:cxn modelId="{C02E16DE-C75E-466B-A1D1-3EB59EECE65F}" type="presParOf" srcId="{AE5D3415-4196-469E-AFA4-736B7403BC6E}" destId="{2CEDD530-5963-41F7-BE20-8324AB83F2B4}" srcOrd="4" destOrd="0" presId="urn:microsoft.com/office/officeart/2005/8/layout/vList4"/>
    <dgm:cxn modelId="{3E69C6FC-849B-4BAE-A6D7-1AD672771D20}" type="presParOf" srcId="{2CEDD530-5963-41F7-BE20-8324AB83F2B4}" destId="{3D91449C-5F54-4F27-911C-1DC89E246393}" srcOrd="0" destOrd="0" presId="urn:microsoft.com/office/officeart/2005/8/layout/vList4"/>
    <dgm:cxn modelId="{02FEC921-451E-4B3D-9EA4-9E7D442F4E5C}" type="presParOf" srcId="{2CEDD530-5963-41F7-BE20-8324AB83F2B4}" destId="{2B5FA829-7E26-420B-A114-A14AFB273506}" srcOrd="1" destOrd="0" presId="urn:microsoft.com/office/officeart/2005/8/layout/vList4"/>
    <dgm:cxn modelId="{05B54FD1-5A50-48DD-A072-49953B741912}" type="presParOf" srcId="{2CEDD530-5963-41F7-BE20-8324AB83F2B4}" destId="{67A42B1E-3A2E-497A-B9CE-F257D3E5F7AD}" srcOrd="2" destOrd="0" presId="urn:microsoft.com/office/officeart/2005/8/layout/vList4"/>
    <dgm:cxn modelId="{938FAC2F-3E4D-48BF-9363-510C31B7DFD9}" type="presParOf" srcId="{AE5D3415-4196-469E-AFA4-736B7403BC6E}" destId="{46096ECD-595D-4C9D-B5E3-4A5659DA5BF6}" srcOrd="5" destOrd="0" presId="urn:microsoft.com/office/officeart/2005/8/layout/vList4"/>
    <dgm:cxn modelId="{3DC34D4F-9408-40F4-8C0D-E2DED6F207A4}" type="presParOf" srcId="{AE5D3415-4196-469E-AFA4-736B7403BC6E}" destId="{A8B37FE4-23EB-477E-A9EA-8C3F3E81D1CB}" srcOrd="6" destOrd="0" presId="urn:microsoft.com/office/officeart/2005/8/layout/vList4"/>
    <dgm:cxn modelId="{87D5A7D9-9F3E-4ACD-8616-D504494ECB5E}" type="presParOf" srcId="{A8B37FE4-23EB-477E-A9EA-8C3F3E81D1CB}" destId="{5A1D128D-22EF-483E-88EE-F3E3A23AF073}" srcOrd="0" destOrd="0" presId="urn:microsoft.com/office/officeart/2005/8/layout/vList4"/>
    <dgm:cxn modelId="{5F4FE9F6-E00D-4A1E-AF95-934FAC281A29}" type="presParOf" srcId="{A8B37FE4-23EB-477E-A9EA-8C3F3E81D1CB}" destId="{EADB8D1D-C8AA-40EE-81BA-24E89A03838F}" srcOrd="1" destOrd="0" presId="urn:microsoft.com/office/officeart/2005/8/layout/vList4"/>
    <dgm:cxn modelId="{3E40DBA4-8E87-47FD-95C0-F01FE1B2FDDE}" type="presParOf" srcId="{A8B37FE4-23EB-477E-A9EA-8C3F3E81D1CB}" destId="{833502E8-B4F4-44B2-8CE4-9C18BD1EBB02}" srcOrd="2" destOrd="0" presId="urn:microsoft.com/office/officeart/2005/8/layout/vList4"/>
    <dgm:cxn modelId="{46415FB0-C796-4A93-B146-BA1ECACCBD53}" type="presParOf" srcId="{AE5D3415-4196-469E-AFA4-736B7403BC6E}" destId="{65C92092-6896-40A2-AC37-E5E198A8DBC0}" srcOrd="7" destOrd="0" presId="urn:microsoft.com/office/officeart/2005/8/layout/vList4"/>
    <dgm:cxn modelId="{3C9A4A7B-706A-4BF5-B4C6-907B9FB7948A}" type="presParOf" srcId="{AE5D3415-4196-469E-AFA4-736B7403BC6E}" destId="{5B2A3C7A-C67D-47A4-9A53-DA3DF6BB8063}" srcOrd="8" destOrd="0" presId="urn:microsoft.com/office/officeart/2005/8/layout/vList4"/>
    <dgm:cxn modelId="{3C26BEF3-0FD6-4CCC-B882-F8D4DD7B060C}" type="presParOf" srcId="{5B2A3C7A-C67D-47A4-9A53-DA3DF6BB8063}" destId="{CBD8157E-B01D-4B03-B7A1-836AFA091E7C}" srcOrd="0" destOrd="0" presId="urn:microsoft.com/office/officeart/2005/8/layout/vList4"/>
    <dgm:cxn modelId="{C56BCA95-8CD5-44AB-BE69-584AA06BBE8F}" type="presParOf" srcId="{5B2A3C7A-C67D-47A4-9A53-DA3DF6BB8063}" destId="{199A0EF4-95F7-4D80-914D-DC17E95175EE}" srcOrd="1" destOrd="0" presId="urn:microsoft.com/office/officeart/2005/8/layout/vList4"/>
    <dgm:cxn modelId="{1CEE0D89-EBC5-420E-83C4-BF1710D0A366}" type="presParOf" srcId="{5B2A3C7A-C67D-47A4-9A53-DA3DF6BB8063}" destId="{C0B5D782-D09A-4254-B7FA-521AAC6BAA94}" srcOrd="2" destOrd="0" presId="urn:microsoft.com/office/officeart/2005/8/layout/vList4"/>
    <dgm:cxn modelId="{8CBFBDB7-5E19-407F-9E28-7E75730E8A1A}" type="presParOf" srcId="{AE5D3415-4196-469E-AFA4-736B7403BC6E}" destId="{7083FB45-1DC4-44A7-8A0D-F5AAE11BEFE7}" srcOrd="9" destOrd="0" presId="urn:microsoft.com/office/officeart/2005/8/layout/vList4"/>
    <dgm:cxn modelId="{7EB9D6B6-F8BD-47EE-8F9E-488599F6F92A}" type="presParOf" srcId="{AE5D3415-4196-469E-AFA4-736B7403BC6E}" destId="{C0196132-6CF5-40C3-9ACB-70E03FA4799E}" srcOrd="10" destOrd="0" presId="urn:microsoft.com/office/officeart/2005/8/layout/vList4"/>
    <dgm:cxn modelId="{C228EC7C-2B0F-4D9D-A6CE-2DDEACF9057F}" type="presParOf" srcId="{C0196132-6CF5-40C3-9ACB-70E03FA4799E}" destId="{F2AC64AD-8A4F-42E2-8A45-CE9AAB9E5CEA}" srcOrd="0" destOrd="0" presId="urn:microsoft.com/office/officeart/2005/8/layout/vList4"/>
    <dgm:cxn modelId="{F2B502BC-7D31-4F49-9B0C-AC5C61B1C8D4}" type="presParOf" srcId="{C0196132-6CF5-40C3-9ACB-70E03FA4799E}" destId="{F73CD6D1-965B-4AAF-81A4-F2674CCCB5DA}" srcOrd="1" destOrd="0" presId="urn:microsoft.com/office/officeart/2005/8/layout/vList4"/>
    <dgm:cxn modelId="{9633A038-078C-43B2-AF92-588A223B599A}" type="presParOf" srcId="{C0196132-6CF5-40C3-9ACB-70E03FA4799E}" destId="{D35AED40-1C09-42F1-B4E7-171E452C1E4F}" srcOrd="2" destOrd="0" presId="urn:microsoft.com/office/officeart/2005/8/layout/vList4"/>
    <dgm:cxn modelId="{FB971CBD-0B8F-4F1E-992C-4A52F54BD02C}" type="presParOf" srcId="{AE5D3415-4196-469E-AFA4-736B7403BC6E}" destId="{5B2FF79C-5734-4B4F-936C-F354D8F9D649}" srcOrd="11" destOrd="0" presId="urn:microsoft.com/office/officeart/2005/8/layout/vList4"/>
    <dgm:cxn modelId="{06D7F7F6-8BCC-4752-B13D-7B74E453AC7C}" type="presParOf" srcId="{AE5D3415-4196-469E-AFA4-736B7403BC6E}" destId="{1A548934-2938-49DF-8206-E8DD38FE42E8}" srcOrd="12" destOrd="0" presId="urn:microsoft.com/office/officeart/2005/8/layout/vList4"/>
    <dgm:cxn modelId="{A5F7BEB7-77B9-4195-B547-729B5C1BE085}" type="presParOf" srcId="{1A548934-2938-49DF-8206-E8DD38FE42E8}" destId="{5E2A73C6-3AE2-4DAE-ABB2-B5A55D9F963F}" srcOrd="0" destOrd="0" presId="urn:microsoft.com/office/officeart/2005/8/layout/vList4"/>
    <dgm:cxn modelId="{646C433F-75BA-4BCC-B88D-9DD7837D89E0}" type="presParOf" srcId="{1A548934-2938-49DF-8206-E8DD38FE42E8}" destId="{3B5B50B4-CEDF-492A-94B0-55C23DB34225}" srcOrd="1" destOrd="0" presId="urn:microsoft.com/office/officeart/2005/8/layout/vList4"/>
    <dgm:cxn modelId="{EF5BFB81-056E-4D6E-BF36-A252D2E0D4DB}" type="presParOf" srcId="{1A548934-2938-49DF-8206-E8DD38FE42E8}" destId="{62754978-99DD-47ED-B070-AF7CC0D53B5F}" srcOrd="2" destOrd="0" presId="urn:microsoft.com/office/officeart/2005/8/layout/vList4"/>
    <dgm:cxn modelId="{3BEC58AC-D5EB-46FC-8CB7-CB55901024DF}" type="presParOf" srcId="{AE5D3415-4196-469E-AFA4-736B7403BC6E}" destId="{9CB685B6-F8A0-49D3-A3BB-4C08EB0712B7}" srcOrd="13" destOrd="0" presId="urn:microsoft.com/office/officeart/2005/8/layout/vList4"/>
    <dgm:cxn modelId="{85FABE6F-A603-4997-A1F5-01457412B5A9}" type="presParOf" srcId="{AE5D3415-4196-469E-AFA4-736B7403BC6E}" destId="{CC59F060-4225-4767-A1F7-AEE0D588C64A}" srcOrd="14" destOrd="0" presId="urn:microsoft.com/office/officeart/2005/8/layout/vList4"/>
    <dgm:cxn modelId="{5B03CEB4-692D-4598-82A5-1B48AEA7E004}" type="presParOf" srcId="{CC59F060-4225-4767-A1F7-AEE0D588C64A}" destId="{02BB20A7-E778-479E-9E55-25DCA8B663C0}" srcOrd="0" destOrd="0" presId="urn:microsoft.com/office/officeart/2005/8/layout/vList4"/>
    <dgm:cxn modelId="{80050759-B7EA-4CA6-A4EA-7273F878BAAB}" type="presParOf" srcId="{CC59F060-4225-4767-A1F7-AEE0D588C64A}" destId="{F21FD5EB-5BEF-488F-9973-9C5C629F5B29}" srcOrd="1" destOrd="0" presId="urn:microsoft.com/office/officeart/2005/8/layout/vList4"/>
    <dgm:cxn modelId="{AF76F38B-5085-4B07-9F67-AA1AD95616CF}" type="presParOf" srcId="{CC59F060-4225-4767-A1F7-AEE0D588C64A}" destId="{471AD94C-7C5F-4A67-83EA-4DCF541CB341}" srcOrd="2" destOrd="0" presId="urn:microsoft.com/office/officeart/2005/8/layout/vList4"/>
    <dgm:cxn modelId="{308D0BEE-D3E4-4024-8E78-45354AB6ACE1}" type="presParOf" srcId="{AE5D3415-4196-469E-AFA4-736B7403BC6E}" destId="{6269FF87-28EE-4C32-B426-81B9A171AB95}" srcOrd="15" destOrd="0" presId="urn:microsoft.com/office/officeart/2005/8/layout/vList4"/>
    <dgm:cxn modelId="{D5AA7791-0A7E-40A6-BC5E-5437C49101B8}" type="presParOf" srcId="{AE5D3415-4196-469E-AFA4-736B7403BC6E}" destId="{BA69E1BB-09AF-4171-86C4-197327E50026}" srcOrd="16" destOrd="0" presId="urn:microsoft.com/office/officeart/2005/8/layout/vList4"/>
    <dgm:cxn modelId="{77B4F68D-DF5B-40B7-9957-A148D7CEE1E1}" type="presParOf" srcId="{BA69E1BB-09AF-4171-86C4-197327E50026}" destId="{ACB3C01F-A566-4916-B462-5F44817D0616}" srcOrd="0" destOrd="0" presId="urn:microsoft.com/office/officeart/2005/8/layout/vList4"/>
    <dgm:cxn modelId="{98C47236-983B-4BE7-B21F-3758EC027DE4}" type="presParOf" srcId="{BA69E1BB-09AF-4171-86C4-197327E50026}" destId="{0E0E5B2B-471E-4136-BD24-FA85F75F0C37}" srcOrd="1" destOrd="0" presId="urn:microsoft.com/office/officeart/2005/8/layout/vList4"/>
    <dgm:cxn modelId="{3AF973D6-7392-4A73-ADF5-2269779EECD6}" type="presParOf" srcId="{BA69E1BB-09AF-4171-86C4-197327E50026}" destId="{D92DBD51-0FAB-4BDC-B505-2E8A8675A43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73FEC2-D85C-4835-96A1-8CCB927367BC}" type="doc">
      <dgm:prSet loTypeId="urn:microsoft.com/office/officeart/2008/layout/PictureStrips" loCatId="list" qsTypeId="urn:microsoft.com/office/officeart/2005/8/quickstyle/3d1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FDDFDECE-76E9-45BF-87E8-5F8EEAB3FDAA}">
      <dgm:prSet phldrT="[Текст]" custT="1"/>
      <dgm:spPr/>
      <dgm:t>
        <a:bodyPr/>
        <a:lstStyle/>
        <a:p>
          <a:r>
            <a:rPr lang="ru-RU" sz="900" dirty="0" smtClean="0"/>
            <a:t>Переселение граждан из жилых помещений, расположенных в зоне БАМА, признанных непригодными для проживания, и (или) жилых помещений с высоким уровнем износа (более 70%) на территории Бодайбинского муниципального образования</a:t>
          </a:r>
          <a:endParaRPr lang="ru-RU" sz="900" dirty="0"/>
        </a:p>
      </dgm:t>
    </dgm:pt>
    <dgm:pt modelId="{341B06C3-C5D2-4EA4-A11D-DCAE1171A0CC}" type="parTrans" cxnId="{D49C1D57-FC3E-4BEA-ACB9-A8475FA00F31}">
      <dgm:prSet/>
      <dgm:spPr/>
      <dgm:t>
        <a:bodyPr/>
        <a:lstStyle/>
        <a:p>
          <a:endParaRPr lang="ru-RU"/>
        </a:p>
      </dgm:t>
    </dgm:pt>
    <dgm:pt modelId="{E1AE86FC-4184-4439-A037-940BD9FE464A}" type="sibTrans" cxnId="{D49C1D57-FC3E-4BEA-ACB9-A8475FA00F31}">
      <dgm:prSet/>
      <dgm:spPr/>
      <dgm:t>
        <a:bodyPr/>
        <a:lstStyle/>
        <a:p>
          <a:endParaRPr lang="ru-RU"/>
        </a:p>
      </dgm:t>
    </dgm:pt>
    <dgm:pt modelId="{02E7BC90-C71E-481E-879F-9FE65FA6DA11}">
      <dgm:prSet phldrT="[Текст]" custT="1"/>
      <dgm:spPr/>
      <dgm:t>
        <a:bodyPr/>
        <a:lstStyle/>
        <a:p>
          <a:r>
            <a:rPr lang="ru-RU" sz="900" dirty="0" smtClean="0">
              <a:latin typeface="Calibri" panose="020F0502020204030204" pitchFamily="34" charset="0"/>
            </a:rPr>
            <a:t>Муниципальное управление</a:t>
          </a:r>
          <a:endParaRPr lang="ru-RU" sz="900" dirty="0">
            <a:latin typeface="Calibri" panose="020F0502020204030204" pitchFamily="34" charset="0"/>
          </a:endParaRPr>
        </a:p>
      </dgm:t>
    </dgm:pt>
    <dgm:pt modelId="{B87BEBE1-A2AA-4FDD-86CC-EFDAFC47A6D4}" type="parTrans" cxnId="{E778090D-BC65-4B57-AFC0-A6FAB0586BFA}">
      <dgm:prSet/>
      <dgm:spPr/>
      <dgm:t>
        <a:bodyPr/>
        <a:lstStyle/>
        <a:p>
          <a:endParaRPr lang="ru-RU"/>
        </a:p>
      </dgm:t>
    </dgm:pt>
    <dgm:pt modelId="{08BAB098-482F-4499-B11E-B927FC47B798}" type="sibTrans" cxnId="{E778090D-BC65-4B57-AFC0-A6FAB0586BFA}">
      <dgm:prSet/>
      <dgm:spPr/>
      <dgm:t>
        <a:bodyPr/>
        <a:lstStyle/>
        <a:p>
          <a:endParaRPr lang="ru-RU"/>
        </a:p>
      </dgm:t>
    </dgm:pt>
    <dgm:pt modelId="{F3892292-7904-4163-9081-09867AA8D6C3}">
      <dgm:prSet phldrT="[Текст]" custT="1"/>
      <dgm:spPr/>
      <dgm:t>
        <a:bodyPr/>
        <a:lstStyle/>
        <a:p>
          <a:r>
            <a:rPr lang="ru-RU" sz="900" dirty="0" smtClean="0">
              <a:latin typeface="+mj-lt"/>
            </a:rPr>
            <a:t>Дорожная деятельность и транспортное обслуживание на территории Бодайбинского муниципального образования</a:t>
          </a:r>
          <a:endParaRPr lang="ru-RU" sz="900" dirty="0">
            <a:latin typeface="+mj-lt"/>
          </a:endParaRPr>
        </a:p>
      </dgm:t>
    </dgm:pt>
    <dgm:pt modelId="{61C8EB26-B33B-4D1E-ADDF-26774CB23709}" type="parTrans" cxnId="{DDE12CCA-B642-4D7E-AC10-31492E3CA833}">
      <dgm:prSet/>
      <dgm:spPr/>
      <dgm:t>
        <a:bodyPr/>
        <a:lstStyle/>
        <a:p>
          <a:endParaRPr lang="ru-RU"/>
        </a:p>
      </dgm:t>
    </dgm:pt>
    <dgm:pt modelId="{BF6F8DA7-7759-4331-9D36-31E45A08658C}" type="sibTrans" cxnId="{DDE12CCA-B642-4D7E-AC10-31492E3CA833}">
      <dgm:prSet/>
      <dgm:spPr/>
      <dgm:t>
        <a:bodyPr/>
        <a:lstStyle/>
        <a:p>
          <a:endParaRPr lang="ru-RU"/>
        </a:p>
      </dgm:t>
    </dgm:pt>
    <dgm:pt modelId="{AC4C4F19-FA47-416F-B534-3CEAD0089398}">
      <dgm:prSet custT="1"/>
      <dgm:spPr/>
      <dgm:t>
        <a:bodyPr/>
        <a:lstStyle/>
        <a:p>
          <a:r>
            <a:rPr lang="ru-RU" sz="900" dirty="0" smtClean="0"/>
            <a:t>Муниципальные финансы</a:t>
          </a:r>
          <a:endParaRPr lang="ru-RU" sz="900" dirty="0"/>
        </a:p>
      </dgm:t>
    </dgm:pt>
    <dgm:pt modelId="{2F8E4DB8-D57B-4E72-8389-8BD76A34E4BD}" type="parTrans" cxnId="{0B0DB014-0D18-4045-9DF2-0DCB53045249}">
      <dgm:prSet/>
      <dgm:spPr/>
      <dgm:t>
        <a:bodyPr/>
        <a:lstStyle/>
        <a:p>
          <a:endParaRPr lang="ru-RU"/>
        </a:p>
      </dgm:t>
    </dgm:pt>
    <dgm:pt modelId="{3739BAF8-A310-4E40-9121-42D4A6DFF088}" type="sibTrans" cxnId="{0B0DB014-0D18-4045-9DF2-0DCB53045249}">
      <dgm:prSet/>
      <dgm:spPr/>
      <dgm:t>
        <a:bodyPr/>
        <a:lstStyle/>
        <a:p>
          <a:endParaRPr lang="ru-RU"/>
        </a:p>
      </dgm:t>
    </dgm:pt>
    <dgm:pt modelId="{D6DEA11B-1E05-4BF9-9BFE-1351F57F7FCD}">
      <dgm:prSet custT="1"/>
      <dgm:spPr/>
      <dgm:t>
        <a:bodyPr/>
        <a:lstStyle/>
        <a:p>
          <a:r>
            <a:rPr lang="ru-RU" sz="900" dirty="0" smtClean="0">
              <a:latin typeface="+mj-lt"/>
            </a:rPr>
            <a:t>Развитие жилищно-коммунального хозяйства на территории Бодайбинского муниципального образования</a:t>
          </a:r>
          <a:endParaRPr lang="ru-RU" sz="900" dirty="0">
            <a:latin typeface="+mj-lt"/>
          </a:endParaRPr>
        </a:p>
      </dgm:t>
    </dgm:pt>
    <dgm:pt modelId="{40AA0AEA-0206-43D9-9E93-C6BEBB1620CE}" type="parTrans" cxnId="{A39C0328-45FF-409E-880C-6EC548E2E7C7}">
      <dgm:prSet/>
      <dgm:spPr/>
      <dgm:t>
        <a:bodyPr/>
        <a:lstStyle/>
        <a:p>
          <a:endParaRPr lang="ru-RU"/>
        </a:p>
      </dgm:t>
    </dgm:pt>
    <dgm:pt modelId="{79DBAEC6-5BCA-428B-88A3-6ED6A3049E80}" type="sibTrans" cxnId="{A39C0328-45FF-409E-880C-6EC548E2E7C7}">
      <dgm:prSet/>
      <dgm:spPr/>
      <dgm:t>
        <a:bodyPr/>
        <a:lstStyle/>
        <a:p>
          <a:endParaRPr lang="ru-RU"/>
        </a:p>
      </dgm:t>
    </dgm:pt>
    <dgm:pt modelId="{993982FB-6A30-450F-9B61-F302D4E0A61E}">
      <dgm:prSet custT="1"/>
      <dgm:spPr/>
      <dgm:t>
        <a:bodyPr/>
        <a:lstStyle/>
        <a:p>
          <a:r>
            <a:rPr lang="ru-RU" sz="900" dirty="0" smtClean="0">
              <a:latin typeface="Calibri" panose="020F0502020204030204" pitchFamily="34" charset="0"/>
            </a:rPr>
            <a:t>Поддержка и развитие малого и среднего предпринимательства на территории Бодайбинского муниципального образования </a:t>
          </a:r>
          <a:endParaRPr lang="ru-RU" sz="900" dirty="0">
            <a:latin typeface="Calibri" panose="020F0502020204030204" pitchFamily="34" charset="0"/>
          </a:endParaRPr>
        </a:p>
      </dgm:t>
    </dgm:pt>
    <dgm:pt modelId="{4007D7D9-08B7-4053-85E8-FA7C60D9DEB1}" type="parTrans" cxnId="{BA718160-217B-491E-B829-DD936BFFF648}">
      <dgm:prSet/>
      <dgm:spPr/>
      <dgm:t>
        <a:bodyPr/>
        <a:lstStyle/>
        <a:p>
          <a:endParaRPr lang="ru-RU"/>
        </a:p>
      </dgm:t>
    </dgm:pt>
    <dgm:pt modelId="{51124965-831D-49C4-A8FB-74107C766777}" type="sibTrans" cxnId="{BA718160-217B-491E-B829-DD936BFFF648}">
      <dgm:prSet/>
      <dgm:spPr/>
      <dgm:t>
        <a:bodyPr/>
        <a:lstStyle/>
        <a:p>
          <a:endParaRPr lang="ru-RU"/>
        </a:p>
      </dgm:t>
    </dgm:pt>
    <dgm:pt modelId="{4ACAD63E-F55A-464F-BA9E-1BC981B536C3}">
      <dgm:prSet custT="1"/>
      <dgm:spPr/>
      <dgm:t>
        <a:bodyPr/>
        <a:lstStyle/>
        <a:p>
          <a:r>
            <a:rPr lang="ru-RU" sz="900" dirty="0" smtClean="0"/>
            <a:t>Формирование комфортной городской среды на территории Бодайбинского муниципального образования</a:t>
          </a:r>
          <a:endParaRPr lang="ru-RU" sz="900" dirty="0"/>
        </a:p>
      </dgm:t>
    </dgm:pt>
    <dgm:pt modelId="{70257D5C-1957-421D-BD79-EF44B561024A}" type="parTrans" cxnId="{A89BA718-A487-414E-B171-992481D962A4}">
      <dgm:prSet/>
      <dgm:spPr/>
      <dgm:t>
        <a:bodyPr/>
        <a:lstStyle/>
        <a:p>
          <a:endParaRPr lang="ru-RU"/>
        </a:p>
      </dgm:t>
    </dgm:pt>
    <dgm:pt modelId="{1B81DC67-2E16-4D89-8D20-4E6D3777C6B3}" type="sibTrans" cxnId="{A89BA718-A487-414E-B171-992481D962A4}">
      <dgm:prSet/>
      <dgm:spPr/>
      <dgm:t>
        <a:bodyPr/>
        <a:lstStyle/>
        <a:p>
          <a:endParaRPr lang="ru-RU"/>
        </a:p>
      </dgm:t>
    </dgm:pt>
    <dgm:pt modelId="{C8567856-E0F7-4EF7-AD4A-4EC60E66BC31}">
      <dgm:prSet custT="1"/>
      <dgm:spPr/>
      <dgm:t>
        <a:bodyPr/>
        <a:lstStyle/>
        <a:p>
          <a:r>
            <a:rPr lang="ru-RU" sz="900" dirty="0" smtClean="0">
              <a:latin typeface="+mj-lt"/>
            </a:rPr>
            <a:t>Комплексное благоустройство, содержание и озеленение территории Бодайбинского муниципального образования</a:t>
          </a:r>
          <a:endParaRPr lang="ru-RU" sz="900" dirty="0">
            <a:latin typeface="+mj-lt"/>
          </a:endParaRPr>
        </a:p>
      </dgm:t>
    </dgm:pt>
    <dgm:pt modelId="{BF4B6AC2-6CCE-435A-80E2-467D2A0EF207}" type="parTrans" cxnId="{C00B9941-6A81-4B3B-BA36-BCDE1A0DAA11}">
      <dgm:prSet/>
      <dgm:spPr/>
      <dgm:t>
        <a:bodyPr/>
        <a:lstStyle/>
        <a:p>
          <a:endParaRPr lang="ru-RU"/>
        </a:p>
      </dgm:t>
    </dgm:pt>
    <dgm:pt modelId="{B14C0CCD-ED34-4AF0-8DD3-5EB7EA90C5DF}" type="sibTrans" cxnId="{C00B9941-6A81-4B3B-BA36-BCDE1A0DAA11}">
      <dgm:prSet/>
      <dgm:spPr/>
      <dgm:t>
        <a:bodyPr/>
        <a:lstStyle/>
        <a:p>
          <a:endParaRPr lang="ru-RU"/>
        </a:p>
      </dgm:t>
    </dgm:pt>
    <dgm:pt modelId="{372E4E0F-610D-40FB-8055-41A45483B74B}">
      <dgm:prSet custT="1"/>
      <dgm:spPr/>
      <dgm:t>
        <a:bodyPr/>
        <a:lstStyle/>
        <a:p>
          <a:r>
            <a:rPr lang="ru-RU" sz="900" dirty="0" smtClean="0"/>
            <a:t>Переселение граждан из ветхого и аварийного жилищного фонда Бодайбинского муниципального образования</a:t>
          </a:r>
          <a:endParaRPr lang="ru-RU" sz="900" dirty="0"/>
        </a:p>
      </dgm:t>
    </dgm:pt>
    <dgm:pt modelId="{A33E8422-CA7A-4412-9FAC-82D4597A07F9}" type="parTrans" cxnId="{D5790590-1909-4A0E-932B-D70E1C619B0C}">
      <dgm:prSet/>
      <dgm:spPr/>
      <dgm:t>
        <a:bodyPr/>
        <a:lstStyle/>
        <a:p>
          <a:endParaRPr lang="ru-RU"/>
        </a:p>
      </dgm:t>
    </dgm:pt>
    <dgm:pt modelId="{AD26E9AC-3CB6-41BB-BF08-A50138D4A2CF}" type="sibTrans" cxnId="{D5790590-1909-4A0E-932B-D70E1C619B0C}">
      <dgm:prSet/>
      <dgm:spPr/>
      <dgm:t>
        <a:bodyPr/>
        <a:lstStyle/>
        <a:p>
          <a:endParaRPr lang="ru-RU"/>
        </a:p>
      </dgm:t>
    </dgm:pt>
    <dgm:pt modelId="{03B953E3-0DC2-493F-BE41-D076B07F177C}">
      <dgm:prSet custT="1"/>
      <dgm:spPr/>
      <dgm:t>
        <a:bodyPr/>
        <a:lstStyle/>
        <a:p>
          <a:r>
            <a:rPr lang="ru-RU" sz="900" dirty="0" smtClean="0">
              <a:latin typeface="Calibri" panose="020F0502020204030204" pitchFamily="34" charset="0"/>
            </a:rPr>
            <a:t>Обеспечение безопасности населения и территории Бодайбинского муниципального образования</a:t>
          </a:r>
          <a:endParaRPr lang="ru-RU" sz="900" dirty="0">
            <a:latin typeface="Calibri" panose="020F0502020204030204" pitchFamily="34" charset="0"/>
          </a:endParaRPr>
        </a:p>
      </dgm:t>
    </dgm:pt>
    <dgm:pt modelId="{836D9983-09F8-4945-A13E-1422F9D32282}" type="parTrans" cxnId="{662D471F-C081-498F-B224-E3D9F5DC7329}">
      <dgm:prSet/>
      <dgm:spPr/>
      <dgm:t>
        <a:bodyPr/>
        <a:lstStyle/>
        <a:p>
          <a:endParaRPr lang="ru-RU"/>
        </a:p>
      </dgm:t>
    </dgm:pt>
    <dgm:pt modelId="{30528349-A4CE-4BA6-A3EA-7D2533117289}" type="sibTrans" cxnId="{662D471F-C081-498F-B224-E3D9F5DC7329}">
      <dgm:prSet/>
      <dgm:spPr/>
      <dgm:t>
        <a:bodyPr/>
        <a:lstStyle/>
        <a:p>
          <a:endParaRPr lang="ru-RU"/>
        </a:p>
      </dgm:t>
    </dgm:pt>
    <dgm:pt modelId="{BE7414D4-8C4D-40EE-8E85-BA193185624E}">
      <dgm:prSet custT="1"/>
      <dgm:spPr/>
      <dgm:t>
        <a:bodyPr/>
        <a:lstStyle/>
        <a:p>
          <a:r>
            <a:rPr lang="ru-RU" sz="900" dirty="0" smtClean="0">
              <a:latin typeface="+mn-lt"/>
            </a:rPr>
            <a:t>Молодежь и поддержка физической культуры и спорта на территории Бодайбинского муниципального образования</a:t>
          </a:r>
          <a:endParaRPr lang="ru-RU" sz="900" dirty="0">
            <a:latin typeface="+mn-lt"/>
          </a:endParaRPr>
        </a:p>
      </dgm:t>
    </dgm:pt>
    <dgm:pt modelId="{4667D86A-E103-4879-8598-9EC310599CA3}" type="parTrans" cxnId="{54F1DC58-D7B7-47AF-9529-2B0B3C16DB82}">
      <dgm:prSet/>
      <dgm:spPr/>
      <dgm:t>
        <a:bodyPr/>
        <a:lstStyle/>
        <a:p>
          <a:endParaRPr lang="ru-RU"/>
        </a:p>
      </dgm:t>
    </dgm:pt>
    <dgm:pt modelId="{3ECAB907-D17A-4D18-93A7-8F44AD8A6799}" type="sibTrans" cxnId="{54F1DC58-D7B7-47AF-9529-2B0B3C16DB82}">
      <dgm:prSet/>
      <dgm:spPr/>
      <dgm:t>
        <a:bodyPr/>
        <a:lstStyle/>
        <a:p>
          <a:endParaRPr lang="ru-RU"/>
        </a:p>
      </dgm:t>
    </dgm:pt>
    <dgm:pt modelId="{7138B980-DA22-490B-8623-FE3F26D066DB}">
      <dgm:prSet custT="1"/>
      <dgm:spPr/>
      <dgm:t>
        <a:bodyPr/>
        <a:lstStyle/>
        <a:p>
          <a:r>
            <a:rPr lang="ru-RU" sz="900" dirty="0" smtClean="0">
              <a:latin typeface="+mj-lt"/>
            </a:rPr>
            <a:t>Социальная поддержка населения Бодайбинского муниципального образования</a:t>
          </a:r>
          <a:endParaRPr lang="ru-RU" sz="900" dirty="0">
            <a:latin typeface="+mj-lt"/>
          </a:endParaRPr>
        </a:p>
      </dgm:t>
    </dgm:pt>
    <dgm:pt modelId="{BD9B6EDD-D0FA-474F-91E0-E2C17BC7CCB3}" type="parTrans" cxnId="{C4A7A78F-F6C3-48B7-B9AA-EC50F90FDFD4}">
      <dgm:prSet/>
      <dgm:spPr/>
      <dgm:t>
        <a:bodyPr/>
        <a:lstStyle/>
        <a:p>
          <a:endParaRPr lang="ru-RU"/>
        </a:p>
      </dgm:t>
    </dgm:pt>
    <dgm:pt modelId="{3C95C69A-472D-401F-81D1-1D489DEA22ED}" type="sibTrans" cxnId="{C4A7A78F-F6C3-48B7-B9AA-EC50F90FDFD4}">
      <dgm:prSet/>
      <dgm:spPr/>
      <dgm:t>
        <a:bodyPr/>
        <a:lstStyle/>
        <a:p>
          <a:endParaRPr lang="ru-RU"/>
        </a:p>
      </dgm:t>
    </dgm:pt>
    <dgm:pt modelId="{0F2C3A8B-621A-4EE8-AC74-A3C421D7A2BF}" type="pres">
      <dgm:prSet presAssocID="{EE73FEC2-D85C-4835-96A1-8CCB927367B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87DA4C-0597-43CF-AE0A-43A93EB156A5}" type="pres">
      <dgm:prSet presAssocID="{FDDFDECE-76E9-45BF-87E8-5F8EEAB3FDAA}" presName="composite" presStyleCnt="0"/>
      <dgm:spPr/>
    </dgm:pt>
    <dgm:pt modelId="{D370D319-CD9B-4A7F-BD10-EC26C8376351}" type="pres">
      <dgm:prSet presAssocID="{FDDFDECE-76E9-45BF-87E8-5F8EEAB3FDAA}" presName="rect1" presStyleLbl="trAlignAcc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D7221-7033-44D0-9EE8-4380BB68A30C}" type="pres">
      <dgm:prSet presAssocID="{FDDFDECE-76E9-45BF-87E8-5F8EEAB3FDAA}" presName="rect2" presStyleLbl="fgImgPlace1" presStyleIdx="0" presStyleCnt="12" custScaleX="209833" custLinFactNeighborX="-77223" custLinFactNeighborY="8536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1D85AE7D-32A3-49FC-8C88-21BB4629050B}" type="pres">
      <dgm:prSet presAssocID="{E1AE86FC-4184-4439-A037-940BD9FE464A}" presName="sibTrans" presStyleCnt="0"/>
      <dgm:spPr/>
    </dgm:pt>
    <dgm:pt modelId="{7F1FEC0F-2CF5-4B19-ACAE-C007B66C59F4}" type="pres">
      <dgm:prSet presAssocID="{02E7BC90-C71E-481E-879F-9FE65FA6DA11}" presName="composite" presStyleCnt="0"/>
      <dgm:spPr/>
    </dgm:pt>
    <dgm:pt modelId="{5A3361DE-1361-4128-A934-7C4B6C24942F}" type="pres">
      <dgm:prSet presAssocID="{02E7BC90-C71E-481E-879F-9FE65FA6DA11}" presName="rect1" presStyleLbl="trAlignAcc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BEAA90-B120-4CD7-AD76-016E7284FCCC}" type="pres">
      <dgm:prSet presAssocID="{02E7BC90-C71E-481E-879F-9FE65FA6DA11}" presName="rect2" presStyleLbl="fgImgPlace1" presStyleIdx="1" presStyleCnt="12" custScaleX="134254" custLinFactNeighborX="-25250" custLinFactNeighborY="10892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2D8C0ECB-C844-4191-9907-CB6BA1F0F830}" type="pres">
      <dgm:prSet presAssocID="{08BAB098-482F-4499-B11E-B927FC47B798}" presName="sibTrans" presStyleCnt="0"/>
      <dgm:spPr/>
    </dgm:pt>
    <dgm:pt modelId="{4013D974-4F63-4594-869B-7AE09B781C12}" type="pres">
      <dgm:prSet presAssocID="{D6DEA11B-1E05-4BF9-9BFE-1351F57F7FCD}" presName="composite" presStyleCnt="0"/>
      <dgm:spPr/>
    </dgm:pt>
    <dgm:pt modelId="{DFEF1DEE-0A0D-40C8-8602-2C0020BC2A41}" type="pres">
      <dgm:prSet presAssocID="{D6DEA11B-1E05-4BF9-9BFE-1351F57F7FCD}" presName="rect1" presStyleLbl="trAlignAcc1" presStyleIdx="2" presStyleCnt="12" custLinFactNeighborX="-324" custLinFactNeighborY="-4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BA4AD5-FB50-4311-87E4-0F7182CEB8C5}" type="pres">
      <dgm:prSet presAssocID="{D6DEA11B-1E05-4BF9-9BFE-1351F57F7FCD}" presName="rect2" presStyleLbl="fgImgPlace1" presStyleIdx="2" presStyleCnt="12" custScaleX="146547" custLinFactNeighborX="-34075" custLinFactNeighborY="11853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44575E3B-FBAF-4B73-B721-5E4CF3E8D870}" type="pres">
      <dgm:prSet presAssocID="{79DBAEC6-5BCA-428B-88A3-6ED6A3049E80}" presName="sibTrans" presStyleCnt="0"/>
      <dgm:spPr/>
    </dgm:pt>
    <dgm:pt modelId="{FD933DAE-8A77-4FCA-BC20-916B124A831A}" type="pres">
      <dgm:prSet presAssocID="{372E4E0F-610D-40FB-8055-41A45483B74B}" presName="composite" presStyleCnt="0"/>
      <dgm:spPr/>
    </dgm:pt>
    <dgm:pt modelId="{743A9544-E47C-4835-BBA4-990FE83393C3}" type="pres">
      <dgm:prSet presAssocID="{372E4E0F-610D-40FB-8055-41A45483B74B}" presName="rect1" presStyleLbl="trAlignAcc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931DC0-17E4-4379-92DE-494831FB68A9}" type="pres">
      <dgm:prSet presAssocID="{372E4E0F-610D-40FB-8055-41A45483B74B}" presName="rect2" presStyleLbl="fgImgPlace1" presStyleIdx="3" presStyleCnt="12" custScaleX="213910" custLinFactNeighborX="-75741" custLinFactNeighborY="11859"/>
      <dgm:spPr>
        <a:blipFill dpi="0"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4FFB48CC-ADDD-424D-982D-852D1686198F}" type="pres">
      <dgm:prSet presAssocID="{AD26E9AC-3CB6-41BB-BF08-A50138D4A2CF}" presName="sibTrans" presStyleCnt="0"/>
      <dgm:spPr/>
    </dgm:pt>
    <dgm:pt modelId="{F51F6CC7-A13A-4736-B968-BB99B3C1BA94}" type="pres">
      <dgm:prSet presAssocID="{AC4C4F19-FA47-416F-B534-3CEAD0089398}" presName="composite" presStyleCnt="0"/>
      <dgm:spPr/>
    </dgm:pt>
    <dgm:pt modelId="{4F8E24F9-26AD-41A3-BFE5-654530DFD035}" type="pres">
      <dgm:prSet presAssocID="{AC4C4F19-FA47-416F-B534-3CEAD0089398}" presName="rect1" presStyleLbl="trAlignAcc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5A012-A709-4905-ADBB-C3FB83F04479}" type="pres">
      <dgm:prSet presAssocID="{AC4C4F19-FA47-416F-B534-3CEAD0089398}" presName="rect2" presStyleLbl="fgImgPlace1" presStyleIdx="4" presStyleCnt="12" custScaleX="129948" custLinFactNeighborX="-19261" custLinFactNeighborY="8889"/>
      <dgm:spPr>
        <a:blipFill>
          <a:blip xmlns:r="http://schemas.openxmlformats.org/officeDocument/2006/relationships" r:embed="rId5"/>
          <a:stretch>
            <a:fillRect/>
          </a:stretch>
        </a:blipFill>
      </dgm:spPr>
    </dgm:pt>
    <dgm:pt modelId="{0C222865-84D0-4F11-8CDC-C89C98739E09}" type="pres">
      <dgm:prSet presAssocID="{3739BAF8-A310-4E40-9121-42D4A6DFF088}" presName="sibTrans" presStyleCnt="0"/>
      <dgm:spPr/>
    </dgm:pt>
    <dgm:pt modelId="{FC375B08-5F6A-476D-90B8-07213DA22F79}" type="pres">
      <dgm:prSet presAssocID="{4ACAD63E-F55A-464F-BA9E-1BC981B536C3}" presName="composite" presStyleCnt="0"/>
      <dgm:spPr/>
    </dgm:pt>
    <dgm:pt modelId="{8476005F-6C74-4D4E-B658-0D41CB3D83D9}" type="pres">
      <dgm:prSet presAssocID="{4ACAD63E-F55A-464F-BA9E-1BC981B536C3}" presName="rect1" presStyleLbl="trAlignAcc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F4B59-4105-4706-89A3-FEF8C9642DBF}" type="pres">
      <dgm:prSet presAssocID="{4ACAD63E-F55A-464F-BA9E-1BC981B536C3}" presName="rect2" presStyleLbl="fgImgPlace1" presStyleIdx="5" presStyleCnt="12" custScaleX="135467" custLinFactNeighborX="-29630" custLinFactNeighborY="10864"/>
      <dgm:spPr>
        <a:blipFill>
          <a:blip xmlns:r="http://schemas.openxmlformats.org/officeDocument/2006/relationships" r:embed="rId6"/>
          <a:stretch>
            <a:fillRect/>
          </a:stretch>
        </a:blipFill>
      </dgm:spPr>
    </dgm:pt>
    <dgm:pt modelId="{F8FCDB56-C5DF-479B-954F-3B154EABC98B}" type="pres">
      <dgm:prSet presAssocID="{1B81DC67-2E16-4D89-8D20-4E6D3777C6B3}" presName="sibTrans" presStyleCnt="0"/>
      <dgm:spPr/>
    </dgm:pt>
    <dgm:pt modelId="{137E2336-F698-4FFE-A98E-BE2D78637E19}" type="pres">
      <dgm:prSet presAssocID="{993982FB-6A30-450F-9B61-F302D4E0A61E}" presName="composite" presStyleCnt="0"/>
      <dgm:spPr/>
    </dgm:pt>
    <dgm:pt modelId="{C7F2699F-6885-4DC2-AB39-3C151D55CAB9}" type="pres">
      <dgm:prSet presAssocID="{993982FB-6A30-450F-9B61-F302D4E0A61E}" presName="rect1" presStyleLbl="trAlignAcc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E0E69-FC6E-41D8-B231-8A2EA930885A}" type="pres">
      <dgm:prSet presAssocID="{993982FB-6A30-450F-9B61-F302D4E0A61E}" presName="rect2" presStyleLbl="fgImgPlace1" presStyleIdx="6" presStyleCnt="12" custScaleX="213074" custLinFactNeighborX="-80202" custLinFactNeighborY="9875"/>
      <dgm:spPr>
        <a:blipFill>
          <a:blip xmlns:r="http://schemas.openxmlformats.org/officeDocument/2006/relationships" r:embed="rId7"/>
          <a:stretch>
            <a:fillRect/>
          </a:stretch>
        </a:blipFill>
      </dgm:spPr>
    </dgm:pt>
    <dgm:pt modelId="{B2A90FBA-1BC2-4A1A-B7E4-19A6761F9A51}" type="pres">
      <dgm:prSet presAssocID="{51124965-831D-49C4-A8FB-74107C766777}" presName="sibTrans" presStyleCnt="0"/>
      <dgm:spPr/>
    </dgm:pt>
    <dgm:pt modelId="{1AA0FE14-4EC4-46C1-B43E-5117C1574ED0}" type="pres">
      <dgm:prSet presAssocID="{03B953E3-0DC2-493F-BE41-D076B07F177C}" presName="composite" presStyleCnt="0"/>
      <dgm:spPr/>
    </dgm:pt>
    <dgm:pt modelId="{2660D08D-B466-46CD-9762-598CCF44B6D3}" type="pres">
      <dgm:prSet presAssocID="{03B953E3-0DC2-493F-BE41-D076B07F177C}" presName="rect1" presStyleLbl="trAlignAcc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39A46C-7894-4A2A-A45D-1775F69E1F5D}" type="pres">
      <dgm:prSet presAssocID="{03B953E3-0DC2-493F-BE41-D076B07F177C}" presName="rect2" presStyleLbl="fgImgPlace1" presStyleIdx="7" presStyleCnt="12" custScaleX="133267" custLinFactNeighborX="-20742" custLinFactNeighborY="11852"/>
      <dgm:spPr>
        <a:blipFill dpi="0" rotWithShape="1">
          <a:blip xmlns:r="http://schemas.openxmlformats.org/officeDocument/2006/relationships" r:embed="rId8"/>
          <a:srcRect/>
          <a:stretch>
            <a:fillRect/>
          </a:stretch>
        </a:blipFill>
      </dgm:spPr>
    </dgm:pt>
    <dgm:pt modelId="{3DBE6A1E-42D1-48F8-9715-7D8A83ABA34B}" type="pres">
      <dgm:prSet presAssocID="{30528349-A4CE-4BA6-A3EA-7D2533117289}" presName="sibTrans" presStyleCnt="0"/>
      <dgm:spPr/>
    </dgm:pt>
    <dgm:pt modelId="{38DE8EA3-3F03-4E7E-929D-8DC7E7CCA6EF}" type="pres">
      <dgm:prSet presAssocID="{BE7414D4-8C4D-40EE-8E85-BA193185624E}" presName="composite" presStyleCnt="0"/>
      <dgm:spPr/>
    </dgm:pt>
    <dgm:pt modelId="{BEFAF1D5-2668-41CC-90BC-4029624DB976}" type="pres">
      <dgm:prSet presAssocID="{BE7414D4-8C4D-40EE-8E85-BA193185624E}" presName="rect1" presStyleLbl="trAlignAcc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87733-7041-41ED-92AB-6F77F0457D3B}" type="pres">
      <dgm:prSet presAssocID="{BE7414D4-8C4D-40EE-8E85-BA193185624E}" presName="rect2" presStyleLbl="fgImgPlace1" presStyleIdx="8" presStyleCnt="12" custScaleX="128648" custLinFactNeighborX="-32594" custLinFactNeighborY="13828"/>
      <dgm:spPr>
        <a:blipFill>
          <a:blip xmlns:r="http://schemas.openxmlformats.org/officeDocument/2006/relationships" r:embed="rId9"/>
          <a:stretch>
            <a:fillRect/>
          </a:stretch>
        </a:blipFill>
      </dgm:spPr>
    </dgm:pt>
    <dgm:pt modelId="{75649901-FD3E-4AB7-9333-87ACC89D7736}" type="pres">
      <dgm:prSet presAssocID="{3ECAB907-D17A-4D18-93A7-8F44AD8A6799}" presName="sibTrans" presStyleCnt="0"/>
      <dgm:spPr/>
    </dgm:pt>
    <dgm:pt modelId="{A8618FF3-79FB-4FB8-BE9C-5BBEFFF85140}" type="pres">
      <dgm:prSet presAssocID="{7138B980-DA22-490B-8623-FE3F26D066DB}" presName="composite" presStyleCnt="0"/>
      <dgm:spPr/>
    </dgm:pt>
    <dgm:pt modelId="{523576E0-8CCD-4010-AEA2-C5483B9B03A2}" type="pres">
      <dgm:prSet presAssocID="{7138B980-DA22-490B-8623-FE3F26D066DB}" presName="rect1" presStyleLbl="trAlignAcc1" presStyleIdx="9" presStyleCnt="12" custLinFactNeighborX="-324" custLinFactNeighborY="1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9ACE92-87E4-4687-A7C9-1C904F0BA21D}" type="pres">
      <dgm:prSet presAssocID="{7138B980-DA22-490B-8623-FE3F26D066DB}" presName="rect2" presStyleLbl="fgImgPlace1" presStyleIdx="9" presStyleCnt="12" custScaleX="211416" custLinFactNeighborX="-75753" custLinFactNeighborY="8887"/>
      <dgm:spPr>
        <a:blipFill>
          <a:blip xmlns:r="http://schemas.openxmlformats.org/officeDocument/2006/relationships" r:embed="rId10"/>
          <a:stretch>
            <a:fillRect/>
          </a:stretch>
        </a:blipFill>
      </dgm:spPr>
    </dgm:pt>
    <dgm:pt modelId="{B7E0BEDE-D587-4281-8141-6D12893A2925}" type="pres">
      <dgm:prSet presAssocID="{3C95C69A-472D-401F-81D1-1D489DEA22ED}" presName="sibTrans" presStyleCnt="0"/>
      <dgm:spPr/>
    </dgm:pt>
    <dgm:pt modelId="{97CF1CD6-C1F9-4BB0-863B-951603A1AA19}" type="pres">
      <dgm:prSet presAssocID="{C8567856-E0F7-4EF7-AD4A-4EC60E66BC31}" presName="composite" presStyleCnt="0"/>
      <dgm:spPr/>
    </dgm:pt>
    <dgm:pt modelId="{25B4E76E-BCE3-4862-A1A3-39E3D910F354}" type="pres">
      <dgm:prSet presAssocID="{C8567856-E0F7-4EF7-AD4A-4EC60E66BC31}" presName="rect1" presStyleLbl="trAlignAcc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4F2373-8843-4B6C-9B54-263AE432786B}" type="pres">
      <dgm:prSet presAssocID="{C8567856-E0F7-4EF7-AD4A-4EC60E66BC31}" presName="rect2" presStyleLbl="fgImgPlace1" presStyleIdx="10" presStyleCnt="12" custScaleX="126679" custLinFactNeighborX="-19259" custLinFactNeighborY="12311"/>
      <dgm:spPr>
        <a:blipFill>
          <a:blip xmlns:r="http://schemas.openxmlformats.org/officeDocument/2006/relationships" r:embed="rId11"/>
          <a:stretch>
            <a:fillRect/>
          </a:stretch>
        </a:blipFill>
      </dgm:spPr>
    </dgm:pt>
    <dgm:pt modelId="{8B5C4069-987E-4BFF-9D2D-5A94B1C84EB0}" type="pres">
      <dgm:prSet presAssocID="{B14C0CCD-ED34-4AF0-8DD3-5EB7EA90C5DF}" presName="sibTrans" presStyleCnt="0"/>
      <dgm:spPr/>
    </dgm:pt>
    <dgm:pt modelId="{C6A4EF68-9997-4AB6-B84E-F68C8BA91101}" type="pres">
      <dgm:prSet presAssocID="{F3892292-7904-4163-9081-09867AA8D6C3}" presName="composite" presStyleCnt="0"/>
      <dgm:spPr/>
    </dgm:pt>
    <dgm:pt modelId="{F19A6075-E33C-43FA-92EF-5825EE961297}" type="pres">
      <dgm:prSet presAssocID="{F3892292-7904-4163-9081-09867AA8D6C3}" presName="rect1" presStyleLbl="trAlignAcc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89829-00D1-4643-824F-B8EF62DE0F2B}" type="pres">
      <dgm:prSet presAssocID="{F3892292-7904-4163-9081-09867AA8D6C3}" presName="rect2" presStyleLbl="fgImgPlace1" presStyleIdx="11" presStyleCnt="12" custScaleX="128676" custScaleY="96666" custLinFactNeighborX="-29632" custLinFactNeighborY="10836"/>
      <dgm:spPr>
        <a:blipFill>
          <a:blip xmlns:r="http://schemas.openxmlformats.org/officeDocument/2006/relationships" r:embed="rId12"/>
          <a:stretch>
            <a:fillRect/>
          </a:stretch>
        </a:blipFill>
      </dgm:spPr>
    </dgm:pt>
  </dgm:ptLst>
  <dgm:cxnLst>
    <dgm:cxn modelId="{8EB073B6-35E9-474D-A0CE-66D83604AC3E}" type="presOf" srcId="{AC4C4F19-FA47-416F-B534-3CEAD0089398}" destId="{4F8E24F9-26AD-41A3-BFE5-654530DFD035}" srcOrd="0" destOrd="0" presId="urn:microsoft.com/office/officeart/2008/layout/PictureStrips"/>
    <dgm:cxn modelId="{D5790590-1909-4A0E-932B-D70E1C619B0C}" srcId="{EE73FEC2-D85C-4835-96A1-8CCB927367BC}" destId="{372E4E0F-610D-40FB-8055-41A45483B74B}" srcOrd="3" destOrd="0" parTransId="{A33E8422-CA7A-4412-9FAC-82D4597A07F9}" sibTransId="{AD26E9AC-3CB6-41BB-BF08-A50138D4A2CF}"/>
    <dgm:cxn modelId="{2A21119E-6385-4CB9-9A0A-0837F8F2C634}" type="presOf" srcId="{02E7BC90-C71E-481E-879F-9FE65FA6DA11}" destId="{5A3361DE-1361-4128-A934-7C4B6C24942F}" srcOrd="0" destOrd="0" presId="urn:microsoft.com/office/officeart/2008/layout/PictureStrips"/>
    <dgm:cxn modelId="{348ED015-0A8D-4B6D-94A1-5C9A5458E92F}" type="presOf" srcId="{03B953E3-0DC2-493F-BE41-D076B07F177C}" destId="{2660D08D-B466-46CD-9762-598CCF44B6D3}" srcOrd="0" destOrd="0" presId="urn:microsoft.com/office/officeart/2008/layout/PictureStrips"/>
    <dgm:cxn modelId="{6DA1D02C-A72B-4967-A7B3-1D253990E926}" type="presOf" srcId="{7138B980-DA22-490B-8623-FE3F26D066DB}" destId="{523576E0-8CCD-4010-AEA2-C5483B9B03A2}" srcOrd="0" destOrd="0" presId="urn:microsoft.com/office/officeart/2008/layout/PictureStrips"/>
    <dgm:cxn modelId="{20F5F398-7FFB-4D6A-A472-0E25E82510EB}" type="presOf" srcId="{BE7414D4-8C4D-40EE-8E85-BA193185624E}" destId="{BEFAF1D5-2668-41CC-90BC-4029624DB976}" srcOrd="0" destOrd="0" presId="urn:microsoft.com/office/officeart/2008/layout/PictureStrips"/>
    <dgm:cxn modelId="{662D471F-C081-498F-B224-E3D9F5DC7329}" srcId="{EE73FEC2-D85C-4835-96A1-8CCB927367BC}" destId="{03B953E3-0DC2-493F-BE41-D076B07F177C}" srcOrd="7" destOrd="0" parTransId="{836D9983-09F8-4945-A13E-1422F9D32282}" sibTransId="{30528349-A4CE-4BA6-A3EA-7D2533117289}"/>
    <dgm:cxn modelId="{21AD1CE1-6922-456B-8E95-613A23596254}" type="presOf" srcId="{EE73FEC2-D85C-4835-96A1-8CCB927367BC}" destId="{0F2C3A8B-621A-4EE8-AC74-A3C421D7A2BF}" srcOrd="0" destOrd="0" presId="urn:microsoft.com/office/officeart/2008/layout/PictureStrips"/>
    <dgm:cxn modelId="{54F1DC58-D7B7-47AF-9529-2B0B3C16DB82}" srcId="{EE73FEC2-D85C-4835-96A1-8CCB927367BC}" destId="{BE7414D4-8C4D-40EE-8E85-BA193185624E}" srcOrd="8" destOrd="0" parTransId="{4667D86A-E103-4879-8598-9EC310599CA3}" sibTransId="{3ECAB907-D17A-4D18-93A7-8F44AD8A6799}"/>
    <dgm:cxn modelId="{3C1800E9-9B78-48BF-A1CE-0CC98E21D4DE}" type="presOf" srcId="{993982FB-6A30-450F-9B61-F302D4E0A61E}" destId="{C7F2699F-6885-4DC2-AB39-3C151D55CAB9}" srcOrd="0" destOrd="0" presId="urn:microsoft.com/office/officeart/2008/layout/PictureStrips"/>
    <dgm:cxn modelId="{A39C0328-45FF-409E-880C-6EC548E2E7C7}" srcId="{EE73FEC2-D85C-4835-96A1-8CCB927367BC}" destId="{D6DEA11B-1E05-4BF9-9BFE-1351F57F7FCD}" srcOrd="2" destOrd="0" parTransId="{40AA0AEA-0206-43D9-9E93-C6BEBB1620CE}" sibTransId="{79DBAEC6-5BCA-428B-88A3-6ED6A3049E80}"/>
    <dgm:cxn modelId="{C4A7A78F-F6C3-48B7-B9AA-EC50F90FDFD4}" srcId="{EE73FEC2-D85C-4835-96A1-8CCB927367BC}" destId="{7138B980-DA22-490B-8623-FE3F26D066DB}" srcOrd="9" destOrd="0" parTransId="{BD9B6EDD-D0FA-474F-91E0-E2C17BC7CCB3}" sibTransId="{3C95C69A-472D-401F-81D1-1D489DEA22ED}"/>
    <dgm:cxn modelId="{BA718160-217B-491E-B829-DD936BFFF648}" srcId="{EE73FEC2-D85C-4835-96A1-8CCB927367BC}" destId="{993982FB-6A30-450F-9B61-F302D4E0A61E}" srcOrd="6" destOrd="0" parTransId="{4007D7D9-08B7-4053-85E8-FA7C60D9DEB1}" sibTransId="{51124965-831D-49C4-A8FB-74107C766777}"/>
    <dgm:cxn modelId="{FDC99328-CA33-41E2-A77A-1A2BF2FFB17A}" type="presOf" srcId="{D6DEA11B-1E05-4BF9-9BFE-1351F57F7FCD}" destId="{DFEF1DEE-0A0D-40C8-8602-2C0020BC2A41}" srcOrd="0" destOrd="0" presId="urn:microsoft.com/office/officeart/2008/layout/PictureStrips"/>
    <dgm:cxn modelId="{A89BA718-A487-414E-B171-992481D962A4}" srcId="{EE73FEC2-D85C-4835-96A1-8CCB927367BC}" destId="{4ACAD63E-F55A-464F-BA9E-1BC981B536C3}" srcOrd="5" destOrd="0" parTransId="{70257D5C-1957-421D-BD79-EF44B561024A}" sibTransId="{1B81DC67-2E16-4D89-8D20-4E6D3777C6B3}"/>
    <dgm:cxn modelId="{4D2E28A3-55E1-4207-A734-262C1288B7EF}" type="presOf" srcId="{4ACAD63E-F55A-464F-BA9E-1BC981B536C3}" destId="{8476005F-6C74-4D4E-B658-0D41CB3D83D9}" srcOrd="0" destOrd="0" presId="urn:microsoft.com/office/officeart/2008/layout/PictureStrips"/>
    <dgm:cxn modelId="{2326AEE4-E18B-4086-B1B6-0FD187DC320E}" type="presOf" srcId="{F3892292-7904-4163-9081-09867AA8D6C3}" destId="{F19A6075-E33C-43FA-92EF-5825EE961297}" srcOrd="0" destOrd="0" presId="urn:microsoft.com/office/officeart/2008/layout/PictureStrips"/>
    <dgm:cxn modelId="{0B0DB014-0D18-4045-9DF2-0DCB53045249}" srcId="{EE73FEC2-D85C-4835-96A1-8CCB927367BC}" destId="{AC4C4F19-FA47-416F-B534-3CEAD0089398}" srcOrd="4" destOrd="0" parTransId="{2F8E4DB8-D57B-4E72-8389-8BD76A34E4BD}" sibTransId="{3739BAF8-A310-4E40-9121-42D4A6DFF088}"/>
    <dgm:cxn modelId="{DDE12CCA-B642-4D7E-AC10-31492E3CA833}" srcId="{EE73FEC2-D85C-4835-96A1-8CCB927367BC}" destId="{F3892292-7904-4163-9081-09867AA8D6C3}" srcOrd="11" destOrd="0" parTransId="{61C8EB26-B33B-4D1E-ADDF-26774CB23709}" sibTransId="{BF6F8DA7-7759-4331-9D36-31E45A08658C}"/>
    <dgm:cxn modelId="{D49C1D57-FC3E-4BEA-ACB9-A8475FA00F31}" srcId="{EE73FEC2-D85C-4835-96A1-8CCB927367BC}" destId="{FDDFDECE-76E9-45BF-87E8-5F8EEAB3FDAA}" srcOrd="0" destOrd="0" parTransId="{341B06C3-C5D2-4EA4-A11D-DCAE1171A0CC}" sibTransId="{E1AE86FC-4184-4439-A037-940BD9FE464A}"/>
    <dgm:cxn modelId="{C388A4F9-96F8-4A84-A38E-EB9587338427}" type="presOf" srcId="{C8567856-E0F7-4EF7-AD4A-4EC60E66BC31}" destId="{25B4E76E-BCE3-4862-A1A3-39E3D910F354}" srcOrd="0" destOrd="0" presId="urn:microsoft.com/office/officeart/2008/layout/PictureStrips"/>
    <dgm:cxn modelId="{4A9EC395-E90C-42DB-9091-2FA06CF98B7B}" type="presOf" srcId="{FDDFDECE-76E9-45BF-87E8-5F8EEAB3FDAA}" destId="{D370D319-CD9B-4A7F-BD10-EC26C8376351}" srcOrd="0" destOrd="0" presId="urn:microsoft.com/office/officeart/2008/layout/PictureStrips"/>
    <dgm:cxn modelId="{C00B9941-6A81-4B3B-BA36-BCDE1A0DAA11}" srcId="{EE73FEC2-D85C-4835-96A1-8CCB927367BC}" destId="{C8567856-E0F7-4EF7-AD4A-4EC60E66BC31}" srcOrd="10" destOrd="0" parTransId="{BF4B6AC2-6CCE-435A-80E2-467D2A0EF207}" sibTransId="{B14C0CCD-ED34-4AF0-8DD3-5EB7EA90C5DF}"/>
    <dgm:cxn modelId="{953BF11F-68BC-4C85-88AA-B52B9D2E9D4A}" type="presOf" srcId="{372E4E0F-610D-40FB-8055-41A45483B74B}" destId="{743A9544-E47C-4835-BBA4-990FE83393C3}" srcOrd="0" destOrd="0" presId="urn:microsoft.com/office/officeart/2008/layout/PictureStrips"/>
    <dgm:cxn modelId="{E778090D-BC65-4B57-AFC0-A6FAB0586BFA}" srcId="{EE73FEC2-D85C-4835-96A1-8CCB927367BC}" destId="{02E7BC90-C71E-481E-879F-9FE65FA6DA11}" srcOrd="1" destOrd="0" parTransId="{B87BEBE1-A2AA-4FDD-86CC-EFDAFC47A6D4}" sibTransId="{08BAB098-482F-4499-B11E-B927FC47B798}"/>
    <dgm:cxn modelId="{4C233FDD-B2AF-4ABF-AA1E-F35D24301AAE}" type="presParOf" srcId="{0F2C3A8B-621A-4EE8-AC74-A3C421D7A2BF}" destId="{6E87DA4C-0597-43CF-AE0A-43A93EB156A5}" srcOrd="0" destOrd="0" presId="urn:microsoft.com/office/officeart/2008/layout/PictureStrips"/>
    <dgm:cxn modelId="{C9A4EB0A-9381-4B68-B3E0-B139D1E15916}" type="presParOf" srcId="{6E87DA4C-0597-43CF-AE0A-43A93EB156A5}" destId="{D370D319-CD9B-4A7F-BD10-EC26C8376351}" srcOrd="0" destOrd="0" presId="urn:microsoft.com/office/officeart/2008/layout/PictureStrips"/>
    <dgm:cxn modelId="{3F45B98C-64D2-43B9-B93C-ACA25F2F5B32}" type="presParOf" srcId="{6E87DA4C-0597-43CF-AE0A-43A93EB156A5}" destId="{93ED7221-7033-44D0-9EE8-4380BB68A30C}" srcOrd="1" destOrd="0" presId="urn:microsoft.com/office/officeart/2008/layout/PictureStrips"/>
    <dgm:cxn modelId="{F5597B61-3999-4E30-A073-B0BBD45AE3D7}" type="presParOf" srcId="{0F2C3A8B-621A-4EE8-AC74-A3C421D7A2BF}" destId="{1D85AE7D-32A3-49FC-8C88-21BB4629050B}" srcOrd="1" destOrd="0" presId="urn:microsoft.com/office/officeart/2008/layout/PictureStrips"/>
    <dgm:cxn modelId="{8D1F524B-8910-4B4C-B717-F28F6DB93352}" type="presParOf" srcId="{0F2C3A8B-621A-4EE8-AC74-A3C421D7A2BF}" destId="{7F1FEC0F-2CF5-4B19-ACAE-C007B66C59F4}" srcOrd="2" destOrd="0" presId="urn:microsoft.com/office/officeart/2008/layout/PictureStrips"/>
    <dgm:cxn modelId="{B2A4BD17-910A-491B-901D-5093337B41BB}" type="presParOf" srcId="{7F1FEC0F-2CF5-4B19-ACAE-C007B66C59F4}" destId="{5A3361DE-1361-4128-A934-7C4B6C24942F}" srcOrd="0" destOrd="0" presId="urn:microsoft.com/office/officeart/2008/layout/PictureStrips"/>
    <dgm:cxn modelId="{D2C07A67-DF86-4C50-B2E9-2AFD919F19BC}" type="presParOf" srcId="{7F1FEC0F-2CF5-4B19-ACAE-C007B66C59F4}" destId="{90BEAA90-B120-4CD7-AD76-016E7284FCCC}" srcOrd="1" destOrd="0" presId="urn:microsoft.com/office/officeart/2008/layout/PictureStrips"/>
    <dgm:cxn modelId="{C22253B1-2221-4FAB-8E28-50D617E07E47}" type="presParOf" srcId="{0F2C3A8B-621A-4EE8-AC74-A3C421D7A2BF}" destId="{2D8C0ECB-C844-4191-9907-CB6BA1F0F830}" srcOrd="3" destOrd="0" presId="urn:microsoft.com/office/officeart/2008/layout/PictureStrips"/>
    <dgm:cxn modelId="{05AC73B5-8A1D-478B-A868-94E2400A3FE9}" type="presParOf" srcId="{0F2C3A8B-621A-4EE8-AC74-A3C421D7A2BF}" destId="{4013D974-4F63-4594-869B-7AE09B781C12}" srcOrd="4" destOrd="0" presId="urn:microsoft.com/office/officeart/2008/layout/PictureStrips"/>
    <dgm:cxn modelId="{3E3FFE5D-BA28-4813-BE99-BC0BFEBC17FE}" type="presParOf" srcId="{4013D974-4F63-4594-869B-7AE09B781C12}" destId="{DFEF1DEE-0A0D-40C8-8602-2C0020BC2A41}" srcOrd="0" destOrd="0" presId="urn:microsoft.com/office/officeart/2008/layout/PictureStrips"/>
    <dgm:cxn modelId="{64378075-1D73-4F9F-802E-4BA8F8437AA0}" type="presParOf" srcId="{4013D974-4F63-4594-869B-7AE09B781C12}" destId="{B5BA4AD5-FB50-4311-87E4-0F7182CEB8C5}" srcOrd="1" destOrd="0" presId="urn:microsoft.com/office/officeart/2008/layout/PictureStrips"/>
    <dgm:cxn modelId="{CDA939F9-7F6B-4D8E-A9A4-C82C1FE1B2CF}" type="presParOf" srcId="{0F2C3A8B-621A-4EE8-AC74-A3C421D7A2BF}" destId="{44575E3B-FBAF-4B73-B721-5E4CF3E8D870}" srcOrd="5" destOrd="0" presId="urn:microsoft.com/office/officeart/2008/layout/PictureStrips"/>
    <dgm:cxn modelId="{6D3DD09F-03BB-42BE-AADE-9940D409D1E6}" type="presParOf" srcId="{0F2C3A8B-621A-4EE8-AC74-A3C421D7A2BF}" destId="{FD933DAE-8A77-4FCA-BC20-916B124A831A}" srcOrd="6" destOrd="0" presId="urn:microsoft.com/office/officeart/2008/layout/PictureStrips"/>
    <dgm:cxn modelId="{462C294C-4E43-4E6A-96A3-305BC8ACD2EA}" type="presParOf" srcId="{FD933DAE-8A77-4FCA-BC20-916B124A831A}" destId="{743A9544-E47C-4835-BBA4-990FE83393C3}" srcOrd="0" destOrd="0" presId="urn:microsoft.com/office/officeart/2008/layout/PictureStrips"/>
    <dgm:cxn modelId="{A473400A-DD69-457B-9484-FF59ED474A77}" type="presParOf" srcId="{FD933DAE-8A77-4FCA-BC20-916B124A831A}" destId="{04931DC0-17E4-4379-92DE-494831FB68A9}" srcOrd="1" destOrd="0" presId="urn:microsoft.com/office/officeart/2008/layout/PictureStrips"/>
    <dgm:cxn modelId="{A8DDC54E-1783-4CCA-8FE5-48D3CBA1B16C}" type="presParOf" srcId="{0F2C3A8B-621A-4EE8-AC74-A3C421D7A2BF}" destId="{4FFB48CC-ADDD-424D-982D-852D1686198F}" srcOrd="7" destOrd="0" presId="urn:microsoft.com/office/officeart/2008/layout/PictureStrips"/>
    <dgm:cxn modelId="{D191C6F3-3BDE-45D0-A640-B626956C63CF}" type="presParOf" srcId="{0F2C3A8B-621A-4EE8-AC74-A3C421D7A2BF}" destId="{F51F6CC7-A13A-4736-B968-BB99B3C1BA94}" srcOrd="8" destOrd="0" presId="urn:microsoft.com/office/officeart/2008/layout/PictureStrips"/>
    <dgm:cxn modelId="{61788650-4FAF-479E-A1ED-69CFF2B67292}" type="presParOf" srcId="{F51F6CC7-A13A-4736-B968-BB99B3C1BA94}" destId="{4F8E24F9-26AD-41A3-BFE5-654530DFD035}" srcOrd="0" destOrd="0" presId="urn:microsoft.com/office/officeart/2008/layout/PictureStrips"/>
    <dgm:cxn modelId="{FE1DC9CF-BE56-41AC-94EE-C1CD4E385ACC}" type="presParOf" srcId="{F51F6CC7-A13A-4736-B968-BB99B3C1BA94}" destId="{54F5A012-A709-4905-ADBB-C3FB83F04479}" srcOrd="1" destOrd="0" presId="urn:microsoft.com/office/officeart/2008/layout/PictureStrips"/>
    <dgm:cxn modelId="{9C628357-9EF8-41FC-B948-82775F81F610}" type="presParOf" srcId="{0F2C3A8B-621A-4EE8-AC74-A3C421D7A2BF}" destId="{0C222865-84D0-4F11-8CDC-C89C98739E09}" srcOrd="9" destOrd="0" presId="urn:microsoft.com/office/officeart/2008/layout/PictureStrips"/>
    <dgm:cxn modelId="{66E53261-1E00-4809-99AB-8B0143226D67}" type="presParOf" srcId="{0F2C3A8B-621A-4EE8-AC74-A3C421D7A2BF}" destId="{FC375B08-5F6A-476D-90B8-07213DA22F79}" srcOrd="10" destOrd="0" presId="urn:microsoft.com/office/officeart/2008/layout/PictureStrips"/>
    <dgm:cxn modelId="{146732C9-81BF-4378-BB87-3F81B466ED9C}" type="presParOf" srcId="{FC375B08-5F6A-476D-90B8-07213DA22F79}" destId="{8476005F-6C74-4D4E-B658-0D41CB3D83D9}" srcOrd="0" destOrd="0" presId="urn:microsoft.com/office/officeart/2008/layout/PictureStrips"/>
    <dgm:cxn modelId="{21BE2622-0FAD-443F-98DA-A073BD82809B}" type="presParOf" srcId="{FC375B08-5F6A-476D-90B8-07213DA22F79}" destId="{4EAF4B59-4105-4706-89A3-FEF8C9642DBF}" srcOrd="1" destOrd="0" presId="urn:microsoft.com/office/officeart/2008/layout/PictureStrips"/>
    <dgm:cxn modelId="{2051A669-DA66-4E55-ADEE-0035F0B2352C}" type="presParOf" srcId="{0F2C3A8B-621A-4EE8-AC74-A3C421D7A2BF}" destId="{F8FCDB56-C5DF-479B-954F-3B154EABC98B}" srcOrd="11" destOrd="0" presId="urn:microsoft.com/office/officeart/2008/layout/PictureStrips"/>
    <dgm:cxn modelId="{6D3A7864-14F2-48DD-809A-63F7F9131D1A}" type="presParOf" srcId="{0F2C3A8B-621A-4EE8-AC74-A3C421D7A2BF}" destId="{137E2336-F698-4FFE-A98E-BE2D78637E19}" srcOrd="12" destOrd="0" presId="urn:microsoft.com/office/officeart/2008/layout/PictureStrips"/>
    <dgm:cxn modelId="{65D774B0-A99D-4E60-ABC6-83EC375AEFE2}" type="presParOf" srcId="{137E2336-F698-4FFE-A98E-BE2D78637E19}" destId="{C7F2699F-6885-4DC2-AB39-3C151D55CAB9}" srcOrd="0" destOrd="0" presId="urn:microsoft.com/office/officeart/2008/layout/PictureStrips"/>
    <dgm:cxn modelId="{2829F8CE-E66F-4704-A744-E4BAD3B25716}" type="presParOf" srcId="{137E2336-F698-4FFE-A98E-BE2D78637E19}" destId="{D9BE0E69-FC6E-41D8-B231-8A2EA930885A}" srcOrd="1" destOrd="0" presId="urn:microsoft.com/office/officeart/2008/layout/PictureStrips"/>
    <dgm:cxn modelId="{BE776DA0-DCED-49E3-A7B4-CE3FCAC36EE8}" type="presParOf" srcId="{0F2C3A8B-621A-4EE8-AC74-A3C421D7A2BF}" destId="{B2A90FBA-1BC2-4A1A-B7E4-19A6761F9A51}" srcOrd="13" destOrd="0" presId="urn:microsoft.com/office/officeart/2008/layout/PictureStrips"/>
    <dgm:cxn modelId="{90E17767-479D-48D6-B229-F64488B4FD25}" type="presParOf" srcId="{0F2C3A8B-621A-4EE8-AC74-A3C421D7A2BF}" destId="{1AA0FE14-4EC4-46C1-B43E-5117C1574ED0}" srcOrd="14" destOrd="0" presId="urn:microsoft.com/office/officeart/2008/layout/PictureStrips"/>
    <dgm:cxn modelId="{4228FCD1-6C98-409E-9E2E-96C88E59A66B}" type="presParOf" srcId="{1AA0FE14-4EC4-46C1-B43E-5117C1574ED0}" destId="{2660D08D-B466-46CD-9762-598CCF44B6D3}" srcOrd="0" destOrd="0" presId="urn:microsoft.com/office/officeart/2008/layout/PictureStrips"/>
    <dgm:cxn modelId="{BC39BE11-8D53-44E5-8FAE-9F68C0DB56BD}" type="presParOf" srcId="{1AA0FE14-4EC4-46C1-B43E-5117C1574ED0}" destId="{4F39A46C-7894-4A2A-A45D-1775F69E1F5D}" srcOrd="1" destOrd="0" presId="urn:microsoft.com/office/officeart/2008/layout/PictureStrips"/>
    <dgm:cxn modelId="{D1BBD414-94DB-4BE2-AB59-4EAF87C340AB}" type="presParOf" srcId="{0F2C3A8B-621A-4EE8-AC74-A3C421D7A2BF}" destId="{3DBE6A1E-42D1-48F8-9715-7D8A83ABA34B}" srcOrd="15" destOrd="0" presId="urn:microsoft.com/office/officeart/2008/layout/PictureStrips"/>
    <dgm:cxn modelId="{B33899DF-8EBB-4937-9AE2-D732E6DFCA9D}" type="presParOf" srcId="{0F2C3A8B-621A-4EE8-AC74-A3C421D7A2BF}" destId="{38DE8EA3-3F03-4E7E-929D-8DC7E7CCA6EF}" srcOrd="16" destOrd="0" presId="urn:microsoft.com/office/officeart/2008/layout/PictureStrips"/>
    <dgm:cxn modelId="{218821C3-58B8-466B-8263-44409D9F4BB0}" type="presParOf" srcId="{38DE8EA3-3F03-4E7E-929D-8DC7E7CCA6EF}" destId="{BEFAF1D5-2668-41CC-90BC-4029624DB976}" srcOrd="0" destOrd="0" presId="urn:microsoft.com/office/officeart/2008/layout/PictureStrips"/>
    <dgm:cxn modelId="{E3030AC8-D221-42D9-A781-E25CE1FCE996}" type="presParOf" srcId="{38DE8EA3-3F03-4E7E-929D-8DC7E7CCA6EF}" destId="{65587733-7041-41ED-92AB-6F77F0457D3B}" srcOrd="1" destOrd="0" presId="urn:microsoft.com/office/officeart/2008/layout/PictureStrips"/>
    <dgm:cxn modelId="{81089867-CE4A-4783-B6F3-48953E29322E}" type="presParOf" srcId="{0F2C3A8B-621A-4EE8-AC74-A3C421D7A2BF}" destId="{75649901-FD3E-4AB7-9333-87ACC89D7736}" srcOrd="17" destOrd="0" presId="urn:microsoft.com/office/officeart/2008/layout/PictureStrips"/>
    <dgm:cxn modelId="{F9DB4C7B-DE08-4395-ADFB-FB0ECCB1CE76}" type="presParOf" srcId="{0F2C3A8B-621A-4EE8-AC74-A3C421D7A2BF}" destId="{A8618FF3-79FB-4FB8-BE9C-5BBEFFF85140}" srcOrd="18" destOrd="0" presId="urn:microsoft.com/office/officeart/2008/layout/PictureStrips"/>
    <dgm:cxn modelId="{E488BAE0-4D4F-4D4C-9432-FAEC6FB04FB2}" type="presParOf" srcId="{A8618FF3-79FB-4FB8-BE9C-5BBEFFF85140}" destId="{523576E0-8CCD-4010-AEA2-C5483B9B03A2}" srcOrd="0" destOrd="0" presId="urn:microsoft.com/office/officeart/2008/layout/PictureStrips"/>
    <dgm:cxn modelId="{D693BDF3-F469-48E1-9833-157D4A87A27E}" type="presParOf" srcId="{A8618FF3-79FB-4FB8-BE9C-5BBEFFF85140}" destId="{989ACE92-87E4-4687-A7C9-1C904F0BA21D}" srcOrd="1" destOrd="0" presId="urn:microsoft.com/office/officeart/2008/layout/PictureStrips"/>
    <dgm:cxn modelId="{F19DE0FD-A3F2-43D6-A1B6-E6D60C66256A}" type="presParOf" srcId="{0F2C3A8B-621A-4EE8-AC74-A3C421D7A2BF}" destId="{B7E0BEDE-D587-4281-8141-6D12893A2925}" srcOrd="19" destOrd="0" presId="urn:microsoft.com/office/officeart/2008/layout/PictureStrips"/>
    <dgm:cxn modelId="{58DA552C-FF24-4B60-899B-014FBE0A81CF}" type="presParOf" srcId="{0F2C3A8B-621A-4EE8-AC74-A3C421D7A2BF}" destId="{97CF1CD6-C1F9-4BB0-863B-951603A1AA19}" srcOrd="20" destOrd="0" presId="urn:microsoft.com/office/officeart/2008/layout/PictureStrips"/>
    <dgm:cxn modelId="{D640BC02-4C8C-4D3E-90EE-8C4AB97E322D}" type="presParOf" srcId="{97CF1CD6-C1F9-4BB0-863B-951603A1AA19}" destId="{25B4E76E-BCE3-4862-A1A3-39E3D910F354}" srcOrd="0" destOrd="0" presId="urn:microsoft.com/office/officeart/2008/layout/PictureStrips"/>
    <dgm:cxn modelId="{C93DF95B-3717-425C-998E-3726D47B23AD}" type="presParOf" srcId="{97CF1CD6-C1F9-4BB0-863B-951603A1AA19}" destId="{E54F2373-8843-4B6C-9B54-263AE432786B}" srcOrd="1" destOrd="0" presId="urn:microsoft.com/office/officeart/2008/layout/PictureStrips"/>
    <dgm:cxn modelId="{77493212-5260-4ABA-855A-31E91D1FA3D0}" type="presParOf" srcId="{0F2C3A8B-621A-4EE8-AC74-A3C421D7A2BF}" destId="{8B5C4069-987E-4BFF-9D2D-5A94B1C84EB0}" srcOrd="21" destOrd="0" presId="urn:microsoft.com/office/officeart/2008/layout/PictureStrips"/>
    <dgm:cxn modelId="{56F8ED79-CC82-424E-A336-B5F6C1ED3619}" type="presParOf" srcId="{0F2C3A8B-621A-4EE8-AC74-A3C421D7A2BF}" destId="{C6A4EF68-9997-4AB6-B84E-F68C8BA91101}" srcOrd="22" destOrd="0" presId="urn:microsoft.com/office/officeart/2008/layout/PictureStrips"/>
    <dgm:cxn modelId="{03A26D0C-000E-41E7-B089-34C179C61DD9}" type="presParOf" srcId="{C6A4EF68-9997-4AB6-B84E-F68C8BA91101}" destId="{F19A6075-E33C-43FA-92EF-5825EE961297}" srcOrd="0" destOrd="0" presId="urn:microsoft.com/office/officeart/2008/layout/PictureStrips"/>
    <dgm:cxn modelId="{2471220E-D3AB-489C-95C1-C18E95BC7C98}" type="presParOf" srcId="{C6A4EF68-9997-4AB6-B84E-F68C8BA91101}" destId="{7F889829-00D1-4643-824F-B8EF62DE0F2B}" srcOrd="1" destOrd="0" presId="urn:microsoft.com/office/officeart/2008/layout/PictureStrips"/>
  </dgm:cxnLst>
  <dgm:bg>
    <a:gradFill>
      <a:gsLst>
        <a:gs pos="67000">
          <a:srgbClr val="FFC000">
            <a:lumMod val="15000"/>
            <a:lumOff val="85000"/>
            <a:alpha val="0"/>
          </a:srgbClr>
        </a:gs>
        <a:gs pos="31000">
          <a:srgbClr val="FFC000">
            <a:lumMod val="60000"/>
            <a:lumOff val="40000"/>
          </a:srgbClr>
        </a:gs>
        <a:gs pos="89000">
          <a:srgbClr val="5B9BD5">
            <a:lumMod val="45000"/>
            <a:lumOff val="55000"/>
          </a:srgbClr>
        </a:gs>
      </a:gsLst>
      <a:lin ang="16200000" scaled="1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98A3D-EBD9-4326-A21A-A1879572FBFA}">
      <dsp:nvSpPr>
        <dsp:cNvPr id="0" name=""/>
        <dsp:cNvSpPr/>
      </dsp:nvSpPr>
      <dsp:spPr>
        <a:xfrm>
          <a:off x="0" y="0"/>
          <a:ext cx="10240478" cy="589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2700" cmpd="sng">
                <a:prstDash val="solid"/>
              </a:ln>
              <a:effectLst/>
            </a:rPr>
            <a:t>Глоссарий </a:t>
          </a:r>
          <a:endParaRPr lang="ru-RU" sz="1800" b="1" kern="1200" cap="none" spc="0" dirty="0">
            <a:ln w="12700" cmpd="sng">
              <a:prstDash val="solid"/>
            </a:ln>
            <a:effectLst/>
          </a:endParaRPr>
        </a:p>
      </dsp:txBody>
      <dsp:txXfrm>
        <a:off x="2107019" y="0"/>
        <a:ext cx="8133459" cy="589234"/>
      </dsp:txXfrm>
    </dsp:sp>
    <dsp:sp modelId="{0BB8AE50-63EE-472A-A137-E1EC5EF936FB}">
      <dsp:nvSpPr>
        <dsp:cNvPr id="0" name=""/>
        <dsp:cNvSpPr/>
      </dsp:nvSpPr>
      <dsp:spPr>
        <a:xfrm>
          <a:off x="58923" y="58923"/>
          <a:ext cx="2048095" cy="4713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alphaModFix amt="57000"/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E5DA2F-CCC1-4D34-8463-F3A1BCE143DF}">
      <dsp:nvSpPr>
        <dsp:cNvPr id="0" name=""/>
        <dsp:cNvSpPr/>
      </dsp:nvSpPr>
      <dsp:spPr>
        <a:xfrm>
          <a:off x="0" y="648158"/>
          <a:ext cx="10240478" cy="589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19168"/>
                <a:satOff val="-1278"/>
                <a:lumOff val="-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9168"/>
                <a:satOff val="-1278"/>
                <a:lumOff val="-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9168"/>
                <a:satOff val="-1278"/>
                <a:lumOff val="-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2700" cmpd="sng">
                <a:prstDash val="solid"/>
              </a:ln>
              <a:effectLst/>
            </a:rPr>
            <a:t>Понятие бюджета</a:t>
          </a:r>
          <a:endParaRPr lang="ru-RU" sz="1800" b="1" kern="1200" cap="none" spc="0" dirty="0">
            <a:ln w="12700" cmpd="sng">
              <a:prstDash val="solid"/>
            </a:ln>
            <a:effectLst/>
          </a:endParaRPr>
        </a:p>
      </dsp:txBody>
      <dsp:txXfrm>
        <a:off x="2107019" y="648158"/>
        <a:ext cx="8133459" cy="589234"/>
      </dsp:txXfrm>
    </dsp:sp>
    <dsp:sp modelId="{48B91F78-4DE4-43A8-BF06-328E5B995254}">
      <dsp:nvSpPr>
        <dsp:cNvPr id="0" name=""/>
        <dsp:cNvSpPr/>
      </dsp:nvSpPr>
      <dsp:spPr>
        <a:xfrm>
          <a:off x="58923" y="707081"/>
          <a:ext cx="2048095" cy="4713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alphaModFix amt="57000"/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D91449C-5F54-4F27-911C-1DC89E246393}">
      <dsp:nvSpPr>
        <dsp:cNvPr id="0" name=""/>
        <dsp:cNvSpPr/>
      </dsp:nvSpPr>
      <dsp:spPr>
        <a:xfrm>
          <a:off x="0" y="1296316"/>
          <a:ext cx="10240478" cy="589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2700" cmpd="sng">
                <a:prstDash val="solid"/>
              </a:ln>
              <a:effectLst/>
            </a:rPr>
            <a:t>Бюджетная система</a:t>
          </a:r>
          <a:endParaRPr lang="ru-RU" sz="1800" b="1" kern="1200" cap="none" spc="0" dirty="0">
            <a:ln w="12700" cmpd="sng">
              <a:prstDash val="solid"/>
            </a:ln>
            <a:effectLst/>
          </a:endParaRPr>
        </a:p>
      </dsp:txBody>
      <dsp:txXfrm>
        <a:off x="2107019" y="1296316"/>
        <a:ext cx="8133459" cy="589234"/>
      </dsp:txXfrm>
    </dsp:sp>
    <dsp:sp modelId="{2B5FA829-7E26-420B-A114-A14AFB273506}">
      <dsp:nvSpPr>
        <dsp:cNvPr id="0" name=""/>
        <dsp:cNvSpPr/>
      </dsp:nvSpPr>
      <dsp:spPr>
        <a:xfrm>
          <a:off x="58923" y="1355240"/>
          <a:ext cx="2048095" cy="4713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alphaModFix amt="57000"/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A1D128D-22EF-483E-88EE-F3E3A23AF073}">
      <dsp:nvSpPr>
        <dsp:cNvPr id="0" name=""/>
        <dsp:cNvSpPr/>
      </dsp:nvSpPr>
      <dsp:spPr>
        <a:xfrm>
          <a:off x="0" y="1944474"/>
          <a:ext cx="10240478" cy="589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757504"/>
                <a:satOff val="-3835"/>
                <a:lumOff val="-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57504"/>
                <a:satOff val="-3835"/>
                <a:lumOff val="-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57504"/>
                <a:satOff val="-3835"/>
                <a:lumOff val="-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2700" cmpd="sng">
                <a:prstDash val="solid"/>
              </a:ln>
              <a:effectLst/>
            </a:rPr>
            <a:t>Бюджетный процесс</a:t>
          </a:r>
          <a:endParaRPr lang="ru-RU" sz="1800" b="1" kern="1200" cap="none" spc="0" dirty="0">
            <a:ln w="12700" cmpd="sng">
              <a:prstDash val="solid"/>
            </a:ln>
            <a:effectLst/>
          </a:endParaRPr>
        </a:p>
      </dsp:txBody>
      <dsp:txXfrm>
        <a:off x="2107019" y="1944474"/>
        <a:ext cx="8133459" cy="589234"/>
      </dsp:txXfrm>
    </dsp:sp>
    <dsp:sp modelId="{EADB8D1D-C8AA-40EE-81BA-24E89A03838F}">
      <dsp:nvSpPr>
        <dsp:cNvPr id="0" name=""/>
        <dsp:cNvSpPr/>
      </dsp:nvSpPr>
      <dsp:spPr>
        <a:xfrm>
          <a:off x="58923" y="2003398"/>
          <a:ext cx="2048095" cy="4713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alphaModFix amt="57000"/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BD8157E-B01D-4B03-B7A1-836AFA091E7C}">
      <dsp:nvSpPr>
        <dsp:cNvPr id="0" name=""/>
        <dsp:cNvSpPr/>
      </dsp:nvSpPr>
      <dsp:spPr>
        <a:xfrm>
          <a:off x="0" y="2592633"/>
          <a:ext cx="10240478" cy="913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2700" cmpd="sng">
                <a:prstDash val="solid"/>
              </a:ln>
              <a:effectLst/>
            </a:rPr>
            <a:t>Муниципальные программы, действующие на территории Бодайбинского муниципального образования</a:t>
          </a:r>
          <a:endParaRPr lang="ru-RU" sz="1800" b="1" kern="1200" cap="none" spc="0" dirty="0">
            <a:ln w="12700" cmpd="sng">
              <a:prstDash val="solid"/>
            </a:ln>
            <a:effectLst/>
          </a:endParaRPr>
        </a:p>
      </dsp:txBody>
      <dsp:txXfrm>
        <a:off x="2107019" y="2592633"/>
        <a:ext cx="8133459" cy="913260"/>
      </dsp:txXfrm>
    </dsp:sp>
    <dsp:sp modelId="{199A0EF4-95F7-4D80-914D-DC17E95175EE}">
      <dsp:nvSpPr>
        <dsp:cNvPr id="0" name=""/>
        <dsp:cNvSpPr/>
      </dsp:nvSpPr>
      <dsp:spPr>
        <a:xfrm>
          <a:off x="58923" y="2813569"/>
          <a:ext cx="2048095" cy="4713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alphaModFix amt="57000"/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AC64AD-8A4F-42E2-8A45-CE9AAB9E5CEA}">
      <dsp:nvSpPr>
        <dsp:cNvPr id="0" name=""/>
        <dsp:cNvSpPr/>
      </dsp:nvSpPr>
      <dsp:spPr>
        <a:xfrm>
          <a:off x="0" y="3564817"/>
          <a:ext cx="10240478" cy="589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95840"/>
                <a:satOff val="-6392"/>
                <a:lumOff val="-2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95840"/>
                <a:satOff val="-6392"/>
                <a:lumOff val="-2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95840"/>
                <a:satOff val="-6392"/>
                <a:lumOff val="-2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2700" cmpd="sng">
                <a:prstDash val="solid"/>
              </a:ln>
              <a:effectLst/>
            </a:rPr>
            <a:t>Доходы бюджета</a:t>
          </a:r>
          <a:endParaRPr lang="ru-RU" sz="1800" b="1" kern="1200" cap="none" spc="0" dirty="0">
            <a:ln w="12700" cmpd="sng">
              <a:prstDash val="solid"/>
            </a:ln>
            <a:effectLst/>
          </a:endParaRPr>
        </a:p>
      </dsp:txBody>
      <dsp:txXfrm>
        <a:off x="2107019" y="3564817"/>
        <a:ext cx="8133459" cy="589234"/>
      </dsp:txXfrm>
    </dsp:sp>
    <dsp:sp modelId="{F73CD6D1-965B-4AAF-81A4-F2674CCCB5DA}">
      <dsp:nvSpPr>
        <dsp:cNvPr id="0" name=""/>
        <dsp:cNvSpPr/>
      </dsp:nvSpPr>
      <dsp:spPr>
        <a:xfrm>
          <a:off x="58923" y="3623741"/>
          <a:ext cx="2048095" cy="4713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alphaModFix amt="57000"/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E2A73C6-3AE2-4DAE-ABB2-B5A55D9F963F}">
      <dsp:nvSpPr>
        <dsp:cNvPr id="0" name=""/>
        <dsp:cNvSpPr/>
      </dsp:nvSpPr>
      <dsp:spPr>
        <a:xfrm>
          <a:off x="0" y="4220589"/>
          <a:ext cx="10240478" cy="589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2700" cmpd="sng">
                <a:prstDash val="solid"/>
              </a:ln>
              <a:effectLst/>
            </a:rPr>
            <a:t>Расходы бюджета</a:t>
          </a:r>
          <a:endParaRPr lang="ru-RU" sz="1800" b="1" kern="1200" cap="none" spc="0" dirty="0">
            <a:ln w="12700" cmpd="sng">
              <a:prstDash val="solid"/>
            </a:ln>
            <a:effectLst/>
          </a:endParaRPr>
        </a:p>
      </dsp:txBody>
      <dsp:txXfrm>
        <a:off x="2107019" y="4220589"/>
        <a:ext cx="8133459" cy="589234"/>
      </dsp:txXfrm>
    </dsp:sp>
    <dsp:sp modelId="{3B5B50B4-CEDF-492A-94B0-55C23DB34225}">
      <dsp:nvSpPr>
        <dsp:cNvPr id="0" name=""/>
        <dsp:cNvSpPr/>
      </dsp:nvSpPr>
      <dsp:spPr>
        <a:xfrm>
          <a:off x="58923" y="4271899"/>
          <a:ext cx="2048095" cy="4713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alphaModFix amt="57000"/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2BB20A7-E778-479E-9E55-25DCA8B663C0}">
      <dsp:nvSpPr>
        <dsp:cNvPr id="0" name=""/>
        <dsp:cNvSpPr/>
      </dsp:nvSpPr>
      <dsp:spPr>
        <a:xfrm>
          <a:off x="0" y="4861134"/>
          <a:ext cx="10240478" cy="589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434176"/>
                <a:satOff val="-8949"/>
                <a:lumOff val="-343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434176"/>
                <a:satOff val="-8949"/>
                <a:lumOff val="-343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434176"/>
                <a:satOff val="-8949"/>
                <a:lumOff val="-343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Финансирование в рамках муниципальных программ</a:t>
          </a:r>
          <a:endParaRPr lang="ru-RU" sz="1800" kern="1200" dirty="0"/>
        </a:p>
      </dsp:txBody>
      <dsp:txXfrm>
        <a:off x="2107019" y="4861134"/>
        <a:ext cx="8133459" cy="589234"/>
      </dsp:txXfrm>
    </dsp:sp>
    <dsp:sp modelId="{F21FD5EB-5BEF-488F-9973-9C5C629F5B29}">
      <dsp:nvSpPr>
        <dsp:cNvPr id="0" name=""/>
        <dsp:cNvSpPr/>
      </dsp:nvSpPr>
      <dsp:spPr>
        <a:xfrm>
          <a:off x="58923" y="4920057"/>
          <a:ext cx="2048095" cy="4713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alphaModFix amt="57000"/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CB3C01F-A566-4916-B462-5F44817D0616}">
      <dsp:nvSpPr>
        <dsp:cNvPr id="0" name=""/>
        <dsp:cNvSpPr/>
      </dsp:nvSpPr>
      <dsp:spPr>
        <a:xfrm>
          <a:off x="0" y="5509292"/>
          <a:ext cx="10240478" cy="589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2700" cmpd="sng">
                <a:prstDash val="solid"/>
              </a:ln>
              <a:effectLst/>
            </a:rPr>
            <a:t>Контактная информация</a:t>
          </a:r>
          <a:endParaRPr lang="ru-RU" sz="1800" b="1" kern="1200" cap="none" spc="0" dirty="0">
            <a:ln w="12700" cmpd="sng">
              <a:prstDash val="solid"/>
            </a:ln>
            <a:effectLst/>
          </a:endParaRPr>
        </a:p>
      </dsp:txBody>
      <dsp:txXfrm>
        <a:off x="2107019" y="5509292"/>
        <a:ext cx="8133459" cy="589234"/>
      </dsp:txXfrm>
    </dsp:sp>
    <dsp:sp modelId="{0E0E5B2B-471E-4136-BD24-FA85F75F0C37}">
      <dsp:nvSpPr>
        <dsp:cNvPr id="0" name=""/>
        <dsp:cNvSpPr/>
      </dsp:nvSpPr>
      <dsp:spPr>
        <a:xfrm>
          <a:off x="58923" y="5568216"/>
          <a:ext cx="2048095" cy="4713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alphaModFix amt="57000"/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337D4-8469-4745-AB48-A827FAC1FFAF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5B682-3480-4744-9547-A31A5ADBDF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03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5B682-3480-4744-9547-A31A5ADBDF5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29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617C-0CEC-45A5-8591-893F74683887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E0E6-A3AF-4190-A614-5FEC7368F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24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617C-0CEC-45A5-8591-893F74683887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E0E6-A3AF-4190-A614-5FEC7368F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928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617C-0CEC-45A5-8591-893F74683887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E0E6-A3AF-4190-A614-5FEC7368F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22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617C-0CEC-45A5-8591-893F74683887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E0E6-A3AF-4190-A614-5FEC7368F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3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617C-0CEC-45A5-8591-893F74683887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E0E6-A3AF-4190-A614-5FEC7368F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09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617C-0CEC-45A5-8591-893F74683887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E0E6-A3AF-4190-A614-5FEC7368F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0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617C-0CEC-45A5-8591-893F74683887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E0E6-A3AF-4190-A614-5FEC7368F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929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617C-0CEC-45A5-8591-893F74683887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E0E6-A3AF-4190-A614-5FEC7368F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5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617C-0CEC-45A5-8591-893F74683887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E0E6-A3AF-4190-A614-5FEC7368F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84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617C-0CEC-45A5-8591-893F74683887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E0E6-A3AF-4190-A614-5FEC7368F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7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617C-0CEC-45A5-8591-893F74683887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E0E6-A3AF-4190-A614-5FEC7368F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51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617C-0CEC-45A5-8591-893F74683887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E0E6-A3AF-4190-A614-5FEC7368F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93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g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g"/><Relationship Id="rId7" Type="http://schemas.openxmlformats.org/officeDocument/2006/relationships/image" Target="../media/image62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jpeg"/><Relationship Id="rId4" Type="http://schemas.openxmlformats.org/officeDocument/2006/relationships/diagramData" Target="../diagrams/data1.xml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9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4772025" cy="1600200"/>
          </a:xfrm>
        </p:spPr>
        <p:txBody>
          <a:bodyPr>
            <a:prstTxWarp prst="textInflateTop">
              <a:avLst/>
            </a:prstTxWarp>
            <a:normAutofit/>
          </a:bodyPr>
          <a:lstStyle/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Уважаемые жители Бодайбинского муниципального образования!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0"/>
            <a:ext cx="7419975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057400"/>
            <a:ext cx="4772025" cy="4800600"/>
          </a:xfrm>
        </p:spPr>
        <p:txBody>
          <a:bodyPr>
            <a:noAutofit/>
          </a:bodyPr>
          <a:lstStyle/>
          <a:p>
            <a:pPr marL="274320" lvl="0" indent="-274320" algn="just">
              <a:lnSpc>
                <a:spcPct val="10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i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i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Бодайбинского городского поселения в целях обеспечения прозрачности и открытости бюджетного процесса предлагает Вашему вниманию презентацию «Бюджет для граждан» к решению Думы Бодайбинского городского поселения № 25-па от 13.11.2018 г. «О бюджете Бодайбинского муниципального образования на 2019 год и плановый период 2020 и 2021 годов</a:t>
            </a:r>
            <a:r>
              <a:rPr lang="ru-RU" i="1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i="1" dirty="0">
              <a:solidFill>
                <a:srgbClr val="073E8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83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1" y="202131"/>
            <a:ext cx="11444437" cy="62564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DoubleWave1">
              <a:avLst>
                <a:gd name="adj1" fmla="val 6250"/>
                <a:gd name="adj2" fmla="val 216"/>
              </a:avLst>
            </a:prstTxWarp>
            <a:normAutofit fontScale="90000"/>
            <a:sp3d extrusionH="57150">
              <a:bevelT w="38100" h="38100"/>
            </a:sp3d>
          </a:bodyPr>
          <a:lstStyle/>
          <a:p>
            <a:pPr algn="ctr"/>
            <a:r>
              <a:rPr lang="ru-RU" dirty="0" smtClean="0"/>
              <a:t>Безвозмездные поступления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565423"/>
              </p:ext>
            </p:extLst>
          </p:nvPr>
        </p:nvGraphicFramePr>
        <p:xfrm>
          <a:off x="6333425" y="933650"/>
          <a:ext cx="5322770" cy="2993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314367"/>
              </p:ext>
            </p:extLst>
          </p:nvPr>
        </p:nvGraphicFramePr>
        <p:xfrm>
          <a:off x="413886" y="904775"/>
          <a:ext cx="5484796" cy="2993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Скругленная прямоугольная выноска 6"/>
          <p:cNvSpPr/>
          <p:nvPr/>
        </p:nvSpPr>
        <p:spPr>
          <a:xfrm>
            <a:off x="115503" y="3927108"/>
            <a:ext cx="4360243" cy="1790299"/>
          </a:xfrm>
          <a:prstGeom prst="wedgeRoundRectCallout">
            <a:avLst/>
          </a:prstGeom>
          <a:solidFill>
            <a:srgbClr val="09DCE7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d Script" panose="02000000000000000000" pitchFamily="2" charset="0"/>
              </a:rPr>
              <a:t>Дотации – межбюджетные трансферты (бюджетные средства), предоставляемые на безвозмездной и безвозвратной основе для покрытия текущих расходов без определения конкретных целей и условий их использования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6965483" y="3927108"/>
            <a:ext cx="4863965" cy="2415941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d Script" panose="02000000000000000000" pitchFamily="2" charset="0"/>
              </a:rPr>
              <a:t>Субвенции – межбюджетные трансферты (бюджетные средства), предоставляемые на безвозмездной и безвозвратной основе для покрытия текущих расходов без определения конкретных целей и условий их использования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458677" y="5236143"/>
            <a:ext cx="5810451" cy="1501542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d Script" panose="02000000000000000000" pitchFamily="2" charset="0"/>
              </a:rPr>
              <a:t>Субсидии – межбюджетные трансферты (бюджетные средства) предоставляемые бюджетам других уровней бюджетной системы Российской Федерации на условиях долевого софинансирования на осуществление определенных целевых расходов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Bad Script" panose="020000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1" y="3707857"/>
            <a:ext cx="3683270" cy="17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9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4">
              <a:avLst/>
            </a:prstTxWarp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Прогнозируемые доходы на 2020-2021 годы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294910"/>
              </p:ext>
            </p:extLst>
          </p:nvPr>
        </p:nvGraphicFramePr>
        <p:xfrm>
          <a:off x="361423" y="1803958"/>
          <a:ext cx="7050030" cy="4750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Вертикальный свиток 3"/>
          <p:cNvSpPr/>
          <p:nvPr/>
        </p:nvSpPr>
        <p:spPr>
          <a:xfrm>
            <a:off x="7879882" y="1597793"/>
            <a:ext cx="4312118" cy="3773104"/>
          </a:xfrm>
          <a:prstGeom prst="verticalScroll">
            <a:avLst/>
          </a:prstGeom>
          <a:solidFill>
            <a:srgbClr val="E87BEB"/>
          </a:solidFill>
          <a:effectLst>
            <a:softEdge rad="0"/>
          </a:effectLst>
          <a:scene3d>
            <a:camera prst="orthographicFront"/>
            <a:lightRig rig="glow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lnSpc>
                <a:spcPct val="9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разработке проекта бюджета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были учтены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ожидаемые параметры исполнения бюджета за 2018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год, основные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параметры прогноза социально-экономического развития Бодайбинского муниципального образования на 2019-2021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годы.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55" y="5476775"/>
            <a:ext cx="4222282" cy="12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55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4004"/>
            <a:ext cx="10515600" cy="644894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Расходы бюджета на 2019 год и плановый период 2020-2021 годов</a:t>
            </a:r>
            <a:endParaRPr lang="ru-RU" sz="2000" dirty="0">
              <a:solidFill>
                <a:srgbClr val="FF0000"/>
              </a:solidFill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118100"/>
              </p:ext>
            </p:extLst>
          </p:nvPr>
        </p:nvGraphicFramePr>
        <p:xfrm>
          <a:off x="322121" y="944479"/>
          <a:ext cx="5272088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1631629"/>
              </p:ext>
            </p:extLst>
          </p:nvPr>
        </p:nvGraphicFramePr>
        <p:xfrm>
          <a:off x="5848350" y="962526"/>
          <a:ext cx="5981700" cy="5762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3" y="4488983"/>
            <a:ext cx="4230303" cy="2133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6823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"/>
            <a:ext cx="12009120" cy="1020277"/>
          </a:xfrm>
        </p:spPr>
        <p:txBody>
          <a:bodyPr>
            <a:prstTxWarp prst="textCurveUp">
              <a:avLst/>
            </a:prstTxWarp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ФИНАНСИРОВАНИЕ В РАМКАХ МУНИЦИПАЛЬНЫХ ПРОГРАММ</a:t>
            </a:r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2880" y="1241658"/>
            <a:ext cx="5640404" cy="205018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82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50800" dir="5400000" algn="ctr" rotWithShape="0">
              <a:srgbClr val="000000">
                <a:alpha val="56000"/>
              </a:srgbClr>
            </a:outerShdw>
            <a:reflection stA="89000" endPos="23000" dist="50800" dir="5400000" sy="-100000" algn="bl" rotWithShape="0"/>
          </a:effectLst>
          <a:scene3d>
            <a:camera prst="orthographicFront"/>
            <a:lightRig rig="threePt" dir="t"/>
          </a:scene3d>
          <a:sp3d prstMaterial="plastic">
            <a:bevelT w="114300" prst="artDeco"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Эффективное управление расходами будет обеспечиваться посредством реализации муниципальных программ, в которых учитываются приоритеты развития социальной сферы, коммунальной и транспортной инфраструктуры, обеспечение жильем отдельных категорий граждан и другие направления. Повышение качества реализации муниципальных программ позволяет перераспределять ресурсы и обеспечить повышение эффективности планирования и управления бюджетными средствами.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2000" y="5274643"/>
            <a:ext cx="4581625" cy="1395664"/>
          </a:xfrm>
          <a:prstGeom prst="rect">
            <a:avLst/>
          </a:prstGeom>
          <a:gradFill>
            <a:gsLst>
              <a:gs pos="82000">
                <a:srgbClr val="92D050"/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scene3d>
            <a:camera prst="orthographicFront"/>
            <a:lightRig rig="threePt" dir="t"/>
          </a:scene3d>
          <a:sp3d prstMaterial="matt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Проект бюджета Бодайбинского муниципального образования на 2019 год и плановый период 2020 и 2021 годов содержит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11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муниципальных программ.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Блок-схема: подготовка 10"/>
          <p:cNvSpPr/>
          <p:nvPr/>
        </p:nvSpPr>
        <p:spPr>
          <a:xfrm>
            <a:off x="6410426" y="1241658"/>
            <a:ext cx="5659654" cy="5428649"/>
          </a:xfrm>
          <a:prstGeom prst="flowChartPreparation">
            <a:avLst/>
          </a:prstGeom>
          <a:gradFill>
            <a:gsLst>
              <a:gs pos="82000">
                <a:srgbClr val="92D050"/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just"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связи с утверждением муниципальных программ до 2022 года, планирование бюджетных ассигнований бюджета Бодайбинского муниципального образования по расходам на 2019-2021 годы осуществлялось с применением программно-целевого метода, в соответствии с методикой планирования бюджетных ассигнований бюджета Бодайбинского муниципального образования, утвержденными приказом финансового управления.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7200" algn="just"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расчета бюджетных ассигнований на 2019-2021 годы применялись ассигнования, утвержденные на 2018 год в соответствии с решением Думы Бодайбинского городского поселения с учетом внесённых изменений и дополнений, потребность в финансовых средствах на исполнение муниципальных программ. 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3575784"/>
            <a:ext cx="4178742" cy="14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3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9" y="336885"/>
            <a:ext cx="4543124" cy="96252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130265" y="336885"/>
            <a:ext cx="6343049" cy="895149"/>
          </a:xfrm>
          <a:prstGeom prst="roundRect">
            <a:avLst/>
          </a:prstGeom>
          <a:solidFill>
            <a:srgbClr val="E87BE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Top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Что такое программный бюджет?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с одним усеченным и одним скругленным углом 3"/>
          <p:cNvSpPr/>
          <p:nvPr/>
        </p:nvSpPr>
        <p:spPr>
          <a:xfrm>
            <a:off x="288759" y="1530418"/>
            <a:ext cx="11415561" cy="542222"/>
          </a:xfrm>
          <a:prstGeom prst="snipRoundRect">
            <a:avLst/>
          </a:prstGeom>
          <a:solidFill>
            <a:srgbClr val="F2FD6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cs typeface="Mongolian Baiti" panose="03000500000000000000" pitchFamily="66" charset="0"/>
              </a:rPr>
              <a:t>Программный бюджет отличается от традиционного тем, что все или почти все расходы включены в программы и каждая программа своей целью увязана с тем или иным стратегическим итогом деятельности органа местного самоуправления.</a:t>
            </a:r>
            <a:endParaRPr lang="ru-RU" sz="1400" dirty="0">
              <a:solidFill>
                <a:schemeClr val="accent5">
                  <a:lumMod val="50000"/>
                </a:schemeClr>
              </a:solidFill>
              <a:cs typeface="Mongolian Baiti" panose="03000500000000000000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10445" y="2133599"/>
            <a:ext cx="3257005" cy="600891"/>
          </a:xfrm>
          <a:prstGeom prst="roundRect">
            <a:avLst/>
          </a:prstGeom>
          <a:solidFill>
            <a:srgbClr val="F40C8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Бюджет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78776" y="2952206"/>
            <a:ext cx="4920342" cy="639853"/>
          </a:xfrm>
          <a:prstGeom prst="roundRect">
            <a:avLst/>
          </a:prstGeom>
          <a:solidFill>
            <a:srgbClr val="EBBAF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Программные и непрограммные расходы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346" y="4044909"/>
            <a:ext cx="3675934" cy="801188"/>
          </a:xfrm>
          <a:prstGeom prst="rect">
            <a:avLst/>
          </a:prstGeom>
          <a:solidFill>
            <a:srgbClr val="E87BE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Муниципальные программы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12228" y="4079739"/>
            <a:ext cx="3831772" cy="783772"/>
          </a:xfrm>
          <a:prstGeom prst="rect">
            <a:avLst/>
          </a:prstGeom>
          <a:solidFill>
            <a:srgbClr val="BB75B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Непрограммные расходы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503" y="5094515"/>
            <a:ext cx="1968137" cy="687977"/>
          </a:xfrm>
          <a:prstGeom prst="roundRect">
            <a:avLst/>
          </a:prstGeom>
          <a:solidFill>
            <a:srgbClr val="F5C1D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Социальной направленности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51313" y="5103224"/>
            <a:ext cx="2046515" cy="679268"/>
          </a:xfrm>
          <a:prstGeom prst="roundRect">
            <a:avLst/>
          </a:prstGeom>
          <a:solidFill>
            <a:srgbClr val="EBBAF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Общего характера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4582542" y="5094515"/>
            <a:ext cx="2222060" cy="687977"/>
          </a:xfrm>
          <a:prstGeom prst="round1Rect">
            <a:avLst/>
          </a:prstGeom>
          <a:solidFill>
            <a:srgbClr val="F9EAFE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поддержку отраслей экономики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7228114" y="5094515"/>
            <a:ext cx="2299063" cy="661851"/>
          </a:xfrm>
          <a:prstGeom prst="round2DiagRect">
            <a:avLst/>
          </a:prstGeom>
          <a:solidFill>
            <a:srgbClr val="F5C1D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поддержку жилищно-коммунального хозяйства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Прямая соединительная линия 13"/>
          <p:cNvCxnSpPr>
            <a:stCxn id="5" idx="2"/>
            <a:endCxn id="6" idx="0"/>
          </p:cNvCxnSpPr>
          <p:nvPr/>
        </p:nvCxnSpPr>
        <p:spPr>
          <a:xfrm flipH="1">
            <a:off x="5738947" y="2734490"/>
            <a:ext cx="1" cy="217716"/>
          </a:xfrm>
          <a:prstGeom prst="line">
            <a:avLst/>
          </a:prstGeom>
          <a:ln w="47625">
            <a:solidFill>
              <a:srgbClr val="E87BEB"/>
            </a:solidFill>
          </a:ln>
          <a:scene3d>
            <a:camera prst="orthographicFront"/>
            <a:lightRig rig="threePt" dir="t"/>
          </a:scene3d>
          <a:sp3d>
            <a:bevelT w="8890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6" idx="2"/>
          </p:cNvCxnSpPr>
          <p:nvPr/>
        </p:nvCxnSpPr>
        <p:spPr>
          <a:xfrm>
            <a:off x="5738947" y="3592059"/>
            <a:ext cx="0" cy="217716"/>
          </a:xfrm>
          <a:prstGeom prst="line">
            <a:avLst/>
          </a:prstGeom>
          <a:ln w="47625">
            <a:solidFill>
              <a:srgbClr val="F5C1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38947" y="3814354"/>
            <a:ext cx="1306287" cy="0"/>
          </a:xfrm>
          <a:prstGeom prst="line">
            <a:avLst/>
          </a:prstGeom>
          <a:ln w="41275">
            <a:solidFill>
              <a:srgbClr val="E87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053943" y="3809775"/>
            <a:ext cx="0" cy="252548"/>
          </a:xfrm>
          <a:prstGeom prst="line">
            <a:avLst/>
          </a:prstGeom>
          <a:ln w="50800">
            <a:solidFill>
              <a:srgbClr val="F5C1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2560321" y="3809775"/>
            <a:ext cx="3178626" cy="0"/>
          </a:xfrm>
          <a:prstGeom prst="line">
            <a:avLst/>
          </a:prstGeom>
          <a:ln w="38100">
            <a:solidFill>
              <a:srgbClr val="EBBA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560321" y="3809775"/>
            <a:ext cx="0" cy="235134"/>
          </a:xfrm>
          <a:prstGeom prst="line">
            <a:avLst/>
          </a:prstGeom>
          <a:ln w="50800">
            <a:solidFill>
              <a:srgbClr val="EBBA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560321" y="4850677"/>
            <a:ext cx="0" cy="252547"/>
          </a:xfrm>
          <a:prstGeom prst="line">
            <a:avLst/>
          </a:prstGeom>
          <a:ln w="47625">
            <a:solidFill>
              <a:srgbClr val="E87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088571" y="4955177"/>
            <a:ext cx="7213218" cy="0"/>
          </a:xfrm>
          <a:prstGeom prst="line">
            <a:avLst/>
          </a:prstGeom>
          <a:ln w="41275">
            <a:solidFill>
              <a:srgbClr val="E87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endCxn id="9" idx="0"/>
          </p:cNvCxnSpPr>
          <p:nvPr/>
        </p:nvCxnSpPr>
        <p:spPr>
          <a:xfrm>
            <a:off x="1088571" y="4966064"/>
            <a:ext cx="1" cy="128451"/>
          </a:xfrm>
          <a:prstGeom prst="line">
            <a:avLst/>
          </a:prstGeom>
          <a:ln w="50800">
            <a:solidFill>
              <a:srgbClr val="E87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endCxn id="10" idx="0"/>
          </p:cNvCxnSpPr>
          <p:nvPr/>
        </p:nvCxnSpPr>
        <p:spPr>
          <a:xfrm>
            <a:off x="3374570" y="4966064"/>
            <a:ext cx="1" cy="137160"/>
          </a:xfrm>
          <a:prstGeom prst="line">
            <a:avLst/>
          </a:prstGeom>
          <a:ln w="50800">
            <a:solidFill>
              <a:srgbClr val="E87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endCxn id="11" idx="0"/>
          </p:cNvCxnSpPr>
          <p:nvPr/>
        </p:nvCxnSpPr>
        <p:spPr>
          <a:xfrm>
            <a:off x="5693572" y="4955177"/>
            <a:ext cx="0" cy="139338"/>
          </a:xfrm>
          <a:prstGeom prst="line">
            <a:avLst/>
          </a:prstGeom>
          <a:ln w="47625">
            <a:solidFill>
              <a:srgbClr val="E87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8301789" y="4955177"/>
            <a:ext cx="75856" cy="0"/>
          </a:xfrm>
          <a:prstGeom prst="line">
            <a:avLst/>
          </a:prstGeom>
          <a:ln w="50800">
            <a:solidFill>
              <a:srgbClr val="E87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endCxn id="12" idx="3"/>
          </p:cNvCxnSpPr>
          <p:nvPr/>
        </p:nvCxnSpPr>
        <p:spPr>
          <a:xfrm>
            <a:off x="8377645" y="4966064"/>
            <a:ext cx="1" cy="128451"/>
          </a:xfrm>
          <a:prstGeom prst="line">
            <a:avLst/>
          </a:prstGeom>
          <a:ln w="47625">
            <a:solidFill>
              <a:srgbClr val="E87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с двумя скругленными противолежащими углами 45"/>
          <p:cNvSpPr/>
          <p:nvPr/>
        </p:nvSpPr>
        <p:spPr>
          <a:xfrm>
            <a:off x="9711891" y="2348564"/>
            <a:ext cx="2233061" cy="3686476"/>
          </a:xfrm>
          <a:prstGeom prst="round2Diag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В 2019 году 99% расходов бюджета Бодайбинского муниципального образования будет направлено на реализацию муниципальных программ.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93" y="2290356"/>
            <a:ext cx="2946962" cy="12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55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9883" y="240630"/>
            <a:ext cx="4677878" cy="1347538"/>
          </a:xfrm>
          <a:prstGeom prst="roundRect">
            <a:avLst/>
          </a:prstGeom>
          <a:gradFill>
            <a:gsLst>
              <a:gs pos="82000">
                <a:srgbClr val="92D050"/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Муниципальная программа «Муниципальное управление»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на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2019 год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34527" y="365761"/>
            <a:ext cx="5101390" cy="914399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Подпрограмма "Обеспечение деятельности главы Бодайбинского муниципального образования и администрации Бодайбинского городского поселения"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4794" y="1804734"/>
            <a:ext cx="3253339" cy="62564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Основное мероприятие «Обеспечение </a:t>
            </a:r>
            <a:r>
              <a:rPr lang="ru-RU" sz="1050" dirty="0">
                <a:solidFill>
                  <a:schemeClr val="tx1"/>
                </a:solidFill>
              </a:rPr>
              <a:t>деятельности главы Бодайбинского муниципального </a:t>
            </a:r>
            <a:r>
              <a:rPr lang="ru-RU" sz="1050" dirty="0" smtClean="0">
                <a:solidFill>
                  <a:schemeClr val="tx1"/>
                </a:solidFill>
              </a:rPr>
              <a:t>образования»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3 271,3  тыс. руб.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66045" y="3939126"/>
            <a:ext cx="2669409" cy="750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Основное мероприятие  "Организация процесса управления и распоряжения муниципальным </a:t>
            </a:r>
            <a:r>
              <a:rPr lang="ru-RU" sz="900" dirty="0" smtClean="0">
                <a:solidFill>
                  <a:schemeClr val="tx1"/>
                </a:solidFill>
              </a:rPr>
              <a:t>имуществом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222,0 тыс.руб.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0751419" y="413886"/>
            <a:ext cx="1309036" cy="866274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55 470,4 тыс.руб.</a:t>
            </a:r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8" name="Прямая со стрелкой 7"/>
          <p:cNvCxnSpPr>
            <a:stCxn id="3" idx="2"/>
          </p:cNvCxnSpPr>
          <p:nvPr/>
        </p:nvCxnSpPr>
        <p:spPr>
          <a:xfrm flipH="1">
            <a:off x="5688531" y="1280160"/>
            <a:ext cx="2396691" cy="77002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8171852" y="1280158"/>
            <a:ext cx="2117557" cy="770021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3" idx="2"/>
          </p:cNvCxnSpPr>
          <p:nvPr/>
        </p:nvCxnSpPr>
        <p:spPr>
          <a:xfrm>
            <a:off x="8085222" y="1280160"/>
            <a:ext cx="0" cy="991402"/>
          </a:xfrm>
          <a:prstGeom prst="straightConnector1">
            <a:avLst/>
          </a:prstGeom>
          <a:ln w="38100">
            <a:solidFill>
              <a:srgbClr val="E87B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408372" y="2271561"/>
            <a:ext cx="2348564" cy="1140584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2">
                    <a:lumMod val="50000"/>
                  </a:schemeClr>
                </a:solidFill>
              </a:rPr>
              <a:t>Подпрограмма "Обеспечение деятельности главы Бодайбинского муниципального образования и администрации Бодайбинского городского поселения"</a:t>
            </a:r>
          </a:p>
        </p:txBody>
      </p:sp>
      <p:sp>
        <p:nvSpPr>
          <p:cNvPr id="15" name="Овал 14"/>
          <p:cNvSpPr/>
          <p:nvPr/>
        </p:nvSpPr>
        <p:spPr>
          <a:xfrm>
            <a:off x="6780999" y="2271562"/>
            <a:ext cx="2608446" cy="1183908"/>
          </a:xfrm>
          <a:prstGeom prst="ellipse">
            <a:avLst/>
          </a:prstGeom>
          <a:solidFill>
            <a:srgbClr val="D971F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2">
                    <a:lumMod val="50000"/>
                  </a:schemeClr>
                </a:solidFill>
              </a:rPr>
              <a:t>Подпрограмма  "Повышение качества предоставления муниципальных услуг и исполнения муниципальных функций"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Прямоугольник с одним скругленным углом 15"/>
          <p:cNvSpPr/>
          <p:nvPr/>
        </p:nvSpPr>
        <p:spPr>
          <a:xfrm>
            <a:off x="9509763" y="2271561"/>
            <a:ext cx="2541067" cy="1183908"/>
          </a:xfrm>
          <a:prstGeom prst="round1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Подпрограмма "Управление муниципальной собственностью"</a:t>
            </a:r>
          </a:p>
        </p:txBody>
      </p:sp>
      <p:sp>
        <p:nvSpPr>
          <p:cNvPr id="17" name="Блок-схема: узел 16"/>
          <p:cNvSpPr/>
          <p:nvPr/>
        </p:nvSpPr>
        <p:spPr>
          <a:xfrm>
            <a:off x="5818471" y="3137836"/>
            <a:ext cx="1121343" cy="837396"/>
          </a:xfrm>
          <a:prstGeom prst="flowChartConnector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40 425,9 тыс.руб.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8292164" y="3128212"/>
            <a:ext cx="1097281" cy="837396"/>
          </a:xfrm>
          <a:prstGeom prst="flowChartConnector">
            <a:avLst/>
          </a:prstGeom>
          <a:solidFill>
            <a:srgbClr val="E87BE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6 016,6 тыс.руб.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10972798" y="3128212"/>
            <a:ext cx="1078032" cy="760394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9 027,8 тыс.руб.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21" name="Соединительная линия уступом 20"/>
          <p:cNvCxnSpPr>
            <a:stCxn id="14" idx="1"/>
            <a:endCxn id="4" idx="3"/>
          </p:cNvCxnSpPr>
          <p:nvPr/>
        </p:nvCxnSpPr>
        <p:spPr>
          <a:xfrm rot="10800000">
            <a:off x="3708134" y="2117559"/>
            <a:ext cx="700239" cy="724294"/>
          </a:xfrm>
          <a:prstGeom prst="bentConnector3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41559" y="2646947"/>
            <a:ext cx="3242512" cy="8470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Основное мероприятие </a:t>
            </a:r>
            <a:r>
              <a:rPr lang="ru-RU" sz="1050" dirty="0" smtClean="0">
                <a:solidFill>
                  <a:schemeClr val="tx1"/>
                </a:solidFill>
              </a:rPr>
              <a:t>«Обеспечение </a:t>
            </a:r>
            <a:r>
              <a:rPr lang="ru-RU" sz="1050" dirty="0">
                <a:solidFill>
                  <a:schemeClr val="tx1"/>
                </a:solidFill>
              </a:rPr>
              <a:t>деятельности администрации  Бодайбинского городского </a:t>
            </a:r>
            <a:r>
              <a:rPr lang="ru-RU" sz="1050" dirty="0" smtClean="0">
                <a:solidFill>
                  <a:schemeClr val="tx1"/>
                </a:solidFill>
              </a:rPr>
              <a:t>поселения»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37 154,6 тыс.руб.</a:t>
            </a:r>
            <a:endParaRPr lang="ru-RU" sz="1200" dirty="0">
              <a:solidFill>
                <a:srgbClr val="002060"/>
              </a:solidFill>
            </a:endParaRPr>
          </a:p>
        </p:txBody>
      </p:sp>
      <p:cxnSp>
        <p:nvCxnSpPr>
          <p:cNvPr id="24" name="Соединительная линия уступом 23"/>
          <p:cNvCxnSpPr>
            <a:endCxn id="22" idx="3"/>
          </p:cNvCxnSpPr>
          <p:nvPr/>
        </p:nvCxnSpPr>
        <p:spPr>
          <a:xfrm rot="10800000" flipV="1">
            <a:off x="3684072" y="2656569"/>
            <a:ext cx="662941" cy="413888"/>
          </a:xfrm>
          <a:prstGeom prst="bentConnector3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454794" y="3720153"/>
            <a:ext cx="4136459" cy="1386037"/>
          </a:xfrm>
          <a:prstGeom prst="ellipse">
            <a:avLst/>
          </a:prstGeom>
          <a:solidFill>
            <a:srgbClr val="E87BE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Основное мероприятие "Обеспечение обнародования (опубликования) информации о деятельности администрации Бодайбинского муниципального образования в средствах массовой </a:t>
            </a:r>
            <a:r>
              <a:rPr lang="ru-RU" sz="1000" dirty="0" smtClean="0">
                <a:solidFill>
                  <a:schemeClr val="tx1"/>
                </a:solidFill>
              </a:rPr>
              <a:t>информации«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2 044,0 тыс.руб.</a:t>
            </a:r>
            <a:endParaRPr lang="ru-RU" sz="1200" dirty="0">
              <a:solidFill>
                <a:srgbClr val="002060"/>
              </a:solidFill>
            </a:endParaRPr>
          </a:p>
        </p:txBody>
      </p:sp>
      <p:cxnSp>
        <p:nvCxnSpPr>
          <p:cNvPr id="27" name="Соединительная линия уступом 26"/>
          <p:cNvCxnSpPr>
            <a:stCxn id="15" idx="4"/>
          </p:cNvCxnSpPr>
          <p:nvPr/>
        </p:nvCxnSpPr>
        <p:spPr>
          <a:xfrm rot="5400000">
            <a:off x="5859386" y="2187338"/>
            <a:ext cx="957704" cy="3493968"/>
          </a:xfrm>
          <a:prstGeom prst="bentConnector2">
            <a:avLst/>
          </a:prstGeom>
          <a:ln w="38100">
            <a:solidFill>
              <a:srgbClr val="E87BE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0" y="5173554"/>
            <a:ext cx="6251610" cy="1164662"/>
          </a:xfrm>
          <a:prstGeom prst="ellipse">
            <a:avLst/>
          </a:prstGeom>
          <a:solidFill>
            <a:srgbClr val="E87BE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Основное мероприятие "Повышение оснащенности автоматизированных рабочих мест оборудованием, программным обеспечением и высокоскоростной связью для надежного и бесперебойного функционирования локальных </a:t>
            </a:r>
            <a:r>
              <a:rPr lang="ru-RU" sz="1050" dirty="0" smtClean="0">
                <a:solidFill>
                  <a:schemeClr val="tx1"/>
                </a:solidFill>
              </a:rPr>
              <a:t>сетей«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3 722,6 тыс.руб.</a:t>
            </a:r>
            <a:endParaRPr lang="ru-RU" sz="1050" dirty="0">
              <a:solidFill>
                <a:srgbClr val="002060"/>
              </a:solidFill>
            </a:endParaRPr>
          </a:p>
        </p:txBody>
      </p:sp>
      <p:cxnSp>
        <p:nvCxnSpPr>
          <p:cNvPr id="33" name="Соединительная линия уступом 32"/>
          <p:cNvCxnSpPr/>
          <p:nvPr/>
        </p:nvCxnSpPr>
        <p:spPr>
          <a:xfrm rot="10800000" flipV="1">
            <a:off x="4539516" y="3455470"/>
            <a:ext cx="3074070" cy="1718084"/>
          </a:xfrm>
          <a:prstGeom prst="bentConnector3">
            <a:avLst>
              <a:gd name="adj1" fmla="val 12427"/>
            </a:avLst>
          </a:prstGeom>
          <a:ln w="38100">
            <a:solidFill>
              <a:srgbClr val="E87BE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>
            <a:off x="7080592" y="4819818"/>
            <a:ext cx="2054992" cy="1992430"/>
          </a:xfrm>
          <a:prstGeom prst="ellipse">
            <a:avLst/>
          </a:prstGeom>
          <a:solidFill>
            <a:srgbClr val="E87BE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Основное мероприятие "Профессиональная подготовка, переподготовка и повышение квалификации муниципальных </a:t>
            </a:r>
            <a:r>
              <a:rPr lang="ru-RU" sz="1000" dirty="0" smtClean="0">
                <a:solidFill>
                  <a:schemeClr val="tx1"/>
                </a:solidFill>
              </a:rPr>
              <a:t>служащих«</a:t>
            </a:r>
          </a:p>
          <a:p>
            <a:pPr algn="ctr"/>
            <a:r>
              <a:rPr lang="ru-RU" sz="1050" dirty="0" smtClean="0">
                <a:solidFill>
                  <a:srgbClr val="002060"/>
                </a:solidFill>
              </a:rPr>
              <a:t>250,0 тыс.руб.</a:t>
            </a:r>
            <a:endParaRPr lang="ru-RU" sz="1050" dirty="0">
              <a:solidFill>
                <a:srgbClr val="002060"/>
              </a:solidFill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>
            <a:off x="7888808" y="3448255"/>
            <a:ext cx="13534" cy="1371563"/>
          </a:xfrm>
          <a:prstGeom prst="straightConnector1">
            <a:avLst/>
          </a:prstGeom>
          <a:ln w="38100">
            <a:solidFill>
              <a:srgbClr val="E87BE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9456420" y="4880008"/>
            <a:ext cx="2669409" cy="7532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Основное мероприятие  "Организация процесса управления и распоряжения земельными </a:t>
            </a:r>
            <a:r>
              <a:rPr lang="ru-RU" sz="1050" dirty="0" smtClean="0">
                <a:solidFill>
                  <a:schemeClr val="tx1"/>
                </a:solidFill>
              </a:rPr>
              <a:t>участками«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1 623,4 тыс.руб.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445591" y="5755885"/>
            <a:ext cx="2669409" cy="7988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Основное мероприятие  "Выполнение обязательств по владению и пользованию муниципальным </a:t>
            </a:r>
            <a:r>
              <a:rPr lang="ru-RU" sz="1050" dirty="0" smtClean="0">
                <a:solidFill>
                  <a:schemeClr val="tx1"/>
                </a:solidFill>
              </a:rPr>
              <a:t>имуществом«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7 182,4 тыс.руб.</a:t>
            </a:r>
            <a:endParaRPr lang="ru-RU" sz="1100" dirty="0">
              <a:solidFill>
                <a:schemeClr val="tx1"/>
              </a:solidFill>
            </a:endParaRPr>
          </a:p>
        </p:txBody>
      </p:sp>
      <p:cxnSp>
        <p:nvCxnSpPr>
          <p:cNvPr id="55" name="Прямая со стрелкой 54"/>
          <p:cNvCxnSpPr>
            <a:stCxn id="16" idx="2"/>
            <a:endCxn id="5" idx="0"/>
          </p:cNvCxnSpPr>
          <p:nvPr/>
        </p:nvCxnSpPr>
        <p:spPr>
          <a:xfrm>
            <a:off x="10780297" y="3455469"/>
            <a:ext cx="20453" cy="4836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5" idx="2"/>
            <a:endCxn id="52" idx="0"/>
          </p:cNvCxnSpPr>
          <p:nvPr/>
        </p:nvCxnSpPr>
        <p:spPr>
          <a:xfrm flipH="1">
            <a:off x="10791125" y="4689898"/>
            <a:ext cx="9625" cy="190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stCxn id="52" idx="2"/>
            <a:endCxn id="53" idx="0"/>
          </p:cNvCxnSpPr>
          <p:nvPr/>
        </p:nvCxnSpPr>
        <p:spPr>
          <a:xfrm flipH="1">
            <a:off x="10780296" y="5633217"/>
            <a:ext cx="10829" cy="1226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700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одним усеченным и одним скругленным углом 1"/>
          <p:cNvSpPr/>
          <p:nvPr/>
        </p:nvSpPr>
        <p:spPr>
          <a:xfrm>
            <a:off x="808521" y="298383"/>
            <a:ext cx="5024387" cy="1145406"/>
          </a:xfrm>
          <a:prstGeom prst="snip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ru-RU" sz="14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Муниципальная программа "Комплексное благоустройство, содержание и озеленение территории Бодайбинского муниципального образования" на 2015-2022 годы</a:t>
            </a:r>
          </a:p>
        </p:txBody>
      </p:sp>
      <p:sp>
        <p:nvSpPr>
          <p:cNvPr id="3" name="Овал 2"/>
          <p:cNvSpPr/>
          <p:nvPr/>
        </p:nvSpPr>
        <p:spPr>
          <a:xfrm>
            <a:off x="5832908" y="298384"/>
            <a:ext cx="2723949" cy="114540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Down">
              <a:avLst/>
            </a:prstTxWarp>
          </a:bodyPr>
          <a:lstStyle/>
          <a:p>
            <a:pPr algn="ctr"/>
            <a:r>
              <a:rPr lang="ru-RU" dirty="0" smtClean="0"/>
              <a:t>12 670,0 тыс.руб.</a:t>
            </a:r>
            <a:endParaRPr lang="ru-RU" dirty="0"/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221381" y="1665121"/>
            <a:ext cx="3927108" cy="875899"/>
          </a:xfrm>
          <a:prstGeom prst="flowChartAlternateProcess">
            <a:avLst/>
          </a:prstGeom>
          <a:solidFill>
            <a:srgbClr val="3DEAF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Подпрограмма "Благоустройство"</a:t>
            </a:r>
            <a:r>
              <a:rPr lang="ru-RU" dirty="0"/>
              <a:t> </a:t>
            </a:r>
          </a:p>
        </p:txBody>
      </p:sp>
      <p:sp>
        <p:nvSpPr>
          <p:cNvPr id="5" name="Овал 4"/>
          <p:cNvSpPr/>
          <p:nvPr/>
        </p:nvSpPr>
        <p:spPr>
          <a:xfrm>
            <a:off x="4090737" y="1698858"/>
            <a:ext cx="1915428" cy="895150"/>
          </a:xfrm>
          <a:prstGeom prst="ellipse">
            <a:avLst/>
          </a:prstGeom>
          <a:solidFill>
            <a:srgbClr val="3DEAF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4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7 086,3 тыс.руб.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241659" y="2594008"/>
            <a:ext cx="1135781" cy="539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Блок-схема: процесс 8"/>
          <p:cNvSpPr/>
          <p:nvPr/>
        </p:nvSpPr>
        <p:spPr>
          <a:xfrm>
            <a:off x="221381" y="3133023"/>
            <a:ext cx="3282215" cy="1376412"/>
          </a:xfrm>
          <a:prstGeom prst="flowChartProcess">
            <a:avLst/>
          </a:prstGeom>
          <a:solidFill>
            <a:srgbClr val="3DEAF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bg2">
                    <a:lumMod val="25000"/>
                  </a:schemeClr>
                </a:solidFill>
              </a:rPr>
              <a:t>Основное мероприятие "Содержание в чистоте мест общего пользования и поддержание функциональных характеристик имущества, элементов благоустройства, находящихся на территории мест общего </a:t>
            </a:r>
            <a:r>
              <a:rPr lang="ru-RU" sz="1050" dirty="0" smtClean="0">
                <a:solidFill>
                  <a:schemeClr val="bg2">
                    <a:lumMod val="25000"/>
                  </a:schemeClr>
                </a:solidFill>
              </a:rPr>
              <a:t>пользования«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6 367,0 тыс.руб.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413886" y="4754880"/>
            <a:ext cx="3821230" cy="1020278"/>
          </a:xfrm>
          <a:prstGeom prst="flowChartAlternateProcess">
            <a:avLst/>
          </a:prstGeom>
          <a:solidFill>
            <a:srgbClr val="3DEAF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2">
                    <a:lumMod val="25000"/>
                  </a:schemeClr>
                </a:solidFill>
              </a:rPr>
              <a:t>Основное мероприятие "Строительство, реконструкция, капитальный ремонт имущества, элементов благоустройства, находящихся на территории мест общего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</a:rPr>
              <a:t>пользования«</a:t>
            </a:r>
          </a:p>
          <a:p>
            <a:pPr algn="ctr"/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</a:rPr>
              <a:t>719,3 тыс.руб.</a:t>
            </a:r>
            <a:endParaRPr lang="ru-RU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3773103" y="2560320"/>
            <a:ext cx="0" cy="2194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7806087" y="1443789"/>
            <a:ext cx="3907857" cy="433137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Подпрограмма  "Озеленение"</a:t>
            </a: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6583681" y="2021305"/>
            <a:ext cx="3089709" cy="731520"/>
          </a:xfrm>
          <a:prstGeom prst="flowChartAlternateProcess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Основное мероприятие "Формовочная и санитарная обрезка </a:t>
            </a:r>
            <a:r>
              <a:rPr lang="ru-RU" sz="1200" dirty="0" smtClean="0">
                <a:ln w="0"/>
                <a:solidFill>
                  <a:schemeClr val="tx1"/>
                </a:solidFill>
              </a:rPr>
              <a:t>деревьев"</a:t>
            </a:r>
            <a:endParaRPr lang="ru-RU" sz="1200" dirty="0">
              <a:ln w="0"/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9856269" y="1968366"/>
            <a:ext cx="1857675" cy="1790298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Основное мероприятие "Содержание клумб и цветников"</a:t>
            </a:r>
          </a:p>
        </p:txBody>
      </p:sp>
      <p:sp>
        <p:nvSpPr>
          <p:cNvPr id="21" name="Овал 20"/>
          <p:cNvSpPr/>
          <p:nvPr/>
        </p:nvSpPr>
        <p:spPr>
          <a:xfrm>
            <a:off x="6285296" y="2663789"/>
            <a:ext cx="1636293" cy="717083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186,8 тыс.руб.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Прямоугольник с одним скругленным углом 21"/>
          <p:cNvSpPr/>
          <p:nvPr/>
        </p:nvSpPr>
        <p:spPr>
          <a:xfrm>
            <a:off x="9533824" y="3469905"/>
            <a:ext cx="1434165" cy="1020280"/>
          </a:xfrm>
          <a:prstGeom prst="round1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Top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602,0 тыс.руб.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99" y="40907"/>
            <a:ext cx="2031985" cy="13716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61" y="5881133"/>
            <a:ext cx="1856596" cy="8277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37" y="5678227"/>
            <a:ext cx="1684422" cy="10120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67" y="1254894"/>
            <a:ext cx="1273743" cy="955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9957" y="5748910"/>
            <a:ext cx="1639350" cy="109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0989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7028848" y="2907427"/>
            <a:ext cx="4947385" cy="1183907"/>
          </a:xfrm>
          <a:prstGeom prst="ellipse">
            <a:avLst/>
          </a:prstGeom>
          <a:solidFill>
            <a:srgbClr val="49E78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Подпрограмма "Праздничное и тематическое оформление территории Бодайбинского городского поселения"</a:t>
            </a: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131452" y="3809197"/>
            <a:ext cx="2213810" cy="885524"/>
          </a:xfrm>
          <a:prstGeom prst="round2DiagRect">
            <a:avLst/>
          </a:prstGeom>
          <a:solidFill>
            <a:srgbClr val="49E78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284,3 тыс.руб.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434137" y="3935524"/>
            <a:ext cx="2618071" cy="2030930"/>
          </a:xfrm>
          <a:prstGeom prst="ellipse">
            <a:avLst/>
          </a:prstGeom>
          <a:solidFill>
            <a:srgbClr val="49E78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bg2">
                    <a:lumMod val="25000"/>
                  </a:schemeClr>
                </a:solidFill>
              </a:rPr>
              <a:t>Основное мероприятие "Приобретение и установка элементов праздничного оформления в соответствии с разработанной концепцией мероприятия"</a:t>
            </a:r>
          </a:p>
        </p:txBody>
      </p:sp>
      <p:sp>
        <p:nvSpPr>
          <p:cNvPr id="5" name="Овал 4"/>
          <p:cNvSpPr/>
          <p:nvPr/>
        </p:nvSpPr>
        <p:spPr>
          <a:xfrm>
            <a:off x="9880334" y="5548960"/>
            <a:ext cx="1809549" cy="981777"/>
          </a:xfrm>
          <a:prstGeom prst="ellipse">
            <a:avLst/>
          </a:prstGeom>
          <a:solidFill>
            <a:srgbClr val="49E78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234,3 тыс.руб.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0267749" y="1564201"/>
            <a:ext cx="1568918" cy="1438977"/>
          </a:xfrm>
          <a:prstGeom prst="flowChartProcess">
            <a:avLst/>
          </a:prstGeom>
          <a:solidFill>
            <a:srgbClr val="49E78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</a:rPr>
              <a:t>Основное мероприятие "Проведение конкурсных мероприятий в рамках тематического оформления"</a:t>
            </a:r>
          </a:p>
        </p:txBody>
      </p:sp>
      <p:sp>
        <p:nvSpPr>
          <p:cNvPr id="7" name="Блок-схема: решение 6"/>
          <p:cNvSpPr/>
          <p:nvPr/>
        </p:nvSpPr>
        <p:spPr>
          <a:xfrm>
            <a:off x="9804935" y="445166"/>
            <a:ext cx="2387065" cy="1174282"/>
          </a:xfrm>
          <a:prstGeom prst="flowChartDecision">
            <a:avLst/>
          </a:prstGeom>
          <a:solidFill>
            <a:srgbClr val="49E78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50,0 тыс.руб.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75872" y="420624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8013" y="216566"/>
            <a:ext cx="3850101" cy="553451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Подпрограмма "Освещение" </a:t>
            </a:r>
          </a:p>
        </p:txBody>
      </p:sp>
      <p:sp>
        <p:nvSpPr>
          <p:cNvPr id="19" name="Овал 18"/>
          <p:cNvSpPr/>
          <p:nvPr/>
        </p:nvSpPr>
        <p:spPr>
          <a:xfrm>
            <a:off x="279135" y="770017"/>
            <a:ext cx="3907856" cy="981776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2">
                    <a:lumMod val="25000"/>
                  </a:schemeClr>
                </a:solidFill>
              </a:rPr>
              <a:t>Основное мероприятие "Обеспечение бесперебойного освещения территории Бодайбинского муниципального образования"</a:t>
            </a:r>
          </a:p>
        </p:txBody>
      </p:sp>
      <p:sp>
        <p:nvSpPr>
          <p:cNvPr id="20" name="Овал 19"/>
          <p:cNvSpPr/>
          <p:nvPr/>
        </p:nvSpPr>
        <p:spPr>
          <a:xfrm>
            <a:off x="3715350" y="336880"/>
            <a:ext cx="1722924" cy="924025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3 3650,0 тыс.руб.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0" y="1564201"/>
            <a:ext cx="3485400" cy="190089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19" y="32690"/>
            <a:ext cx="2140015" cy="25648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0000">
            <a:off x="5355904" y="1085275"/>
            <a:ext cx="2883608" cy="1621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380000">
            <a:off x="528141" y="3579554"/>
            <a:ext cx="3375261" cy="2088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00">
            <a:off x="2606052" y="2257223"/>
            <a:ext cx="3167105" cy="3752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49" y="5004633"/>
            <a:ext cx="2664513" cy="16656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7047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692" y="194310"/>
            <a:ext cx="6116855" cy="1280160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Муниципальная программа "Переселение граждан из ветхого и аварийного жилищного фонда Бодайбинского муниципального образования"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9664" y="1838425"/>
            <a:ext cx="3556534" cy="105877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2">
                    <a:lumMod val="25000"/>
                  </a:schemeClr>
                </a:solidFill>
              </a:rPr>
              <a:t>Подпрограмма  "Переселение граждан, проживающих на территории Бодайбинского муниципального образования, из аварийного жилищного фонда, признанного непригодным для проживания"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848048" y="1477477"/>
            <a:ext cx="0" cy="360948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Блок-схема: альтернативный процесс 6"/>
          <p:cNvSpPr/>
          <p:nvPr/>
        </p:nvSpPr>
        <p:spPr>
          <a:xfrm>
            <a:off x="6162573" y="319438"/>
            <a:ext cx="1792705" cy="1029903"/>
          </a:xfrm>
          <a:prstGeom prst="flowChartAlternateProcess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dirty="0" smtClean="0"/>
              <a:t>24 739,3 тыс.руб.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673591" y="2745605"/>
            <a:ext cx="3145055" cy="1020278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bg2">
                    <a:lumMod val="25000"/>
                  </a:schemeClr>
                </a:solidFill>
              </a:rPr>
              <a:t>Основное мероприятие: "Обеспечение жильем граждан, проживающих в домах, признанных непригодными для постоянного проживания"</a:t>
            </a:r>
          </a:p>
        </p:txBody>
      </p:sp>
      <p:sp>
        <p:nvSpPr>
          <p:cNvPr id="9" name="Блок-схема: узел 8"/>
          <p:cNvSpPr/>
          <p:nvPr/>
        </p:nvSpPr>
        <p:spPr>
          <a:xfrm>
            <a:off x="4355431" y="1628475"/>
            <a:ext cx="1964754" cy="1831056"/>
          </a:xfrm>
          <a:prstGeom prst="flowChartConnector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16 333,4 тыс.руб.</a:t>
            </a:r>
            <a:endParaRPr lang="ru-RU" dirty="0"/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>
            <a:off x="187692" y="3765883"/>
            <a:ext cx="4167739" cy="943276"/>
          </a:xfrm>
          <a:prstGeom prst="round1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Подпрограмма  "Переселение граждан из аварийного жилищного фонда г. Бодайбо"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6989" y="3765883"/>
            <a:ext cx="1867301" cy="1047953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8 405,9 тыс.руб.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78" y="54901"/>
            <a:ext cx="3795360" cy="284230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739" y="1142700"/>
            <a:ext cx="4971047" cy="2879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2" y="4634562"/>
            <a:ext cx="3347185" cy="1878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73" y="3176337"/>
            <a:ext cx="5588065" cy="352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7241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4186989" y="231007"/>
            <a:ext cx="7796464" cy="1472665"/>
          </a:xfrm>
          <a:prstGeom prst="wave">
            <a:avLst/>
          </a:prstGeom>
          <a:solidFill>
            <a:srgbClr val="09DCE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Муниципальная программа "Дорожная деятельность и транспортное обслуживание на территории Бодайбинского муниципального образования"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на 2019 год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918509" y="1198346"/>
            <a:ext cx="1698858" cy="798896"/>
          </a:xfrm>
          <a:prstGeom prst="roundRect">
            <a:avLst/>
          </a:prstGeom>
          <a:solidFill>
            <a:srgbClr val="3DEAF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33 037,1 тыс.руб.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144378" y="173255"/>
            <a:ext cx="4562375" cy="404261"/>
          </a:xfrm>
          <a:prstGeom prst="homePlat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Подпрограмма "Дорожный фонд"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Овал 4"/>
          <p:cNvSpPr/>
          <p:nvPr/>
        </p:nvSpPr>
        <p:spPr>
          <a:xfrm>
            <a:off x="144378" y="577516"/>
            <a:ext cx="1568918" cy="1020278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23 310,5 тыс.руб.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050180" y="635268"/>
            <a:ext cx="1164657" cy="712269"/>
          </a:xfrm>
          <a:prstGeom prst="downArrow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с одним усеченным и одним скругленным углом 6"/>
          <p:cNvSpPr/>
          <p:nvPr/>
        </p:nvSpPr>
        <p:spPr>
          <a:xfrm>
            <a:off x="1472665" y="1357162"/>
            <a:ext cx="3108959" cy="1280160"/>
          </a:xfrm>
          <a:prstGeom prst="snip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Основное мероприятие "Содержание и текущий ремонт действующей сети автомобильных дорог общего пользования поселения, сооружений на них и элементов обустройства автомобильных дорог"</a:t>
            </a: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3816416" y="2355783"/>
            <a:ext cx="2204185" cy="736331"/>
          </a:xfrm>
          <a:prstGeom prst="flowChartPreparation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Down">
              <a:avLst/>
            </a:prstTxWarp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17 021,9 тыс.руб.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01579" y="1597794"/>
            <a:ext cx="606391" cy="1275347"/>
          </a:xfrm>
          <a:prstGeom prst="downArrow">
            <a:avLst/>
          </a:prstGeom>
          <a:solidFill>
            <a:srgbClr val="49E78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6567" y="2810575"/>
            <a:ext cx="2767265" cy="1487105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Основное мероприятие "Ремонт автомобильных дорог, образующих проезды к территориям, прилегающим к многоквартирным домам (внутриквартальные проезды), а также их элементов и сооружений на них"</a:t>
            </a:r>
          </a:p>
        </p:txBody>
      </p:sp>
      <p:sp>
        <p:nvSpPr>
          <p:cNvPr id="13" name="Овал 12"/>
          <p:cNvSpPr/>
          <p:nvPr/>
        </p:nvSpPr>
        <p:spPr>
          <a:xfrm>
            <a:off x="2803355" y="3279502"/>
            <a:ext cx="1751798" cy="666550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6 288,6 тыс.руб.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53186" y="1775862"/>
            <a:ext cx="5130268" cy="9625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Подпрограмма "Повышение безопасности дорожного движения и развития улично-дорожной сети"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629046" y="2731166"/>
            <a:ext cx="3354406" cy="7218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Основное мероприятие "Совершенствование деятельности по организации дорожного движения"</a:t>
            </a:r>
          </a:p>
        </p:txBody>
      </p:sp>
      <p:sp>
        <p:nvSpPr>
          <p:cNvPr id="17" name="Овал 16"/>
          <p:cNvSpPr/>
          <p:nvPr/>
        </p:nvSpPr>
        <p:spPr>
          <a:xfrm>
            <a:off x="7069752" y="2738388"/>
            <a:ext cx="1559294" cy="73272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1 488,5 тыс.руб.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34837" y="3724973"/>
            <a:ext cx="4365059" cy="553454"/>
          </a:xfrm>
          <a:prstGeom prst="roundRect">
            <a:avLst/>
          </a:prstGeom>
          <a:gradFill>
            <a:gsLst>
              <a:gs pos="51000">
                <a:schemeClr val="accent1">
                  <a:lumMod val="60000"/>
                  <a:lumOff val="4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Подпрограмма  "Транспортное обслуживание"</a:t>
            </a:r>
          </a:p>
        </p:txBody>
      </p:sp>
      <p:sp>
        <p:nvSpPr>
          <p:cNvPr id="19" name="Прямоугольник с одним скругленным углом 18"/>
          <p:cNvSpPr/>
          <p:nvPr/>
        </p:nvSpPr>
        <p:spPr>
          <a:xfrm>
            <a:off x="7575082" y="4024560"/>
            <a:ext cx="1511166" cy="635268"/>
          </a:xfrm>
          <a:prstGeom prst="round1Rect">
            <a:avLst/>
          </a:prstGeom>
          <a:gradFill>
            <a:gsLst>
              <a:gs pos="51000">
                <a:schemeClr val="accent1">
                  <a:lumMod val="60000"/>
                  <a:lumOff val="4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8 238,1 тыс.руб.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086248" y="3693692"/>
            <a:ext cx="2887579" cy="1426946"/>
          </a:xfrm>
          <a:prstGeom prst="roundRect">
            <a:avLst/>
          </a:prstGeom>
          <a:gradFill>
            <a:gsLst>
              <a:gs pos="82000">
                <a:schemeClr val="accent1">
                  <a:lumMod val="60000"/>
                  <a:lumOff val="4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/>
              <a:t>Субсидии в целях возмещения недополученных доходов в связи с оказанием услуг по городским пассажирским перевозкам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223508" y="4309197"/>
            <a:ext cx="4224449" cy="2103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60000">
            <a:off x="3896367" y="4385504"/>
            <a:ext cx="2564051" cy="2081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248" y="5300087"/>
            <a:ext cx="2665116" cy="1463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6687974" y="4827044"/>
            <a:ext cx="2407920" cy="170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1828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7515"/>
          </a:xfrm>
        </p:spPr>
        <p:txBody>
          <a:bodyPr>
            <a:prstTxWarp prst="textInflate">
              <a:avLst/>
            </a:prstTxWarp>
            <a:noAutofit/>
          </a:bodyPr>
          <a:lstStyle/>
          <a:p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Содержание: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15325675"/>
              </p:ext>
            </p:extLst>
          </p:nvPr>
        </p:nvGraphicFramePr>
        <p:xfrm>
          <a:off x="97053" y="577515"/>
          <a:ext cx="10240479" cy="610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345" y="750770"/>
            <a:ext cx="1106905" cy="1260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84" y="4389120"/>
            <a:ext cx="1685244" cy="222838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909" y="2235507"/>
            <a:ext cx="2160872" cy="1929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4355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2880" y="163629"/>
            <a:ext cx="7940842" cy="7700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ru-RU" dirty="0"/>
              <a:t>Муниципальная программа "Обеспечение безопасности населения и территории Бодайбинского муниципального образования" </a:t>
            </a:r>
            <a:r>
              <a:rPr lang="ru-RU" dirty="0" smtClean="0"/>
              <a:t>в 2019 году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123722" y="163629"/>
            <a:ext cx="1617044" cy="7700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dirty="0" smtClean="0"/>
              <a:t>492,0 тыс.руб.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654518" y="933651"/>
            <a:ext cx="798897" cy="71226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2880" y="1645920"/>
            <a:ext cx="2531444" cy="1251284"/>
          </a:xfrm>
          <a:prstGeom prst="roundRect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Подпрограмма "Защита населения и территории Бодайбинского муниципального образования от чрезвычайных ситуаций природного и техногенного характера"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3869355" y="933651"/>
            <a:ext cx="789271" cy="71226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03082" y="1645920"/>
            <a:ext cx="2521819" cy="1251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Подпрограмма  "Обеспечение первичных мер пожарной безопасности в Бодайбинском муниципальном образовании"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6547585" y="933651"/>
            <a:ext cx="779650" cy="712269"/>
          </a:xfrm>
          <a:prstGeom prst="downArrow">
            <a:avLst>
              <a:gd name="adj1" fmla="val 50000"/>
              <a:gd name="adj2" fmla="val 48648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51097" y="1645920"/>
            <a:ext cx="2372626" cy="12512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/>
              <a:t>Подпрограмма  "Профилактика терроризма и экстремизма в Бодайбинском муниципальном образовании"</a:t>
            </a:r>
          </a:p>
        </p:txBody>
      </p:sp>
      <p:sp>
        <p:nvSpPr>
          <p:cNvPr id="11" name="Овал 10"/>
          <p:cNvSpPr/>
          <p:nvPr/>
        </p:nvSpPr>
        <p:spPr>
          <a:xfrm>
            <a:off x="182880" y="2762451"/>
            <a:ext cx="2531443" cy="7218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40,0 тыс.руб.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2940519" y="2791326"/>
            <a:ext cx="2565132" cy="693019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432,0 тыс.руб.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5731846" y="2762451"/>
            <a:ext cx="2391876" cy="721894"/>
          </a:xfrm>
          <a:prstGeom prst="ellipse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20,0 тыс.руб.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352547" y="3493971"/>
            <a:ext cx="2839453" cy="2954956"/>
          </a:xfrm>
          <a:prstGeom prst="roundRect">
            <a:avLst/>
          </a:prstGeom>
          <a:solidFill>
            <a:schemeClr val="accent4">
              <a:lumMod val="75000"/>
            </a:schemeClr>
          </a:solidFill>
          <a:effectLst>
            <a:outerShdw blurRad="50800" dist="50800" dir="7800000" algn="ctr" rotWithShape="0">
              <a:srgbClr val="000000">
                <a:alpha val="44000"/>
              </a:srgbClr>
            </a:outerShdw>
          </a:effectLst>
          <a:scene3d>
            <a:camera prst="orthographicFront"/>
            <a:lightRig rig="threePt" dir="t"/>
          </a:scene3d>
          <a:sp3d prstMaterial="flat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n w="0"/>
                <a:solidFill>
                  <a:srgbClr val="FFFF00"/>
                </a:solidFill>
                <a:latin typeface="+mj-lt"/>
              </a:rPr>
              <a:t>Муниципальная программа "Развитие жилищно-коммунального хозяйства на территории Бодайбинского муниципального образования" </a:t>
            </a:r>
            <a:r>
              <a:rPr lang="ru-RU" sz="1400" b="1" dirty="0" smtClean="0">
                <a:ln w="0"/>
                <a:solidFill>
                  <a:srgbClr val="FFFF00"/>
                </a:solidFill>
                <a:latin typeface="+mj-lt"/>
              </a:rPr>
              <a:t>в 2019 году</a:t>
            </a:r>
            <a:endParaRPr lang="ru-RU" sz="1400" b="1" dirty="0">
              <a:ln w="0"/>
              <a:solidFill>
                <a:srgbClr val="FFFF00"/>
              </a:solidFill>
              <a:latin typeface="+mj-lt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40766" y="5669281"/>
            <a:ext cx="1751798" cy="10491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DeflateTop">
              <a:avLst/>
            </a:prstTxWarp>
          </a:bodyPr>
          <a:lstStyle/>
          <a:p>
            <a:pPr algn="ctr"/>
            <a:r>
              <a:rPr lang="ru-RU" dirty="0" smtClean="0"/>
              <a:t>31 245,2 тыс.руб.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636295" y="3590222"/>
            <a:ext cx="7170821" cy="683395"/>
          </a:xfrm>
          <a:prstGeom prst="rect">
            <a:avLst/>
          </a:prstGeom>
          <a:effectLst>
            <a:reflection stA="74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ru-RU" dirty="0"/>
              <a:t>Подпрограмма "Модернизация объектов коммунальной инфраструктуры г. </a:t>
            </a:r>
            <a:r>
              <a:rPr lang="ru-RU" dirty="0" smtClean="0"/>
              <a:t>Бодайбо«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636295" y="4446872"/>
            <a:ext cx="7170820" cy="620828"/>
          </a:xfrm>
          <a:prstGeom prst="rect">
            <a:avLst/>
          </a:prstGeom>
          <a:effectLst>
            <a:reflection stA="75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ru-RU" dirty="0"/>
              <a:t>Подпрограмма  "Чистая вода"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36295" y="5250579"/>
            <a:ext cx="7170820" cy="606391"/>
          </a:xfrm>
          <a:prstGeom prst="rect">
            <a:avLst/>
          </a:prstGeom>
          <a:effectLst>
            <a:reflection stA="82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ru-RU" dirty="0"/>
              <a:t>Подпрограмма "Развитие системы водоотведения г. Бодайбо"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636295" y="6030227"/>
            <a:ext cx="7170820" cy="688207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dirty="0"/>
              <a:t>Подпрограмма  "Энергосбережение и повышение энергетической эффективности г. Бодайбо"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7754" y="3578187"/>
            <a:ext cx="1511167" cy="6858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CanUp">
              <a:avLst/>
            </a:prstTxWarp>
          </a:bodyPr>
          <a:lstStyle/>
          <a:p>
            <a:pPr algn="ctr"/>
            <a:r>
              <a:rPr lang="ru-RU" dirty="0" smtClean="0"/>
              <a:t>10 000,0 тыс.руб.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5503" y="4446872"/>
            <a:ext cx="1434166" cy="62082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CanUp">
              <a:avLst/>
            </a:prstTxWarp>
          </a:bodyPr>
          <a:lstStyle/>
          <a:p>
            <a:pPr algn="ctr"/>
            <a:r>
              <a:rPr lang="ru-RU" dirty="0" smtClean="0"/>
              <a:t>2 271,2 тыс.руб.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5504" y="5250579"/>
            <a:ext cx="1453418" cy="60639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ru-RU" dirty="0" smtClean="0"/>
              <a:t>11 124,0 тыс.руб.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5503" y="6039849"/>
            <a:ext cx="1434165" cy="67858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InflateBottom">
              <a:avLst/>
            </a:prstTxWarp>
          </a:bodyPr>
          <a:lstStyle/>
          <a:p>
            <a:pPr algn="ctr"/>
            <a:r>
              <a:rPr lang="ru-RU" dirty="0" smtClean="0"/>
              <a:t>7 850,0 тыс.руб.</a:t>
            </a:r>
            <a:endParaRPr lang="ru-RU" dirty="0"/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8349918" y="3318308"/>
            <a:ext cx="909586" cy="3498783"/>
          </a:xfrm>
          <a:prstGeom prst="rightBrace">
            <a:avLst>
              <a:gd name="adj1" fmla="val 8333"/>
              <a:gd name="adj2" fmla="val 48625"/>
            </a:avLst>
          </a:prstGeom>
          <a:ln w="666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276" y="1934979"/>
            <a:ext cx="1905000" cy="1857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76" y="154004"/>
            <a:ext cx="213360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15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1007" y="231006"/>
            <a:ext cx="5207268" cy="683394"/>
          </a:xfrm>
          <a:prstGeom prst="roundRect">
            <a:avLst/>
          </a:prstGeom>
          <a:solidFill>
            <a:srgbClr val="3DEAF3"/>
          </a:solidFill>
          <a:effectLst>
            <a:outerShdw blurRad="571500" dist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Подпрограмма «Модернизация объектов коммунальной инфраструктуры г. Бодайбо»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Выгнутая вправо стрелка 2"/>
          <p:cNvSpPr/>
          <p:nvPr/>
        </p:nvSpPr>
        <p:spPr>
          <a:xfrm>
            <a:off x="5438275" y="391886"/>
            <a:ext cx="1206365" cy="1358537"/>
          </a:xfrm>
          <a:prstGeom prst="curvedLeftArrow">
            <a:avLst/>
          </a:prstGeom>
          <a:solidFill>
            <a:srgbClr val="09DC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3535680" y="1053736"/>
            <a:ext cx="1902595" cy="1898469"/>
          </a:xfrm>
          <a:prstGeom prst="round1Rect">
            <a:avLst/>
          </a:prstGeom>
          <a:solidFill>
            <a:srgbClr val="09DCE7"/>
          </a:solidFill>
          <a:effectLst>
            <a:outerShdw blurRad="787400" dist="50800" dir="5400000" sx="59000" sy="59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</a:rPr>
              <a:t>Расходы на капитальный ремонт инженерных сетей, котельного и вспомогательного оборудования в котельных – 5 000,0 тыс.руб.</a:t>
            </a:r>
            <a:endParaRPr lang="ru-RU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184366" y="914400"/>
            <a:ext cx="1053737" cy="836023"/>
          </a:xfrm>
          <a:prstGeom prst="downArrow">
            <a:avLst/>
          </a:prstGeom>
          <a:solidFill>
            <a:srgbClr val="3DEA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3508" y="1750423"/>
            <a:ext cx="2969623" cy="1201783"/>
          </a:xfrm>
          <a:prstGeom prst="roundRect">
            <a:avLst/>
          </a:prstGeom>
          <a:solidFill>
            <a:srgbClr val="00B0F0"/>
          </a:solidFill>
          <a:effectLst>
            <a:outerShdw blurRad="825500" dist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Реконструкция системы теплоснабжения г. Бодайбо – 5000,0 тыс.руб.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44640" y="2002970"/>
            <a:ext cx="5124767" cy="8566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Подпрограмма  "Чистая вода"</a:t>
            </a:r>
          </a:p>
        </p:txBody>
      </p:sp>
      <p:sp>
        <p:nvSpPr>
          <p:cNvPr id="12" name="Стрелка вверх 11"/>
          <p:cNvSpPr/>
          <p:nvPr/>
        </p:nvSpPr>
        <p:spPr>
          <a:xfrm>
            <a:off x="10404910" y="1520792"/>
            <a:ext cx="1145406" cy="482178"/>
          </a:xfrm>
          <a:prstGeom prst="upArrow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182501" y="163629"/>
            <a:ext cx="2839453" cy="1357163"/>
          </a:xfrm>
          <a:prstGeom prst="roundRect">
            <a:avLst/>
          </a:prstGeom>
          <a:solidFill>
            <a:srgbClr val="49E78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cs typeface="Adobe Devanagari" panose="02040503050201020203" pitchFamily="18" charset="0"/>
              </a:rPr>
              <a:t>Расходы на строительство сетей водоснабжения в районах жилой застройки в рамках полномочий по организации в границах поселения водоснабжения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cs typeface="Adobe Devanagari" panose="02040503050201020203" pitchFamily="18" charset="0"/>
              </a:rPr>
              <a:t>населения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dobe Devanagari" panose="02040503050201020203" pitchFamily="18" charset="0"/>
              </a:rPr>
              <a:t>– 1 171,2 тыс.руб.</a:t>
            </a:r>
            <a:endParaRPr lang="ru-RU" sz="1400" b="1" dirty="0">
              <a:solidFill>
                <a:schemeClr val="bg2">
                  <a:lumMod val="25000"/>
                </a:schemeClr>
              </a:solidFill>
              <a:cs typeface="Adobe Devanagari" panose="02040503050201020203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7883091" y="2859619"/>
            <a:ext cx="1020277" cy="62472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644641" y="3484345"/>
            <a:ext cx="3096126" cy="1058779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Ремонт сетей летнего водоснабжения в микрорайонах </a:t>
            </a:r>
            <a:r>
              <a:rPr lang="ru-RU" sz="1400" dirty="0" smtClean="0"/>
              <a:t>города – </a:t>
            </a:r>
            <a:r>
              <a:rPr lang="ru-RU" sz="1600" b="1" dirty="0" smtClean="0"/>
              <a:t>100,0 тыс.руб.</a:t>
            </a:r>
            <a:endParaRPr lang="ru-RU" sz="16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038236" y="2859619"/>
            <a:ext cx="1731172" cy="2126267"/>
          </a:xfrm>
          <a:prstGeom prst="roundRect">
            <a:avLst/>
          </a:prstGeom>
          <a:solidFill>
            <a:srgbClr val="49E78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Расходы на ремонт сетей водоснабжения в рамках полномочий по организации в границах поселения водоснабжения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населения –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1000,0 тыс.руб.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415" y="403344"/>
            <a:ext cx="2369647" cy="1358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30" y="3272890"/>
            <a:ext cx="3251849" cy="2598520"/>
          </a:xfrm>
          <a:prstGeom prst="rect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54" y="4762099"/>
            <a:ext cx="3435303" cy="1716619"/>
          </a:xfrm>
          <a:prstGeom prst="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423" y="3091541"/>
            <a:ext cx="1657350" cy="1991550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57" y="5083091"/>
            <a:ext cx="4914550" cy="1630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7378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3 2"/>
          <p:cNvSpPr/>
          <p:nvPr/>
        </p:nvSpPr>
        <p:spPr>
          <a:xfrm>
            <a:off x="1174280" y="144380"/>
            <a:ext cx="5400000" cy="779646"/>
          </a:xfrm>
          <a:prstGeom prst="borderCallout3">
            <a:avLst>
              <a:gd name="adj1" fmla="val 20445"/>
              <a:gd name="adj2" fmla="val -151"/>
              <a:gd name="adj3" fmla="val 18750"/>
              <a:gd name="adj4" fmla="val -16667"/>
              <a:gd name="adj5" fmla="val 100000"/>
              <a:gd name="adj6" fmla="val -16667"/>
              <a:gd name="adj7" fmla="val 168895"/>
              <a:gd name="adj8" fmla="val 5485"/>
            </a:avLst>
          </a:prstGeom>
          <a:gradFill>
            <a:gsLst>
              <a:gs pos="0">
                <a:srgbClr val="E87BE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Подпрограмма "Развитие системы водоотведения г. Бодайбо"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34164" y="1049154"/>
            <a:ext cx="3763478" cy="1001027"/>
          </a:xfrm>
          <a:prstGeom prst="roundRect">
            <a:avLst/>
          </a:prstGeom>
          <a:gradFill>
            <a:gsLst>
              <a:gs pos="0">
                <a:srgbClr val="E87BE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2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Ремонт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сетей и объектов водоотведения в рамках полномочий по организации в границах поселения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водоотведения – 3 002,6 тыс.руб.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>
            <a:off x="6468176" y="144380"/>
            <a:ext cx="1097281" cy="779646"/>
          </a:xfrm>
          <a:prstGeom prst="bentConnector3">
            <a:avLst/>
          </a:prstGeom>
          <a:ln>
            <a:tailEnd type="triangle"/>
          </a:ln>
          <a:scene3d>
            <a:camera prst="orthographicFront"/>
            <a:lightRig rig="threePt" dir="t"/>
          </a:scene3d>
          <a:sp3d>
            <a:bevelT w="133350" h="127000"/>
            <a:bevelB w="50800" h="952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7565683" y="288758"/>
            <a:ext cx="4302493" cy="1029903"/>
          </a:xfrm>
          <a:prstGeom prst="roundRect">
            <a:avLst/>
          </a:prstGeom>
          <a:gradFill>
            <a:gsLst>
              <a:gs pos="0">
                <a:srgbClr val="E87BE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2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Top">
              <a:avLst/>
            </a:prstTxWarp>
          </a:bodyPr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Субсидии в целях возмещения недополученных доходов организациям, предоставляющим жилищные услуги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населению – 8 121,4 тыс.руб.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529390" y="4336181"/>
            <a:ext cx="5265018" cy="1848051"/>
          </a:xfrm>
          <a:prstGeom prst="rightArrowCallou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iama Nueva" panose="02000603000000000000" pitchFamily="2" charset="-52"/>
              </a:rPr>
              <a:t>Подпрограмма  "Энергосбережение и повышение энергетической эффективности г. Бодайбо"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5794408" y="5399772"/>
            <a:ext cx="2877953" cy="1357161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Реконструкция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линий электроснабжения жилых многоквартирных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домов – 100,0 тыс.руб.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4408" y="3811604"/>
            <a:ext cx="2877953" cy="1366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ambria" panose="02040503050406030204" pitchFamily="18" charset="0"/>
              </a:rPr>
              <a:t>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Оснащение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приборами учета  и резервными, и (или) аварийными источниками электроэнергии объектов муниципальной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собственности –</a:t>
            </a:r>
          </a:p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7 350,0 тыс.руб.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Скругленная соединительная линия 11"/>
          <p:cNvCxnSpPr/>
          <p:nvPr/>
        </p:nvCxnSpPr>
        <p:spPr>
          <a:xfrm rot="10800000">
            <a:off x="1838426" y="3782729"/>
            <a:ext cx="1145407" cy="712269"/>
          </a:xfrm>
          <a:prstGeom prst="curvedConnector3">
            <a:avLst/>
          </a:prstGeom>
          <a:ln w="95250">
            <a:solidFill>
              <a:srgbClr val="F9EAFE"/>
            </a:solidFill>
            <a:tailEnd type="triangle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529390" y="2473693"/>
            <a:ext cx="3243714" cy="1222408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iama Nueva" panose="02000603000000000000" pitchFamily="2" charset="-52"/>
              </a:rPr>
              <a:t>Реконструкция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iama Nueva" panose="02000603000000000000" pitchFamily="2" charset="-52"/>
              </a:rPr>
              <a:t>линий уличного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iama Nueva" panose="02000603000000000000" pitchFamily="2" charset="-52"/>
              </a:rPr>
              <a:t>освещения – 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iama Nueva" panose="02000603000000000000" pitchFamily="2" charset="-52"/>
              </a:rPr>
              <a:t>400,0 тыс.руб.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Miama Nueva" panose="02000603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83" y="4288054"/>
            <a:ext cx="3057625" cy="2223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2" y="1508665"/>
            <a:ext cx="2053448" cy="1718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15" y="2690261"/>
            <a:ext cx="2194560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42" y="1361975"/>
            <a:ext cx="3356234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1894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182881" y="192505"/>
            <a:ext cx="1617043" cy="3012708"/>
          </a:xfrm>
          <a:prstGeom prst="flowChartProcess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Муниципальная программа </a:t>
            </a:r>
            <a:r>
              <a:rPr lang="ru-RU" sz="1400" dirty="0" smtClean="0"/>
              <a:t>Формирование </a:t>
            </a:r>
            <a:r>
              <a:rPr lang="ru-RU" sz="1400" dirty="0"/>
              <a:t>комфортной городской среды на территории Бодайбинского муниципального </a:t>
            </a:r>
            <a:r>
              <a:rPr lang="ru-RU" sz="1400" dirty="0" smtClean="0"/>
              <a:t>образования на 2019 год </a:t>
            </a:r>
            <a:endParaRPr lang="ru-RU" sz="1400" dirty="0"/>
          </a:p>
        </p:txBody>
      </p:sp>
      <p:sp>
        <p:nvSpPr>
          <p:cNvPr id="3" name="Выноска со стрелкой влево 2"/>
          <p:cNvSpPr/>
          <p:nvPr/>
        </p:nvSpPr>
        <p:spPr>
          <a:xfrm>
            <a:off x="1799924" y="192504"/>
            <a:ext cx="4129238" cy="1414915"/>
          </a:xfrm>
          <a:prstGeom prst="leftArrowCallou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ru-RU" sz="1100" dirty="0" smtClean="0"/>
              <a:t>Повышение </a:t>
            </a:r>
            <a:r>
              <a:rPr lang="ru-RU" sz="1100" dirty="0"/>
              <a:t>уровня благоустройства дворовых </a:t>
            </a:r>
            <a:r>
              <a:rPr lang="ru-RU" sz="1100" dirty="0" smtClean="0"/>
              <a:t>территорий (разработка </a:t>
            </a:r>
            <a:r>
              <a:rPr lang="ru-RU" sz="1100" dirty="0"/>
              <a:t>и согласование проектно-сметной документации благоустройства дворовых </a:t>
            </a:r>
            <a:r>
              <a:rPr lang="ru-RU" sz="1100" dirty="0" smtClean="0"/>
              <a:t>территорий) – </a:t>
            </a:r>
          </a:p>
          <a:p>
            <a:pPr algn="ctr"/>
            <a:r>
              <a:rPr lang="ru-RU" sz="1600" b="1" dirty="0" smtClean="0"/>
              <a:t>100,0 тыс.руб.</a:t>
            </a:r>
            <a:endParaRPr lang="ru-RU" sz="1600" b="1" dirty="0"/>
          </a:p>
        </p:txBody>
      </p:sp>
      <p:sp>
        <p:nvSpPr>
          <p:cNvPr id="4" name="Выноска со стрелкой влево 3"/>
          <p:cNvSpPr/>
          <p:nvPr/>
        </p:nvSpPr>
        <p:spPr>
          <a:xfrm>
            <a:off x="1799924" y="1698859"/>
            <a:ext cx="4129238" cy="1506354"/>
          </a:xfrm>
          <a:prstGeom prst="leftArrowCallou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r>
              <a:rPr lang="ru-RU" sz="1100" dirty="0" smtClean="0"/>
              <a:t>Повышение </a:t>
            </a:r>
            <a:r>
              <a:rPr lang="ru-RU" sz="1100" dirty="0"/>
              <a:t>уровня благоустройства общественных </a:t>
            </a:r>
            <a:r>
              <a:rPr lang="ru-RU" sz="1100" dirty="0" smtClean="0"/>
              <a:t>территорий (разработка </a:t>
            </a:r>
            <a:r>
              <a:rPr lang="ru-RU" sz="1100" dirty="0"/>
              <a:t>и согласование проектно-сметной документации благоустройства общественных </a:t>
            </a:r>
            <a:r>
              <a:rPr lang="ru-RU" sz="1100" dirty="0" smtClean="0"/>
              <a:t>территорий) – </a:t>
            </a:r>
          </a:p>
          <a:p>
            <a:pPr algn="ctr"/>
            <a:r>
              <a:rPr lang="ru-RU" sz="1600" b="1" dirty="0" smtClean="0"/>
              <a:t>100,0 тыс.руб.</a:t>
            </a:r>
            <a:endParaRPr lang="ru-RU" sz="2800" b="1" dirty="0"/>
          </a:p>
        </p:txBody>
      </p:sp>
      <p:sp>
        <p:nvSpPr>
          <p:cNvPr id="5" name="Прямоугольник с двумя усеченными соседними углами 4"/>
          <p:cNvSpPr/>
          <p:nvPr/>
        </p:nvSpPr>
        <p:spPr>
          <a:xfrm>
            <a:off x="6189045" y="3931920"/>
            <a:ext cx="1751798" cy="2618072"/>
          </a:xfrm>
          <a:prstGeom prst="snip2SameRect">
            <a:avLst/>
          </a:prstGeom>
          <a:solidFill>
            <a:srgbClr val="D971F5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Муниципальная программа "Молодежь и поддержка физической культуры и спорта на территории Бодайбинского муниципального образования"</a:t>
            </a: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>
            <a:off x="8046719" y="4360244"/>
            <a:ext cx="4004109" cy="1078030"/>
          </a:xfrm>
          <a:prstGeom prst="round1Rect">
            <a:avLst/>
          </a:prstGeom>
          <a:solidFill>
            <a:srgbClr val="E87BE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Организация и проведение мероприятий для детей и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молодежи – </a:t>
            </a:r>
          </a:p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484,0 тыс.руб.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8027470" y="5520088"/>
            <a:ext cx="4023359" cy="1029904"/>
          </a:xfrm>
          <a:prstGeom prst="round2SameRect">
            <a:avLst/>
          </a:prstGeom>
          <a:solidFill>
            <a:srgbClr val="9E56DA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Организация и проведение спортивных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мероприятий 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500,0 тыс.руб.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06" y="4866373"/>
            <a:ext cx="2319689" cy="1280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>
              <a:rot lat="0" lon="0" rev="20999999"/>
            </a:camera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17" y="3679257"/>
            <a:ext cx="2239478" cy="11165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>
              <a:rot lat="0" lon="1500000" rev="600000"/>
            </a:camera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0" y="3494773"/>
            <a:ext cx="1113720" cy="1722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21299997" lon="0" rev="20699999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Круговая стрелка 13"/>
          <p:cNvSpPr/>
          <p:nvPr/>
        </p:nvSpPr>
        <p:spPr>
          <a:xfrm>
            <a:off x="6904523" y="2954755"/>
            <a:ext cx="2072640" cy="2262138"/>
          </a:xfrm>
          <a:prstGeom prst="circularArrow">
            <a:avLst/>
          </a:prstGeom>
          <a:solidFill>
            <a:srgbClr val="E87BEB"/>
          </a:solidFill>
          <a:scene3d>
            <a:camera prst="orthographicFront">
              <a:rot lat="0" lon="0" rev="20399999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05" y="2222834"/>
            <a:ext cx="2571750" cy="1781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752" y="947386"/>
            <a:ext cx="1501541" cy="2079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59" y="565104"/>
            <a:ext cx="1950720" cy="15759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80" y="524197"/>
            <a:ext cx="1705476" cy="19278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02466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34753" y="163630"/>
            <a:ext cx="4822257" cy="1751797"/>
          </a:xfrm>
          <a:prstGeom prst="wedgeRoundRectCallout">
            <a:avLst/>
          </a:prstGeom>
          <a:solidFill>
            <a:srgbClr val="C00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45000" endPos="24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Муниципальная программа "Поддержка и развитие малого и среднего предпринимательства на территории Бодайбинского муниципального образования</a:t>
            </a:r>
            <a:r>
              <a:rPr lang="ru-RU" dirty="0" smtClean="0"/>
              <a:t>" – </a:t>
            </a:r>
          </a:p>
          <a:p>
            <a:pPr algn="ctr"/>
            <a:r>
              <a:rPr lang="ru-RU" dirty="0" smtClean="0"/>
              <a:t>100,0 тыс.руб.</a:t>
            </a:r>
            <a:endParaRPr lang="ru-RU" dirty="0"/>
          </a:p>
        </p:txBody>
      </p:sp>
      <p:sp>
        <p:nvSpPr>
          <p:cNvPr id="3" name="Загнутый угол 2"/>
          <p:cNvSpPr/>
          <p:nvPr/>
        </p:nvSpPr>
        <p:spPr>
          <a:xfrm>
            <a:off x="5746282" y="202130"/>
            <a:ext cx="6131293" cy="1010653"/>
          </a:xfrm>
          <a:prstGeom prst="foldedCorner">
            <a:avLst/>
          </a:prstGeom>
          <a:solidFill>
            <a:srgbClr val="FF1D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Top">
              <a:avLst/>
            </a:prstTxWarp>
          </a:bodyPr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Муниципальная программа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«Социальная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поддержка населения Бодайбинского муниципального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образования» на 2019 год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с одним усеченным и одним скругленным углом 3"/>
          <p:cNvSpPr/>
          <p:nvPr/>
        </p:nvSpPr>
        <p:spPr>
          <a:xfrm>
            <a:off x="6039853" y="1074418"/>
            <a:ext cx="2387065" cy="1443791"/>
          </a:xfrm>
          <a:prstGeom prst="snip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редоставление 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адресной социальной помощи гражданам, оказавшимся в трудной жизненной 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ситуации </a:t>
            </a:r>
          </a:p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335,0 тыс.руб.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9047747" y="1074419"/>
            <a:ext cx="2656573" cy="1443790"/>
          </a:xfrm>
          <a:prstGeom prst="snip2DiagRect">
            <a:avLst/>
          </a:prstGeom>
          <a:solidFill>
            <a:srgbClr val="F83838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Обеспечению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равной доступности транспортных услуг для многодетных, малообеспеченных семей, школьников, студентов, неработающих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пенсионеров</a:t>
            </a:r>
          </a:p>
          <a:p>
            <a:pPr algn="ctr"/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2 798,0 тыс.руб.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45142" y="2518209"/>
            <a:ext cx="2897204" cy="1126155"/>
          </a:xfrm>
          <a:prstGeom prst="roundRect">
            <a:avLst/>
          </a:prstGeom>
          <a:solidFill>
            <a:srgbClr val="D35D65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Возмещение доходов от оказания услуг бани за неработающих пенсионеров, обеспечение общегородских мероприятий</a:t>
            </a:r>
          </a:p>
          <a:p>
            <a:pPr algn="ctr"/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300,0 тыс.руб.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4753" y="4952196"/>
            <a:ext cx="3773103" cy="1472665"/>
          </a:xfrm>
          <a:prstGeom prst="roundRect">
            <a:avLst/>
          </a:prstGeom>
          <a:solidFill>
            <a:srgbClr val="EBBAF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Муниципальная программа  "Муниципальные финансы"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2019 год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316429" y="3513220"/>
            <a:ext cx="2059807" cy="1626669"/>
          </a:xfrm>
          <a:prstGeom prst="snip2DiagRect">
            <a:avLst/>
          </a:prstGeom>
          <a:solidFill>
            <a:srgbClr val="BB75BD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Подпрограмма "Совершенствование системы управления бюджетными расходами"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489,5 тыс.руб.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2519412" y="3561346"/>
            <a:ext cx="2579570" cy="1578543"/>
          </a:xfrm>
          <a:prstGeom prst="snip2DiagRect">
            <a:avLst/>
          </a:prstGeom>
          <a:solidFill>
            <a:srgbClr val="E87BEB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Подпрограмма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«Обеспечение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реализации муниципальной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программы» (Оплата труда работников органа местного самоуправления)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5 778,7 тыс.руб.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07856" y="5084544"/>
            <a:ext cx="3296653" cy="1395663"/>
          </a:xfrm>
          <a:prstGeom prst="roundRect">
            <a:avLst/>
          </a:prstGeom>
          <a:solidFill>
            <a:srgbClr val="F5C1DB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Подпрограмма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«Исполнение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отдельных полномочий по учету средств резервного фонда администрации Бодайбинского городского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поселения» (резервный фонд администрации)</a:t>
            </a:r>
          </a:p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250,0 тыс.руб.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42" y="4350617"/>
            <a:ext cx="45720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84" y="952500"/>
            <a:ext cx="1667978" cy="1805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58" y="3343173"/>
            <a:ext cx="1870911" cy="15015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3" y="1915428"/>
            <a:ext cx="3840281" cy="129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585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62" y="326624"/>
            <a:ext cx="11271183" cy="886159"/>
          </a:xfrm>
        </p:spPr>
        <p:txBody>
          <a:bodyPr>
            <a:prstTxWarp prst="textDeflat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Финансирование муниципальных программ на 2020-2021 гг.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153561"/>
              </p:ext>
            </p:extLst>
          </p:nvPr>
        </p:nvGraphicFramePr>
        <p:xfrm>
          <a:off x="346509" y="1395662"/>
          <a:ext cx="11434813" cy="5303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4549"/>
                <a:gridCol w="6784796"/>
                <a:gridCol w="1817734"/>
                <a:gridCol w="1817734"/>
              </a:tblGrid>
              <a:tr h="2416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пп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Наименование муниципальной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год (тыс.руб.)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год (тыс.руб.)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</a:tr>
              <a:tr h="540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Муниципальная программа "Муниципальное управление" на 2015-2022 годы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55 354,9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58 866,3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</a:tr>
              <a:tr h="793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1.1.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Подпрограмма "Обеспечение деятельности главы Бодайбинского муниципального образования и администрации Бодайбинского городского поселения"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39 944,0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42 963,0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</a:tr>
              <a:tr h="724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1.2.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Подпрограмма  "Повышение качества предоставления муниципальных услуг и исполнения муниципальных функций"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6 003,6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6 066,8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</a:tr>
              <a:tr h="563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1.3.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Подпрограмма "Управление муниципальной собственностью"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9 407,3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9 836,5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</a:tr>
              <a:tr h="446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Муниципальная программа "Комплексное благоустройство, содержание и озеленение территории Бодайбинского муниципального образования" на 2015-2022 годы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15 178,9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14 598,6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</a:tr>
              <a:tr h="2416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2.1.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Подпрограмма "Благоустройство"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8 821,9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8 295,1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</a:tr>
              <a:tr h="2416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2.2.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Подпрограмма  "Озеленение"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821,0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854,6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</a:tr>
              <a:tr h="2416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2.3.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Подпрограмма "Освещение"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4 372,4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4 269,0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</a:tr>
              <a:tr h="4431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2.4.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Подпрограмма  "Развитие сферы похоронного дела на территории Бодайбинского муниципального образования"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863,6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939,4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</a:tr>
              <a:tr h="824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2.5.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Подпрограмма "Праздничное и тематическое оформление территории Бодайбинского городского поселения"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300,0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240,5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589" marR="65589" marT="0" marB="0">
                    <a:solidFill>
                      <a:srgbClr val="F5C1D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839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244765"/>
              </p:ext>
            </p:extLst>
          </p:nvPr>
        </p:nvGraphicFramePr>
        <p:xfrm>
          <a:off x="442762" y="336887"/>
          <a:ext cx="11242306" cy="6114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156"/>
                <a:gridCol w="6687708"/>
                <a:gridCol w="1791721"/>
                <a:gridCol w="1791721"/>
              </a:tblGrid>
              <a:tr h="398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"Переселение граждан из ветхого и аварийного жилищного фонда Бодайбинского муниципального образования"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25 290,4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530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3.1.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Подпрограмма  "Переселение граждан, проживающих на территории Бодайбинского муниципального образования, из аварийного жилищного фонда, признанного непригодным для проживания"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16 333,4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265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3.2.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Подпрограмма  "Переселение граждан из аварийного жилищного фонда г. Бодайбо"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8 957,0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518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"Дорожная деятельность и транспортное обслуживание на территории Бодайбинского муниципального образования" на 2015-2022 годы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32 644,0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31 791,9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132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4.1.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Подпрограмма "Дорожный фонд"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21 747,2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21 746,5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265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4.2.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Подпрограмма "Повышение безопасности дорожного движения и развития улично-дорожной сети"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2 353,9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1 160,8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132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4.3.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Подпрограмма  "Транспортное обслуживание"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8 542,9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8 884,6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398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"Обеспечение безопасности населения и территории Бодайбинского муниципального образования" на 2015-2022 годы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415,0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442,0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530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5.1.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Подпрограмма "Защита населения и территории Бодайбинского муниципального образования от чрезвычайных ситуаций природного и техногенного характера"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50,0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50,0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290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5.2.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Подпрограмма  "Обеспечение первичных мер пожарной безопасности в Бодайбинском муниципальном образовании"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345,0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362,0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265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5.3.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Подпрограмма  "Профилактика терроризма и экстремизма в Бодайбинском муниципальном образовании"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417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"Развитие жилищно-коммунального хозяйства на территории Бодайбинского муниципального образования" на 2015-2022 годы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23 879,9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30 443,3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265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6.1.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Подпрограмма "Модернизация объектов коммунальной инфраструктуры г. Бодайбо"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5 000,0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7 000,0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132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6.2.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Подпрограмма  "Чистая вода"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2 940,0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3 000,0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120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6.3.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Подпрограмма "Развитие системы водоотведения г. Бодайбо"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8 503,1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10 843,3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265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6.4.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Подпрограмма  "Энергосбережение и повышение энергетической эффективности г. Бодайбо"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7 436,8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9 600,0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385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"Формирование комфортной городской среды на территории Бодайбинского муниципального образования" на 2018-2022 годы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200,0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200,0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  <a:tr h="530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"Молодежь и поддержка физической культуры и спорта на территории Бодайбинского муниципального образования" на 2015-2022 годы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F9EA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1 013,0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1 042,0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97" marR="33797" marT="0" marB="0">
                    <a:solidFill>
                      <a:srgbClr val="BB75B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898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649244"/>
              </p:ext>
            </p:extLst>
          </p:nvPr>
        </p:nvGraphicFramePr>
        <p:xfrm>
          <a:off x="327258" y="327260"/>
          <a:ext cx="11463688" cy="31312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7111"/>
                <a:gridCol w="6801929"/>
                <a:gridCol w="1822324"/>
                <a:gridCol w="1822324"/>
              </a:tblGrid>
              <a:tr h="430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"Поддержка и развитие малого и среднего предпринимательства на территории Бодайбинского муниципального образования" на 2014-2022 годы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87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66,5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107,3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</a:tr>
              <a:tr h="425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10.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"Социальная поддержка населения Бодайбинского муниципального образования" на 2015-2022 годы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3 669,7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3 701,3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</a:tr>
              <a:tr h="26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11.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Муниципальная программа  "Муниципальные финансы" на 2015-2022 годы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6 406,0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6 962,4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</a:tr>
              <a:tr h="259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11.1.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Подпрограмма "Совершенствование системы управления бюджетными расходами"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505,2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519,4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</a:tr>
              <a:tr h="259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11.2.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Подпрограмма "Обеспечение реализации муниципальной программы"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5 650,8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6 193,0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</a:tr>
              <a:tr h="4235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11.3.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Подпрограмма "Исполнение отдельных полномочий по учету средств резервного фонда администрации Бодайбинского городского поселения"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250,0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250,0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</a:tr>
              <a:tr h="265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Всего по программам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164 118,3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148 155,1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</a:tr>
              <a:tr h="265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Непрограммные расходы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190,1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191,4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</a:tr>
              <a:tr h="265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</a:tr>
              <a:tr h="265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C1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ВСЕГО ПО БЮДЖЕТУ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164 308,4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BA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148 346,5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B75BD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38090" y="214621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64" y="3684346"/>
            <a:ext cx="3719362" cy="2329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6" y="4615427"/>
            <a:ext cx="4026903" cy="1770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46" y="3821229"/>
            <a:ext cx="4286250" cy="2791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7600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7401"/>
          </a:xfrm>
          <a:solidFill>
            <a:srgbClr val="F9EAFE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>
            <a:prstTxWarp prst="textInflateTop">
              <a:avLst/>
            </a:prstTxWarp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Контактная информация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03162" y="1265721"/>
            <a:ext cx="9083040" cy="673769"/>
          </a:xfrm>
          <a:prstGeom prst="roundRect">
            <a:avLst/>
          </a:prstGeom>
          <a:solidFill>
            <a:srgbClr val="F5C1D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r>
              <a:rPr lang="ru-RU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Подготовлено Финансовым управлением Бодайбинского городского поселения</a:t>
            </a:r>
            <a:endParaRPr lang="ru-RU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0477" y="2112744"/>
            <a:ext cx="5572225" cy="567891"/>
          </a:xfrm>
          <a:prstGeom prst="roundRect">
            <a:avLst/>
          </a:prstGeom>
          <a:solidFill>
            <a:srgbClr val="E8F57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 Бодайбо, ул. 30 лет Победы, д.3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3267777"/>
            <a:ext cx="2886777" cy="58714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Телефоны для связи: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8200" y="4235116"/>
            <a:ext cx="8305800" cy="673768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Начальник финансового управления Бодайбинского городского поселения – Е.В. Харичева /5-19-75/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319492" y="5168766"/>
            <a:ext cx="3556936" cy="1159845"/>
          </a:xfrm>
          <a:prstGeom prst="ellipse">
            <a:avLst/>
          </a:prstGeom>
          <a:solidFill>
            <a:srgbClr val="E87BE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Декабрь 2018 год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2752825"/>
            <a:ext cx="3265026" cy="1352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838200" y="5289082"/>
            <a:ext cx="3869355" cy="1039529"/>
          </a:xfrm>
          <a:prstGeom prst="round2DiagRect">
            <a:avLst/>
          </a:prstGeom>
          <a:solidFill>
            <a:srgbClr val="BB7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4">
              <a:avLst/>
            </a:prstTxWarp>
          </a:bodyPr>
          <a:lstStyle/>
          <a:p>
            <a:pPr algn="ctr"/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Электронная почта: </a:t>
            </a:r>
            <a:r>
              <a:rPr lang="en-US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finbod@adm-bodaibo</a:t>
            </a:r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  <a:r>
              <a:rPr lang="en-US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ru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19" y="4632160"/>
            <a:ext cx="2272165" cy="2112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057402"/>
            <a:ext cx="2316480" cy="211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35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prstTxWarp prst="textWave2">
              <a:avLst/>
            </a:prstTxWarp>
            <a:normAutofit fontScale="90000"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Глоссарий: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883925"/>
              </p:ext>
            </p:extLst>
          </p:nvPr>
        </p:nvGraphicFramePr>
        <p:xfrm>
          <a:off x="636069" y="914400"/>
          <a:ext cx="11029750" cy="5573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4835"/>
                <a:gridCol w="694915"/>
              </a:tblGrid>
              <a:tr h="70615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– форма образования и расходования денежных средств, предназначенных для обеспечения задач и функций государства и местного самоуправления</a:t>
                      </a:r>
                      <a:endParaRPr lang="ru-RU" sz="14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9414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– документ муниципального стратегического планирования, представляющий собой комплекс взаимоувязанных по задачам,</a:t>
                      </a:r>
                      <a:r>
                        <a:rPr lang="ru-RU" sz="14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срокам и ресурсам мероприятий и инструментов, реализуемых органами местного самоуправления для достижения целей и задач социально-экономического развития муниципального образования в определенной сфере деятельности</a:t>
                      </a:r>
                      <a:endParaRPr lang="ru-RU" sz="1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7061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Бюджетная система –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          </a:r>
                      <a:endParaRPr lang="ru-RU" sz="1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505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 – денежные средства поступающие в бюджет</a:t>
                      </a:r>
                      <a:endParaRPr lang="ru-RU" sz="1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505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sz="14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– денежные средства, выплачиваемые из бюджета</a:t>
                      </a:r>
                      <a:endParaRPr lang="ru-RU" sz="1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9969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Бюджетный процесс – регламентируемая законодательством деятельность</a:t>
                      </a:r>
                      <a:r>
                        <a:rPr lang="ru-RU" sz="14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органов исполнительной власти,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          </a:r>
                      <a:endParaRPr lang="ru-RU" sz="1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7061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– средства, предоставляемые одним бюджетом бюджетной системы другому бюджету бюджетной системы</a:t>
                      </a:r>
                      <a:endParaRPr lang="ru-RU" sz="1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50538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– превышение расходов бюджета над расходами</a:t>
                      </a:r>
                      <a:endParaRPr lang="ru-RU" sz="1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832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stretch>
              <a:fillRect/>
            </a:stretch>
          </a:blipFill>
        </p:spPr>
        <p:txBody>
          <a:bodyPr>
            <a:prstTxWarp prst="textChevronInverted">
              <a:avLst/>
            </a:prstTxWarp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ЧТО ТАКОЕ БЮДЖЕТ?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 useBgFill="1"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681163"/>
            <a:ext cx="5332412" cy="45085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1681163"/>
            <a:ext cx="5183188" cy="4508500"/>
          </a:xfrm>
          <a:blipFill dpi="0" rotWithShape="1">
            <a:blip r:embed="rId2">
              <a:alphaModFix amt="61000"/>
            </a:blip>
            <a:srcRect/>
            <a:stretch>
              <a:fillRect/>
            </a:stretch>
          </a:blipFill>
        </p:spPr>
        <p:txBody>
          <a:bodyPr>
            <a:prstTxWarp prst="textPlain">
              <a:avLst/>
            </a:prstTxWarp>
          </a:bodyPr>
          <a:lstStyle/>
          <a:p>
            <a:pPr algn="just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Бюджет – форма образования и расходования бюджетных средств для обеспечения задач и функций государства и местного самоуправления.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7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Deflate">
              <a:avLst/>
            </a:prstTxWarp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Бюджетная система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1745" y="1690688"/>
            <a:ext cx="3224463" cy="840756"/>
          </a:xfrm>
          <a:prstGeom prst="rect">
            <a:avLst/>
          </a:prstGeom>
          <a:gradFill>
            <a:gsLst>
              <a:gs pos="40000">
                <a:schemeClr val="accent2">
                  <a:lumMod val="60000"/>
                  <a:lumOff val="40000"/>
                </a:schemeClr>
              </a:gs>
              <a:gs pos="87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effectLst>
            <a:outerShdw blurRad="50800" dist="50800" dir="7560000" sx="3000" sy="3000" algn="ctr" rotWithShape="0">
              <a:srgbClr val="000000">
                <a:alpha val="79000"/>
              </a:srgbClr>
            </a:outerShdw>
            <a:reflection stA="98000" endPos="0" dist="50800" dir="5400000" sy="-100000" algn="bl" rotWithShape="0"/>
          </a:effectLst>
          <a:scene3d>
            <a:camera prst="orthographicFront"/>
            <a:lightRig rig="threePt" dir="t"/>
          </a:scene3d>
          <a:sp3d contourW="12700">
            <a:bevelT/>
            <a:bevelB prst="relaxedInset"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Down">
              <a:avLst/>
            </a:prstTxWarp>
          </a:bodyPr>
          <a:lstStyle/>
          <a:p>
            <a:pPr algn="ctr"/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Федеральный бюджет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26956" y="1690688"/>
            <a:ext cx="3580598" cy="600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Бюджеты государственных внебюджетных фондов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822257" y="1690688"/>
            <a:ext cx="2098307" cy="837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Top">
              <a:avLst/>
            </a:prstTxWarp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 уровень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26156" y="3185962"/>
            <a:ext cx="3224463" cy="924025"/>
          </a:xfrm>
          <a:prstGeom prst="rect">
            <a:avLst/>
          </a:prstGeom>
          <a:gradFill>
            <a:gsLst>
              <a:gs pos="34000">
                <a:srgbClr val="00B050"/>
              </a:gs>
              <a:gs pos="62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Down">
              <a:avLst/>
            </a:prstTxWarp>
          </a:bodyPr>
          <a:lstStyle/>
          <a:p>
            <a:pPr algn="ctr"/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Бюджеты субъектов РФ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26956" y="3185962"/>
            <a:ext cx="3580598" cy="827773"/>
          </a:xfrm>
          <a:prstGeom prst="rect">
            <a:avLst/>
          </a:prstGeom>
          <a:gradFill>
            <a:gsLst>
              <a:gs pos="18000">
                <a:srgbClr val="00B050"/>
              </a:gs>
              <a:gs pos="47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FadeLeft">
              <a:avLst/>
            </a:prstTxWarp>
          </a:bodyPr>
          <a:lstStyle/>
          <a:p>
            <a:pPr algn="ctr"/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Бюджеты территориальных государственных внебюджетных фондов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769318" y="3211482"/>
            <a:ext cx="2151246" cy="898505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Top">
              <a:avLst/>
            </a:prstTxWarp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 уровень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1121745" y="5215437"/>
            <a:ext cx="3224463" cy="779647"/>
          </a:xfrm>
          <a:prstGeom prst="flowChartProcess">
            <a:avLst/>
          </a:prstGeom>
          <a:gradFill>
            <a:gsLst>
              <a:gs pos="29000">
                <a:srgbClr val="D971F5"/>
              </a:gs>
              <a:gs pos="57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Бюджеты городских округов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7526956" y="4649002"/>
            <a:ext cx="3580598" cy="731520"/>
          </a:xfrm>
          <a:prstGeom prst="flowChartProcess">
            <a:avLst/>
          </a:prstGeom>
          <a:gradFill>
            <a:gsLst>
              <a:gs pos="29000">
                <a:srgbClr val="D971F5"/>
              </a:gs>
              <a:gs pos="57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Бюджеты городских поселений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526956" y="5804034"/>
            <a:ext cx="3580598" cy="702644"/>
          </a:xfrm>
          <a:prstGeom prst="flowChartProcess">
            <a:avLst/>
          </a:prstGeom>
          <a:gradFill>
            <a:gsLst>
              <a:gs pos="37000">
                <a:srgbClr val="D971F5">
                  <a:alpha val="83000"/>
                </a:srgbClr>
              </a:gs>
              <a:gs pos="62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  <a:bevelB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4">
              <a:avLst/>
            </a:prstTxWarp>
          </a:bodyPr>
          <a:lstStyle/>
          <a:p>
            <a:pPr algn="ctr"/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Бюджеты сельских поселений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22257" y="5215437"/>
            <a:ext cx="2098307" cy="81960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Top">
              <a:avLst/>
            </a:prstTxWarp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уровень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6208293" y="4782303"/>
            <a:ext cx="1318661" cy="433134"/>
          </a:xfrm>
          <a:prstGeom prst="straightConnector1">
            <a:avLst/>
          </a:prstGeom>
          <a:ln w="47625">
            <a:solidFill>
              <a:schemeClr val="accent4">
                <a:lumMod val="60000"/>
                <a:lumOff val="4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208294" y="6035040"/>
            <a:ext cx="1318661" cy="308008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074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5332"/>
          </a:xfrm>
        </p:spPr>
        <p:txBody>
          <a:bodyPr>
            <a:scene3d>
              <a:camera prst="isometricOffAxis1Right"/>
              <a:lightRig rig="threePt" dir="t"/>
            </a:scene3d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Бюджетный процесс</a:t>
            </a:r>
            <a:endParaRPr lang="ru-RU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Блок-схема: память с посл. доступом 2"/>
          <p:cNvSpPr/>
          <p:nvPr/>
        </p:nvSpPr>
        <p:spPr>
          <a:xfrm>
            <a:off x="1611086" y="1384663"/>
            <a:ext cx="10285739" cy="877274"/>
          </a:xfrm>
          <a:prstGeom prst="flowChartMagneticTape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деятельность по составлению проекта бюджета, его рассмотрению, утверждению, исполнению, составлению отчета об исполнении и его утверждению.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23549" y="2492944"/>
            <a:ext cx="7093819" cy="6256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4">
              <a:avLst/>
            </a:prstTxWarp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СТАДИИ БЮДЖЕТНОГО ПРОЦЕССА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304547" y="3128210"/>
            <a:ext cx="0" cy="57751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03672" y="3686476"/>
            <a:ext cx="8951494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703672" y="3696101"/>
            <a:ext cx="0" cy="510139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683795" y="4206240"/>
            <a:ext cx="2039754" cy="1251284"/>
          </a:xfrm>
          <a:prstGeom prst="roundRect">
            <a:avLst/>
          </a:prstGeom>
          <a:blipFill>
            <a:blip r:embed="rId3">
              <a:alphaModFix amt="27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Top">
              <a:avLst/>
            </a:prstTxWarp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Разработка проекта бюджета</a:t>
            </a:r>
            <a:endParaRPr lang="ru-RU" dirty="0" smtClean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850105" y="3705726"/>
            <a:ext cx="0" cy="510139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802556" y="4215865"/>
            <a:ext cx="2184935" cy="1251284"/>
          </a:xfrm>
          <a:prstGeom prst="roundRect">
            <a:avLst/>
          </a:prstGeom>
          <a:blipFill>
            <a:blip r:embed="rId4">
              <a:alphaModFix amt="27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Top">
              <a:avLst/>
            </a:prstTxWarp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Рассмотрение проекта бюджета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096000" y="3705726"/>
            <a:ext cx="0" cy="500514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5071712" y="4215865"/>
            <a:ext cx="2165684" cy="1251284"/>
          </a:xfrm>
          <a:prstGeom prst="roundRect">
            <a:avLst/>
          </a:prstGeom>
          <a:blipFill>
            <a:blip r:embed="rId5">
              <a:alphaModFix amt="27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Top">
              <a:avLst/>
            </a:prstTxWarp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Утверждение проекта бюджета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2" name="Прямая соединительная линия 21"/>
          <p:cNvCxnSpPr>
            <a:endCxn id="25" idx="0"/>
          </p:cNvCxnSpPr>
          <p:nvPr/>
        </p:nvCxnSpPr>
        <p:spPr>
          <a:xfrm>
            <a:off x="8392427" y="3686476"/>
            <a:ext cx="1" cy="567891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0655166" y="3705726"/>
            <a:ext cx="0" cy="567891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7337258" y="4254367"/>
            <a:ext cx="2110339" cy="1193532"/>
          </a:xfrm>
          <a:prstGeom prst="roundRect">
            <a:avLst/>
          </a:prstGeom>
          <a:blipFill dpi="0" rotWithShape="1">
            <a:blip r:embed="rId6">
              <a:alphaModFix amt="6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Top">
              <a:avLst/>
            </a:prstTxWarp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Исполнение бюджета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553875" y="4244741"/>
            <a:ext cx="1977189" cy="1183907"/>
          </a:xfrm>
          <a:prstGeom prst="roundRect">
            <a:avLst/>
          </a:prstGeom>
          <a:blipFill>
            <a:blip r:embed="rId7">
              <a:alphaModFix amt="62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Рассмотрение и утверждение отчета об исполнении бюджета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1" y="1857676"/>
            <a:ext cx="1558491" cy="1712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741" y="128942"/>
            <a:ext cx="1575084" cy="1575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2" name="Блок-схема: задержка 41"/>
          <p:cNvSpPr/>
          <p:nvPr/>
        </p:nvSpPr>
        <p:spPr>
          <a:xfrm>
            <a:off x="1174282" y="5552975"/>
            <a:ext cx="10481912" cy="1098082"/>
          </a:xfrm>
          <a:prstGeom prst="flowChartDelay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2019 год общий объем доходов утвержден в сумме 161 926,8 тыс.руб., расходы в сумме 169 910,4 тыс. руб. Дефицит в сумме 7 983,6 тыс.руб.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66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67000">
                <a:srgbClr val="FFC000">
                  <a:lumMod val="15000"/>
                  <a:lumOff val="85000"/>
                  <a:alpha val="0"/>
                </a:srgbClr>
              </a:gs>
              <a:gs pos="31000">
                <a:srgbClr val="FFC000">
                  <a:lumMod val="60000"/>
                  <a:lumOff val="40000"/>
                </a:srgbClr>
              </a:gs>
              <a:gs pos="89000">
                <a:srgbClr val="5B9BD5">
                  <a:lumMod val="45000"/>
                  <a:lumOff val="55000"/>
                </a:srgbClr>
              </a:gs>
            </a:gsLst>
            <a:lin ang="16200000" scaled="1"/>
          </a:gradFill>
        </p:spPr>
        <p:txBody>
          <a:bodyPr>
            <a:prstTxWarp prst="textSlantUp">
              <a:avLst/>
            </a:prstTxWarp>
            <a:noAutofit/>
          </a:bodyPr>
          <a:lstStyle/>
          <a:p>
            <a:pPr algn="ctr"/>
            <a:r>
              <a:rPr lang="ru-RU" sz="1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Муниципальные программы, действующие на территории Бодайбинского муниципального образования до 2022 года</a:t>
            </a:r>
            <a:endParaRPr lang="ru-RU" sz="1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81105856"/>
              </p:ext>
            </p:extLst>
          </p:nvPr>
        </p:nvGraphicFramePr>
        <p:xfrm>
          <a:off x="154004" y="1690688"/>
          <a:ext cx="11954577" cy="4612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9224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prstTxWarp prst="textFadeRight">
              <a:avLst/>
            </a:prstTxWarp>
            <a:noAutofit/>
          </a:bodyPr>
          <a:lstStyle/>
          <a:p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Доходы бюджета на 2019 год и плановый период 2020-2021 годов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520840"/>
              </p:ext>
            </p:extLst>
          </p:nvPr>
        </p:nvGraphicFramePr>
        <p:xfrm>
          <a:off x="509043" y="1382553"/>
          <a:ext cx="5495925" cy="5157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45210"/>
              </p:ext>
            </p:extLst>
          </p:nvPr>
        </p:nvGraphicFramePr>
        <p:xfrm>
          <a:off x="6959866" y="2935706"/>
          <a:ext cx="5054868" cy="3818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41" y="1135782"/>
            <a:ext cx="3375259" cy="1607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79" y="1472665"/>
            <a:ext cx="1684421" cy="168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3530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943122" cy="799532"/>
          </a:xfrm>
        </p:spPr>
        <p:txBody>
          <a:bodyPr>
            <a:prstTxWarp prst="textCanUp">
              <a:avLst/>
            </a:prstTxWarp>
          </a:bodyPr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Прогнозируемые доходы на 2019 год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423798"/>
              </p:ext>
            </p:extLst>
          </p:nvPr>
        </p:nvGraphicFramePr>
        <p:xfrm>
          <a:off x="285901" y="1270535"/>
          <a:ext cx="7077074" cy="4235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Капля 4"/>
          <p:cNvSpPr/>
          <p:nvPr/>
        </p:nvSpPr>
        <p:spPr>
          <a:xfrm>
            <a:off x="7613582" y="1280160"/>
            <a:ext cx="3955984" cy="2184935"/>
          </a:xfrm>
          <a:prstGeom prst="teardrop">
            <a:avLst/>
          </a:prstGeom>
          <a:gradFill>
            <a:gsLst>
              <a:gs pos="29000">
                <a:srgbClr val="7AF0F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reflection blurRad="228600" stA="61000" endPos="27000" dist="2032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dirty="0">
                <a:solidFill>
                  <a:schemeClr val="bg2">
                    <a:lumMod val="10000"/>
                  </a:schemeClr>
                </a:solidFill>
              </a:rPr>
              <a:t>Следует отметить ежегодное снижение динамики поступлений от НДФЛ. Основной причиной являются организационно-штатные мероприятия крупнейших золотодобывающих предприятий района, в результате которых сотрудников, имеющих высокую заработную плату, переводят в другие регионы РФ, поступления от НДФЛ на территории муниципального образования в результате уменьшаются.  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012299"/>
              </p:ext>
            </p:extLst>
          </p:nvPr>
        </p:nvGraphicFramePr>
        <p:xfrm>
          <a:off x="7583353" y="3580597"/>
          <a:ext cx="3986213" cy="3076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Блок-схема: знак завершения 9"/>
          <p:cNvSpPr/>
          <p:nvPr/>
        </p:nvSpPr>
        <p:spPr>
          <a:xfrm>
            <a:off x="231007" y="5929161"/>
            <a:ext cx="6352673" cy="750771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prstTxWarp prst="textDoubleWave1">
              <a:avLst/>
            </a:prstTxWarp>
          </a:bodyPr>
          <a:lstStyle/>
          <a:p>
            <a:pPr algn="ctr"/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Безвозмездные поступления на 2019 – 2021 годы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6309761" y="4475749"/>
            <a:ext cx="1434165" cy="1751796"/>
          </a:xfrm>
          <a:prstGeom prst="straightConnector1">
            <a:avLst/>
          </a:prstGeom>
          <a:ln w="82550">
            <a:solidFill>
              <a:schemeClr val="accent2">
                <a:lumMod val="75000"/>
              </a:schemeClr>
            </a:solidFill>
            <a:tailEnd type="triangle"/>
          </a:ln>
          <a:effectLst>
            <a:glow>
              <a:schemeClr val="accent1">
                <a:alpha val="40000"/>
              </a:schemeClr>
            </a:glow>
            <a:reflection stA="45000" endPos="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7398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5306</TotalTime>
  <Words>2821</Words>
  <Application>Microsoft Office PowerPoint</Application>
  <PresentationFormat>Широкоэкранный</PresentationFormat>
  <Paragraphs>381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2" baseType="lpstr">
      <vt:lpstr>SimSun</vt:lpstr>
      <vt:lpstr>Adobe Devanagari</vt:lpstr>
      <vt:lpstr>Arial</vt:lpstr>
      <vt:lpstr>Arial Narrow</vt:lpstr>
      <vt:lpstr>Bad Script</vt:lpstr>
      <vt:lpstr>Calibri</vt:lpstr>
      <vt:lpstr>Calibri Light</vt:lpstr>
      <vt:lpstr>Cambria</vt:lpstr>
      <vt:lpstr>Constantia</vt:lpstr>
      <vt:lpstr>Georgia</vt:lpstr>
      <vt:lpstr>Miama Nueva</vt:lpstr>
      <vt:lpstr>Mongolian Baiti</vt:lpstr>
      <vt:lpstr>Times New Roman</vt:lpstr>
      <vt:lpstr>Тема Office</vt:lpstr>
      <vt:lpstr>Уважаемые жители Бодайбинского муниципального образования!</vt:lpstr>
      <vt:lpstr>Содержание:</vt:lpstr>
      <vt:lpstr>Глоссарий:</vt:lpstr>
      <vt:lpstr>ЧТО ТАКОЕ БЮДЖЕТ?</vt:lpstr>
      <vt:lpstr>Бюджетная система</vt:lpstr>
      <vt:lpstr>Бюджетный процесс</vt:lpstr>
      <vt:lpstr>Муниципальные программы, действующие на территории Бодайбинского муниципального образования до 2022 года</vt:lpstr>
      <vt:lpstr>Доходы бюджета на 2019 год и плановый период 2020-2021 годов</vt:lpstr>
      <vt:lpstr>Прогнозируемые доходы на 2019 год</vt:lpstr>
      <vt:lpstr>Безвозмездные поступления</vt:lpstr>
      <vt:lpstr>Прогнозируемые доходы на 2020-2021 годы</vt:lpstr>
      <vt:lpstr>Расходы бюджета на 2019 год и плановый период 2020-2021 годов</vt:lpstr>
      <vt:lpstr>ФИНАНСИРОВАНИЕ В РАМКАХ МУНИЦИПАЛЬНЫХ ПРОГРАММ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Финансирование муниципальных программ на 2020-2021 гг.</vt:lpstr>
      <vt:lpstr>Презентация PowerPoint</vt:lpstr>
      <vt:lpstr>Презентация PowerPoint</vt:lpstr>
      <vt:lpstr>Контактная информация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Уважаемые жители Бодайбинского муниципального образования!</dc:title>
  <dc:creator>Нижегородцева Елена Юрьевна</dc:creator>
  <cp:lastModifiedBy>Нижегородцева Елена Юрьевна</cp:lastModifiedBy>
  <cp:revision>155</cp:revision>
  <dcterms:created xsi:type="dcterms:W3CDTF">2018-11-27T00:54:04Z</dcterms:created>
  <dcterms:modified xsi:type="dcterms:W3CDTF">2018-12-17T05:37:06Z</dcterms:modified>
</cp:coreProperties>
</file>