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0" r:id="rId4"/>
    <p:sldId id="257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9" r:id="rId14"/>
    <p:sldId id="26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_____Microsoft_Excel14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rgbClr val="FA6A9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rgbClr val="FA6A97"/>
                </a:solidFill>
              </a:rPr>
              <a:t>Динамика изменения численности населения </a:t>
            </a:r>
            <a:r>
              <a:rPr lang="ru-RU" dirty="0" smtClean="0">
                <a:solidFill>
                  <a:srgbClr val="FA6A97"/>
                </a:solidFill>
              </a:rPr>
              <a:t>города, чел.</a:t>
            </a:r>
            <a:endParaRPr lang="ru-RU" dirty="0">
              <a:solidFill>
                <a:srgbClr val="FA6A97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rgbClr val="FA6A97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5914291616075616E-2"/>
          <c:y val="0.16224405376803464"/>
          <c:w val="0.86059446964765085"/>
          <c:h val="0.7215593639030415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'Числ города'!$A$3</c:f>
              <c:strCache>
                <c:ptCount val="1"/>
                <c:pt idx="0">
                  <c:v>Чел.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 prst="slope"/>
              <a:bevelB w="101600" prst="riblet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AA63E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 prst="slope"/>
                <a:bevelB w="101600" prst="riblet"/>
              </a:sp3d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 prst="slope"/>
                <a:bevelB w="101600" prst="riblet"/>
              </a:sp3d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 prst="slope"/>
                <a:bevelB w="101600" prst="riblet"/>
              </a:sp3d>
            </c:spPr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 prst="slope"/>
                <a:bevelB w="101600" prst="riblet"/>
              </a:sp3d>
            </c:spPr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 prst="slope"/>
                <a:bevelB w="101600" prst="riblet"/>
              </a:sp3d>
            </c:spPr>
          </c:dPt>
          <c:dPt>
            <c:idx val="5"/>
            <c:invertIfNegative val="0"/>
            <c:bubble3D val="0"/>
            <c:spPr>
              <a:solidFill>
                <a:srgbClr val="ED7D31">
                  <a:lumMod val="60000"/>
                  <a:lumOff val="40000"/>
                </a:srgb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 prst="slope"/>
                <a:bevelB w="101600" prst="riblet"/>
              </a:sp3d>
            </c:spPr>
          </c:dPt>
          <c:dLbls>
            <c:dLbl>
              <c:idx val="0"/>
              <c:layout>
                <c:manualLayout>
                  <c:x val="1.7216640161375498E-2"/>
                  <c:y val="-8.9635854341736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8259200358612223E-2"/>
                  <c:y val="-6.722689075630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7216640161375498E-2"/>
                  <c:y val="-6.44257703081232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2955520215167263E-2"/>
                  <c:y val="-7.28291316526610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6781440251028486E-2"/>
                  <c:y val="-5.6022408963585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2.2955520215167332E-2"/>
                  <c:y val="-5.32212885154061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9129600179306112E-2"/>
                  <c:y val="-5.0420168067226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'Числ города'!$B$1:$H$2</c:f>
              <c:strCache>
                <c:ptCount val="7"/>
                <c:pt idx="0">
                  <c:v>2011 год</c:v>
                </c:pt>
                <c:pt idx="1">
                  <c:v>2012 год</c:v>
                </c:pt>
                <c:pt idx="2">
                  <c:v>2013 год</c:v>
                </c:pt>
                <c:pt idx="3">
                  <c:v>2014 год</c:v>
                </c:pt>
                <c:pt idx="4">
                  <c:v>2015 год</c:v>
                </c:pt>
                <c:pt idx="5">
                  <c:v>2016 год</c:v>
                </c:pt>
                <c:pt idx="6">
                  <c:v>2017 год</c:v>
                </c:pt>
              </c:strCache>
            </c:strRef>
          </c:cat>
          <c:val>
            <c:numRef>
              <c:f>'Числ города'!$B$3:$H$3</c:f>
              <c:numCache>
                <c:formatCode>#,##0</c:formatCode>
                <c:ptCount val="7"/>
                <c:pt idx="0">
                  <c:v>14868</c:v>
                </c:pt>
                <c:pt idx="1">
                  <c:v>14413</c:v>
                </c:pt>
                <c:pt idx="2">
                  <c:v>14182</c:v>
                </c:pt>
                <c:pt idx="3">
                  <c:v>13902</c:v>
                </c:pt>
                <c:pt idx="4">
                  <c:v>13426</c:v>
                </c:pt>
                <c:pt idx="5" formatCode="0">
                  <c:v>13110</c:v>
                </c:pt>
                <c:pt idx="6" formatCode="0">
                  <c:v>12322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"/>
        <c:gapDepth val="13"/>
        <c:shape val="box"/>
        <c:axId val="2135349232"/>
        <c:axId val="2135341072"/>
        <c:axId val="2076985152"/>
      </c:bar3DChart>
      <c:catAx>
        <c:axId val="2135349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35341072"/>
        <c:crosses val="autoZero"/>
        <c:auto val="1"/>
        <c:lblAlgn val="ctr"/>
        <c:lblOffset val="100"/>
        <c:noMultiLvlLbl val="0"/>
      </c:catAx>
      <c:valAx>
        <c:axId val="21353410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2135349232"/>
        <c:crosses val="autoZero"/>
        <c:crossBetween val="between"/>
      </c:valAx>
      <c:serAx>
        <c:axId val="2076985152"/>
        <c:scaling>
          <c:orientation val="minMax"/>
        </c:scaling>
        <c:delete val="1"/>
        <c:axPos val="b"/>
        <c:majorTickMark val="none"/>
        <c:minorTickMark val="none"/>
        <c:tickLblPos val="nextTo"/>
        <c:crossAx val="2135341072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ysClr val="windowText" lastClr="000000"/>
              </a:solidFill>
              <a:latin typeface="Miama Nueva" panose="02000603000000000000" pitchFamily="2" charset="-52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'Раздел 04'!$A$2</c:f>
              <c:strCache>
                <c:ptCount val="1"/>
                <c:pt idx="0">
                  <c:v>Национальная экономика, из них: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50000"/>
                      <a:satMod val="300000"/>
                    </a:schemeClr>
                  </a:gs>
                  <a:gs pos="35000">
                    <a:schemeClr val="accent1">
                      <a:tint val="37000"/>
                      <a:satMod val="300000"/>
                    </a:schemeClr>
                  </a:gs>
                  <a:gs pos="100000">
                    <a:schemeClr val="accent1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50000"/>
                      <a:satMod val="300000"/>
                    </a:schemeClr>
                  </a:gs>
                  <a:gs pos="35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50000"/>
                      <a:satMod val="300000"/>
                    </a:schemeClr>
                  </a:gs>
                  <a:gs pos="35000">
                    <a:schemeClr val="accent4">
                      <a:tint val="37000"/>
                      <a:satMod val="300000"/>
                    </a:schemeClr>
                  </a:gs>
                  <a:gs pos="100000">
                    <a:schemeClr val="accent4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'Раздел 04'!$B$1:$E$1</c:f>
              <c:strCache>
                <c:ptCount val="4"/>
                <c:pt idx="0">
                  <c:v>2017 год Факт</c:v>
                </c:pt>
                <c:pt idx="1">
                  <c:v>2018 год План</c:v>
                </c:pt>
                <c:pt idx="2">
                  <c:v>2019 год Прогноз</c:v>
                </c:pt>
                <c:pt idx="3">
                  <c:v>2020 год Прогноз</c:v>
                </c:pt>
              </c:strCache>
            </c:strRef>
          </c:cat>
          <c:val>
            <c:numRef>
              <c:f>'Раздел 04'!$B$2:$E$2</c:f>
              <c:numCache>
                <c:formatCode>#,##0.00</c:formatCode>
                <c:ptCount val="4"/>
                <c:pt idx="0">
                  <c:v>55052.69999999999</c:v>
                </c:pt>
                <c:pt idx="1">
                  <c:v>56573.599999999999</c:v>
                </c:pt>
                <c:pt idx="2">
                  <c:v>51540.900000000009</c:v>
                </c:pt>
                <c:pt idx="3">
                  <c:v>61898.600000000006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Algerian" panose="04020705040A02060702" pitchFamily="8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A3E7FF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Miama Nueva" panose="02000603000000000000" pitchFamily="2" charset="-52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'Раздел 05'!$A$2</c:f>
              <c:strCache>
                <c:ptCount val="1"/>
                <c:pt idx="0">
                  <c:v>Жилищно-коммунальное хозяйство, из них: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6666666666666666E-2"/>
                  <c:y val="-2.7777777777777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3333333333333333E-2"/>
                  <c:y val="-6.01851851851852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888888888888788E-2"/>
                  <c:y val="-7.87037037037037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5000000000000001E-2"/>
                  <c:y val="-7.407407407407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ama Nueva" panose="02000603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'Раздел 05'!$B$1:$E$1</c:f>
              <c:strCache>
                <c:ptCount val="4"/>
                <c:pt idx="0">
                  <c:v>2017 год Факт</c:v>
                </c:pt>
                <c:pt idx="1">
                  <c:v>2018 год План</c:v>
                </c:pt>
                <c:pt idx="2">
                  <c:v>2019 год Прогноз</c:v>
                </c:pt>
                <c:pt idx="3">
                  <c:v>2020 год Прогноз</c:v>
                </c:pt>
              </c:strCache>
            </c:strRef>
          </c:cat>
          <c:val>
            <c:numRef>
              <c:f>'Раздел 05'!$B$2:$E$2</c:f>
              <c:numCache>
                <c:formatCode>#,##0.00</c:formatCode>
                <c:ptCount val="4"/>
                <c:pt idx="0">
                  <c:v>454511.89999999997</c:v>
                </c:pt>
                <c:pt idx="1">
                  <c:v>117743.5</c:v>
                </c:pt>
                <c:pt idx="2">
                  <c:v>69605.899999999994</c:v>
                </c:pt>
                <c:pt idx="3">
                  <c:v>55593.700000000004</c:v>
                </c:pt>
              </c:numCache>
            </c:numRef>
          </c:val>
          <c:shape val="cone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gapDepth val="0"/>
        <c:shape val="box"/>
        <c:axId val="2139418528"/>
        <c:axId val="2139405472"/>
        <c:axId val="0"/>
      </c:bar3DChart>
      <c:catAx>
        <c:axId val="213941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Bell MT" panose="02020503060305020303" pitchFamily="18" charset="0"/>
                <a:ea typeface="+mn-ea"/>
                <a:cs typeface="+mn-cs"/>
              </a:defRPr>
            </a:pPr>
            <a:endParaRPr lang="ru-RU"/>
          </a:p>
        </c:txPr>
        <c:crossAx val="2139405472"/>
        <c:crosses val="autoZero"/>
        <c:auto val="1"/>
        <c:lblAlgn val="ctr"/>
        <c:lblOffset val="100"/>
        <c:noMultiLvlLbl val="0"/>
      </c:catAx>
      <c:valAx>
        <c:axId val="21394054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2139418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73F9A9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00B0F0"/>
                </a:solidFill>
                <a:latin typeface="Bad Script" panose="02000000000000000000" pitchFamily="2" charset="0"/>
                <a:ea typeface="+mn-ea"/>
                <a:cs typeface="+mn-cs"/>
              </a:defRPr>
            </a:pPr>
            <a:r>
              <a:rPr lang="ru-RU" b="1" dirty="0">
                <a:solidFill>
                  <a:srgbClr val="00B0F0"/>
                </a:solidFill>
                <a:latin typeface="Bad Script" panose="02000000000000000000" pitchFamily="2" charset="0"/>
              </a:rPr>
              <a:t>Затраты на жилищно-коммунальное </a:t>
            </a:r>
            <a:r>
              <a:rPr lang="ru-RU" b="1" dirty="0" smtClean="0">
                <a:solidFill>
                  <a:srgbClr val="00B0F0"/>
                </a:solidFill>
                <a:latin typeface="Bad Script" panose="02000000000000000000" pitchFamily="2" charset="0"/>
              </a:rPr>
              <a:t>хозяйство на текущий год и плановый период</a:t>
            </a:r>
            <a:endParaRPr lang="ru-RU" b="1" dirty="0">
              <a:solidFill>
                <a:srgbClr val="00B0F0"/>
              </a:solidFill>
              <a:latin typeface="Bad Script" panose="02000000000000000000" pitchFamily="2" charset="0"/>
            </a:endParaRPr>
          </a:p>
        </c:rich>
      </c:tx>
      <c:layout>
        <c:manualLayout>
          <c:xMode val="edge"/>
          <c:yMode val="edge"/>
          <c:x val="0.10815266841644793"/>
          <c:y val="2.7777777777777776E-2"/>
        </c:manualLayout>
      </c:layout>
      <c:overlay val="0"/>
      <c:spPr>
        <a:noFill/>
        <a:ln>
          <a:noFill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00B0F0"/>
              </a:solidFill>
              <a:latin typeface="Bad Script" panose="02000000000000000000" pitchFamily="2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'Раздел 05'!$B$13</c:f>
              <c:strCache>
                <c:ptCount val="1"/>
                <c:pt idx="0">
                  <c:v>2018 год План</c:v>
                </c:pt>
              </c:strCache>
            </c:strRef>
          </c:tx>
          <c:spPr>
            <a:solidFill>
              <a:srgbClr val="FA6A97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0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0555555555555555E-2"/>
                  <c:y val="-3.70370370370370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7.5000000000000053E-2"/>
                  <c:y val="-0.120370370370370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'Раздел 05'!$A$14:$A$17</c:f>
              <c:strCache>
                <c:ptCount val="4"/>
                <c:pt idx="0">
                  <c:v>Жилищное хозяйство</c:v>
                </c:pt>
                <c:pt idx="1">
                  <c:v>Коммунальное хозяйство</c:v>
                </c:pt>
                <c:pt idx="2">
                  <c:v>Благоустройство</c:v>
                </c:pt>
                <c:pt idx="3">
                  <c:v>Другие вопросы в области жилищно-коммунального хозяйства</c:v>
                </c:pt>
              </c:strCache>
            </c:strRef>
          </c:cat>
          <c:val>
            <c:numRef>
              <c:f>'Раздел 05'!$B$14:$B$17</c:f>
              <c:numCache>
                <c:formatCode>#,##0.00</c:formatCode>
                <c:ptCount val="4"/>
                <c:pt idx="0">
                  <c:v>58452.1</c:v>
                </c:pt>
                <c:pt idx="1">
                  <c:v>37125.800000000003</c:v>
                </c:pt>
                <c:pt idx="2">
                  <c:v>16985.3</c:v>
                </c:pt>
                <c:pt idx="3">
                  <c:v>5180.3</c:v>
                </c:pt>
              </c:numCache>
            </c:numRef>
          </c:val>
        </c:ser>
        <c:ser>
          <c:idx val="1"/>
          <c:order val="1"/>
          <c:tx>
            <c:strRef>
              <c:f>'Раздел 05'!$C$13</c:f>
              <c:strCache>
                <c:ptCount val="1"/>
                <c:pt idx="0">
                  <c:v>2019 год Прогноз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3.8888888888888785E-2"/>
                  <c:y val="-0.138888888888888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"/>
                  <c:y val="-8.3333333333333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'Раздел 05'!$A$14:$A$17</c:f>
              <c:strCache>
                <c:ptCount val="4"/>
                <c:pt idx="0">
                  <c:v>Жилищное хозяйство</c:v>
                </c:pt>
                <c:pt idx="1">
                  <c:v>Коммунальное хозяйство</c:v>
                </c:pt>
                <c:pt idx="2">
                  <c:v>Благоустройство</c:v>
                </c:pt>
                <c:pt idx="3">
                  <c:v>Другие вопросы в области жилищно-коммунального хозяйства</c:v>
                </c:pt>
              </c:strCache>
            </c:strRef>
          </c:cat>
          <c:val>
            <c:numRef>
              <c:f>'Раздел 05'!$C$14:$C$17</c:f>
              <c:numCache>
                <c:formatCode>#,##0.00</c:formatCode>
                <c:ptCount val="4"/>
                <c:pt idx="0">
                  <c:v>23429.7</c:v>
                </c:pt>
                <c:pt idx="1">
                  <c:v>25401.3</c:v>
                </c:pt>
                <c:pt idx="2">
                  <c:v>17359.900000000001</c:v>
                </c:pt>
                <c:pt idx="3">
                  <c:v>3415</c:v>
                </c:pt>
              </c:numCache>
            </c:numRef>
          </c:val>
        </c:ser>
        <c:ser>
          <c:idx val="2"/>
          <c:order val="2"/>
          <c:tx>
            <c:strRef>
              <c:f>'Раздел 05'!$D$13</c:f>
              <c:strCache>
                <c:ptCount val="1"/>
                <c:pt idx="0">
                  <c:v>2020 год Прогноз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1111111111111109E-2"/>
                  <c:y val="-0.120370370370370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1666666666666677"/>
                  <c:y val="-7.407407407407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0833333333333334"/>
                  <c:y val="-3.24074074074074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5000000000000001E-2"/>
                  <c:y val="-0.166666666666666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'Раздел 05'!$A$14:$A$17</c:f>
              <c:strCache>
                <c:ptCount val="4"/>
                <c:pt idx="0">
                  <c:v>Жилищное хозяйство</c:v>
                </c:pt>
                <c:pt idx="1">
                  <c:v>Коммунальное хозяйство</c:v>
                </c:pt>
                <c:pt idx="2">
                  <c:v>Благоустройство</c:v>
                </c:pt>
                <c:pt idx="3">
                  <c:v>Другие вопросы в области жилищно-коммунального хозяйства</c:v>
                </c:pt>
              </c:strCache>
            </c:strRef>
          </c:cat>
          <c:val>
            <c:numRef>
              <c:f>'Раздел 05'!$D$14:$D$17</c:f>
              <c:numCache>
                <c:formatCode>#,##0.00</c:formatCode>
                <c:ptCount val="4"/>
                <c:pt idx="0">
                  <c:v>21996</c:v>
                </c:pt>
                <c:pt idx="1">
                  <c:v>13408.6</c:v>
                </c:pt>
                <c:pt idx="2">
                  <c:v>16732.099999999999</c:v>
                </c:pt>
                <c:pt idx="3">
                  <c:v>3457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gapDepth val="184"/>
        <c:shape val="box"/>
        <c:axId val="39154736"/>
        <c:axId val="39143856"/>
        <c:axId val="0"/>
      </c:bar3DChart>
      <c:catAx>
        <c:axId val="391547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radley Hand ITC" panose="03070402050302030203" pitchFamily="66" charset="0"/>
                <a:ea typeface="+mn-ea"/>
                <a:cs typeface="+mn-cs"/>
              </a:defRPr>
            </a:pPr>
            <a:endParaRPr lang="ru-RU"/>
          </a:p>
        </c:txPr>
        <c:crossAx val="39143856"/>
        <c:crosses val="autoZero"/>
        <c:auto val="1"/>
        <c:lblAlgn val="ctr"/>
        <c:lblOffset val="100"/>
        <c:noMultiLvlLbl val="0"/>
      </c:catAx>
      <c:valAx>
        <c:axId val="3914385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39154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pattFill prst="pct25">
      <a:fgClr>
        <a:srgbClr val="FFC000"/>
      </a:fgClr>
      <a:bgClr>
        <a:schemeClr val="bg1"/>
      </a:bgClr>
    </a:patt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>
                <a:solidFill>
                  <a:schemeClr val="tx1">
                    <a:lumMod val="95000"/>
                    <a:lumOff val="5000"/>
                  </a:schemeClr>
                </a:solidFill>
              </a:rPr>
              <a:t>Расходы на организацию молодежных и спортивных мероприятий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5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'Раздел 07'!$A$2</c:f>
              <c:strCache>
                <c:ptCount val="1"/>
                <c:pt idx="0">
                  <c:v>Образование</c:v>
                </c:pt>
              </c:strCache>
            </c:strRef>
          </c:tx>
          <c:spPr>
            <a:gradFill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-8.3333333333333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7777777777777779E-3"/>
                  <c:y val="-8.3333333333333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7777777777777779E-3"/>
                  <c:y val="-9.25925925925926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8.7962962962962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'Раздел 07'!$B$1:$E$1</c:f>
              <c:strCache>
                <c:ptCount val="4"/>
                <c:pt idx="0">
                  <c:v>2017 год Факт</c:v>
                </c:pt>
                <c:pt idx="1">
                  <c:v>2018 год План</c:v>
                </c:pt>
                <c:pt idx="2">
                  <c:v>2019 год Прогноз</c:v>
                </c:pt>
                <c:pt idx="3">
                  <c:v>2020 год Прогноз</c:v>
                </c:pt>
              </c:strCache>
            </c:strRef>
          </c:cat>
          <c:val>
            <c:numRef>
              <c:f>'Раздел 07'!$B$2:$E$2</c:f>
              <c:numCache>
                <c:formatCode>#,##0.00</c:formatCode>
                <c:ptCount val="4"/>
                <c:pt idx="0">
                  <c:v>545.79999999999995</c:v>
                </c:pt>
                <c:pt idx="1">
                  <c:v>732</c:v>
                </c:pt>
                <c:pt idx="2">
                  <c:v>742</c:v>
                </c:pt>
                <c:pt idx="3">
                  <c:v>766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39149840"/>
        <c:axId val="39155824"/>
        <c:axId val="2076978912"/>
      </c:bar3DChart>
      <c:catAx>
        <c:axId val="39149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1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9155824"/>
        <c:crosses val="autoZero"/>
        <c:auto val="1"/>
        <c:lblAlgn val="ctr"/>
        <c:lblOffset val="100"/>
        <c:noMultiLvlLbl val="0"/>
      </c:catAx>
      <c:valAx>
        <c:axId val="3915582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39149840"/>
        <c:crosses val="autoZero"/>
        <c:crossBetween val="between"/>
      </c:valAx>
      <c:serAx>
        <c:axId val="2076978912"/>
        <c:scaling>
          <c:orientation val="minMax"/>
        </c:scaling>
        <c:delete val="1"/>
        <c:axPos val="b"/>
        <c:majorTickMark val="none"/>
        <c:minorTickMark val="none"/>
        <c:tickLblPos val="nextTo"/>
        <c:crossAx val="39155824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rgbClr val="00B050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6">
                    <a:lumMod val="75000"/>
                  </a:schemeClr>
                </a:solidFill>
                <a:latin typeface="Miama Nueva" panose="02000603000000000000" pitchFamily="2" charset="-52"/>
                <a:ea typeface="+mn-ea"/>
                <a:cs typeface="+mn-cs"/>
              </a:defRPr>
            </a:pPr>
            <a:r>
              <a:rPr lang="ru-RU">
                <a:solidFill>
                  <a:schemeClr val="accent6">
                    <a:lumMod val="75000"/>
                  </a:schemeClr>
                </a:solidFill>
                <a:latin typeface="Miama Nueva" panose="02000603000000000000" pitchFamily="2" charset="-52"/>
              </a:rPr>
              <a:t>Расходы на социальную политику, тыс.руб.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accent6">
                  <a:lumMod val="75000"/>
                </a:schemeClr>
              </a:solidFill>
              <a:latin typeface="Miama Nueva" panose="02000603000000000000" pitchFamily="2" charset="-52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7.1012629749409459E-2"/>
          <c:y val="7.2247365895975746E-2"/>
          <c:w val="0.86082532267713974"/>
          <c:h val="0.417571286763036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'Раздел 10'!$A$2</c:f>
              <c:strCache>
                <c:ptCount val="1"/>
                <c:pt idx="0">
                  <c:v>Социальная политика, из них: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'Раздел 10'!$B$1:$E$1</c:f>
              <c:strCache>
                <c:ptCount val="4"/>
                <c:pt idx="0">
                  <c:v>2017 год Факт</c:v>
                </c:pt>
                <c:pt idx="1">
                  <c:v>2018 год План</c:v>
                </c:pt>
                <c:pt idx="2">
                  <c:v>2019 год Прогноз</c:v>
                </c:pt>
                <c:pt idx="3">
                  <c:v>2020 год Прогноз</c:v>
                </c:pt>
              </c:strCache>
            </c:strRef>
          </c:cat>
          <c:val>
            <c:numRef>
              <c:f>'Раздел 10'!$B$2:$E$2</c:f>
            </c:numRef>
          </c:val>
        </c:ser>
        <c:ser>
          <c:idx val="1"/>
          <c:order val="1"/>
          <c:tx>
            <c:strRef>
              <c:f>'Раздел 10'!$A$3</c:f>
              <c:strCache>
                <c:ptCount val="1"/>
                <c:pt idx="0">
                  <c:v>Муниципальная программа "Переселение граждан из ветхого и аварийного жилищного фонда Бодайбинского муниципального образования" на 2014-2018 годы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c:spPr>
          <c:invertIfNegative val="0"/>
          <c:cat>
            <c:strRef>
              <c:f>'Раздел 10'!$B$1:$E$1</c:f>
              <c:strCache>
                <c:ptCount val="4"/>
                <c:pt idx="0">
                  <c:v>2017 год Факт</c:v>
                </c:pt>
                <c:pt idx="1">
                  <c:v>2018 год План</c:v>
                </c:pt>
                <c:pt idx="2">
                  <c:v>2019 год Прогноз</c:v>
                </c:pt>
                <c:pt idx="3">
                  <c:v>2020 год Прогноз</c:v>
                </c:pt>
              </c:strCache>
            </c:strRef>
          </c:cat>
          <c:val>
            <c:numRef>
              <c:f>'Раздел 10'!$B$3:$E$3</c:f>
              <c:numCache>
                <c:formatCode>#,##0.00</c:formatCode>
                <c:ptCount val="4"/>
                <c:pt idx="0">
                  <c:v>19346.2</c:v>
                </c:pt>
                <c:pt idx="1">
                  <c:v>15634.1</c:v>
                </c:pt>
                <c:pt idx="2">
                  <c:v>0</c:v>
                </c:pt>
                <c:pt idx="3">
                  <c:v>3435</c:v>
                </c:pt>
              </c:numCache>
            </c:numRef>
          </c:val>
        </c:ser>
        <c:ser>
          <c:idx val="2"/>
          <c:order val="2"/>
          <c:tx>
            <c:strRef>
              <c:f>'Раздел 10'!$A$4</c:f>
              <c:strCache>
                <c:ptCount val="1"/>
                <c:pt idx="0">
                  <c:v>Муниципальная программа "Социальная поддержка населения Бодайбинского муниципального образования" на 2015-2022 годы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c:spPr>
          <c:invertIfNegative val="0"/>
          <c:cat>
            <c:strRef>
              <c:f>'Раздел 10'!$B$1:$E$1</c:f>
              <c:strCache>
                <c:ptCount val="4"/>
                <c:pt idx="0">
                  <c:v>2017 год Факт</c:v>
                </c:pt>
                <c:pt idx="1">
                  <c:v>2018 год План</c:v>
                </c:pt>
                <c:pt idx="2">
                  <c:v>2019 год Прогноз</c:v>
                </c:pt>
                <c:pt idx="3">
                  <c:v>2020 год Прогноз</c:v>
                </c:pt>
              </c:strCache>
            </c:strRef>
          </c:cat>
          <c:val>
            <c:numRef>
              <c:f>'Раздел 10'!$B$4:$E$4</c:f>
              <c:numCache>
                <c:formatCode>#,##0.00</c:formatCode>
                <c:ptCount val="4"/>
                <c:pt idx="0">
                  <c:v>2425.5</c:v>
                </c:pt>
                <c:pt idx="1">
                  <c:v>3242.1</c:v>
                </c:pt>
                <c:pt idx="2">
                  <c:v>3270</c:v>
                </c:pt>
                <c:pt idx="3">
                  <c:v>3435</c:v>
                </c:pt>
              </c:numCache>
            </c:numRef>
          </c:val>
        </c:ser>
        <c:ser>
          <c:idx val="3"/>
          <c:order val="3"/>
          <c:tx>
            <c:strRef>
              <c:f>'Раздел 10'!$A$5</c:f>
              <c:strCache>
                <c:ptCount val="1"/>
                <c:pt idx="0">
                  <c:v>Муниципальная программа "Переселение граждан из жилых помещений, расположенных в зоне БАМ, признанных непригодными для проживания, и (или) жилых помещений с высоким уровнем износа (Более 70%) на территории Бодайбинского муниципального образования" на 2014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c:spPr>
          <c:invertIfNegative val="0"/>
          <c:cat>
            <c:strRef>
              <c:f>'Раздел 10'!$B$1:$E$1</c:f>
              <c:strCache>
                <c:ptCount val="4"/>
                <c:pt idx="0">
                  <c:v>2017 год Факт</c:v>
                </c:pt>
                <c:pt idx="1">
                  <c:v>2018 год План</c:v>
                </c:pt>
                <c:pt idx="2">
                  <c:v>2019 год Прогноз</c:v>
                </c:pt>
                <c:pt idx="3">
                  <c:v>2020 год Прогноз</c:v>
                </c:pt>
              </c:strCache>
            </c:strRef>
          </c:cat>
          <c:val>
            <c:numRef>
              <c:f>'Раздел 10'!$B$5:$E$5</c:f>
              <c:numCache>
                <c:formatCode>#,##0.00</c:formatCode>
                <c:ptCount val="4"/>
                <c:pt idx="0">
                  <c:v>27343.8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"/>
        <c:overlap val="-8"/>
        <c:axId val="39149296"/>
        <c:axId val="2139406560"/>
      </c:barChart>
      <c:catAx>
        <c:axId val="39149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39406560"/>
        <c:crosses val="autoZero"/>
        <c:auto val="1"/>
        <c:lblAlgn val="ctr"/>
        <c:lblOffset val="100"/>
        <c:noMultiLvlLbl val="0"/>
      </c:catAx>
      <c:valAx>
        <c:axId val="21394065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39149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54935149270530659"/>
          <c:w val="0.89065604902847995"/>
          <c:h val="0.449410447825292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gneto" panose="04030805050802020D02" pitchFamily="8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accent3">
            <a:lumMod val="0"/>
            <a:lumOff val="100000"/>
          </a:schemeClr>
        </a:gs>
        <a:gs pos="35000">
          <a:schemeClr val="accent3">
            <a:lumMod val="0"/>
            <a:lumOff val="100000"/>
          </a:schemeClr>
        </a:gs>
        <a:gs pos="100000">
          <a:schemeClr val="accent3">
            <a:lumMod val="100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Динамика смертности и </a:t>
            </a:r>
            <a:r>
              <a:rPr lang="ru-RU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рождаемости, чел.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'Смерт и рожд'!$B$5</c:f>
              <c:strCache>
                <c:ptCount val="1"/>
                <c:pt idx="0">
                  <c:v>Рождаемость</c:v>
                </c:pt>
              </c:strCache>
            </c:strRef>
          </c:tx>
          <c:spPr>
            <a:solidFill>
              <a:srgbClr val="46F48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'Смерт и рожд'!$A$6:$A$10</c:f>
              <c:strCache>
                <c:ptCount val="5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  <c:pt idx="4">
                  <c:v>2017 год</c:v>
                </c:pt>
              </c:strCache>
            </c:strRef>
          </c:cat>
          <c:val>
            <c:numRef>
              <c:f>'Смерт и рожд'!$B$6:$B$10</c:f>
              <c:numCache>
                <c:formatCode>General</c:formatCode>
                <c:ptCount val="5"/>
                <c:pt idx="0">
                  <c:v>188</c:v>
                </c:pt>
                <c:pt idx="1">
                  <c:v>186</c:v>
                </c:pt>
                <c:pt idx="2">
                  <c:v>160</c:v>
                </c:pt>
                <c:pt idx="3">
                  <c:v>116</c:v>
                </c:pt>
                <c:pt idx="4">
                  <c:v>141</c:v>
                </c:pt>
              </c:numCache>
            </c:numRef>
          </c:val>
        </c:ser>
        <c:ser>
          <c:idx val="1"/>
          <c:order val="1"/>
          <c:tx>
            <c:strRef>
              <c:f>'Смерт и рожд'!$C$5</c:f>
              <c:strCache>
                <c:ptCount val="1"/>
                <c:pt idx="0">
                  <c:v>Смертность</c:v>
                </c:pt>
              </c:strCache>
            </c:strRef>
          </c:tx>
          <c:spPr>
            <a:solidFill>
              <a:srgbClr val="FA6A97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'Смерт и рожд'!$A$6:$A$10</c:f>
              <c:strCache>
                <c:ptCount val="5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  <c:pt idx="4">
                  <c:v>2017 год</c:v>
                </c:pt>
              </c:strCache>
            </c:strRef>
          </c:cat>
          <c:val>
            <c:numRef>
              <c:f>'Смерт и рожд'!$C$6:$C$10</c:f>
              <c:numCache>
                <c:formatCode>General</c:formatCode>
                <c:ptCount val="5"/>
                <c:pt idx="0">
                  <c:v>230</c:v>
                </c:pt>
                <c:pt idx="1">
                  <c:v>232</c:v>
                </c:pt>
                <c:pt idx="2">
                  <c:v>225</c:v>
                </c:pt>
                <c:pt idx="3">
                  <c:v>206</c:v>
                </c:pt>
                <c:pt idx="4">
                  <c:v>179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7"/>
        <c:gapDepth val="51"/>
        <c:shape val="box"/>
        <c:axId val="2135342160"/>
        <c:axId val="2135343248"/>
        <c:axId val="0"/>
      </c:bar3DChart>
      <c:catAx>
        <c:axId val="21353421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35343248"/>
        <c:crosses val="autoZero"/>
        <c:auto val="1"/>
        <c:lblAlgn val="ctr"/>
        <c:lblOffset val="100"/>
        <c:noMultiLvlLbl val="0"/>
      </c:catAx>
      <c:valAx>
        <c:axId val="213534324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135342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1" u="none" strike="noStrike" kern="1200" cap="none" spc="0" baseline="0">
                <a:ln w="0"/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0" i="1" cap="none" spc="0" dirty="0">
                <a:ln w="0"/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доходов бюджета Бодайбинского муниципального образования, </a:t>
            </a:r>
            <a:r>
              <a:rPr lang="ru-RU" sz="1600" b="0" i="1" cap="none" spc="0" dirty="0" err="1">
                <a:ln w="0"/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600" b="0" i="1" cap="none" spc="0" dirty="0">
                <a:ln w="0"/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1" u="none" strike="noStrike" kern="1200" cap="none" spc="0" baseline="0">
              <a:ln w="0"/>
              <a:solidFill>
                <a:schemeClr val="tx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114300" h="120650" prst="artDeco"/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FF9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14300" h="120650" prst="artDeco"/>
                <a:bevelB/>
              </a:sp3d>
            </c:spPr>
          </c:dPt>
          <c:dPt>
            <c:idx val="1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14300" h="120650" prst="artDeco"/>
                <a:bevelB/>
              </a:sp3d>
            </c:spPr>
          </c:dPt>
          <c:dPt>
            <c:idx val="2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14300" h="120650" prst="artDeco"/>
                <a:bevelB/>
              </a:sp3d>
            </c:spPr>
          </c:dPt>
          <c:dLbls>
            <c:spPr>
              <a:solidFill>
                <a:schemeClr val="lt1"/>
              </a:solidFill>
              <a:ln w="25400" cap="flat" cmpd="sng" algn="ctr">
                <a:solidFill>
                  <a:schemeClr val="accent2"/>
                </a:solidFill>
                <a:prstDash val="solid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Лист1!$A$2:$C$2</c:f>
              <c:strCache>
                <c:ptCount val="3"/>
                <c:pt idx="0">
                  <c:v>Факт 2015 год</c:v>
                </c:pt>
                <c:pt idx="1">
                  <c:v>Факт 2016 год</c:v>
                </c:pt>
                <c:pt idx="2">
                  <c:v>Факт 2017 год</c:v>
                </c:pt>
              </c:strCache>
            </c:strRef>
          </c:cat>
          <c:val>
            <c:numRef>
              <c:f>Лист1!$A$3:$C$3</c:f>
              <c:numCache>
                <c:formatCode>#,##0.00</c:formatCode>
                <c:ptCount val="3"/>
                <c:pt idx="0">
                  <c:v>429235.9</c:v>
                </c:pt>
                <c:pt idx="1">
                  <c:v>296892.3</c:v>
                </c:pt>
                <c:pt idx="2">
                  <c:v>565943.69999999995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"/>
        <c:gapDepth val="47"/>
        <c:shape val="box"/>
        <c:axId val="2135339440"/>
        <c:axId val="2135348144"/>
        <c:axId val="0"/>
      </c:bar3DChart>
      <c:catAx>
        <c:axId val="2135339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900" b="1" i="0" u="none" strike="noStrike" kern="1200" cap="none" spc="0" baseline="0">
                <a:ln/>
                <a:solidFill>
                  <a:schemeClr val="tx1"/>
                </a:solidFill>
                <a:effectLst/>
                <a:latin typeface="Perpetua Titling MT" panose="02020502060505020804" pitchFamily="18" charset="0"/>
                <a:ea typeface="+mn-ea"/>
                <a:cs typeface="+mn-cs"/>
              </a:defRPr>
            </a:pPr>
            <a:endParaRPr lang="ru-RU"/>
          </a:p>
        </c:txPr>
        <c:crossAx val="2135348144"/>
        <c:crosses val="autoZero"/>
        <c:auto val="1"/>
        <c:lblAlgn val="ctr"/>
        <c:lblOffset val="100"/>
        <c:noMultiLvlLbl val="0"/>
      </c:catAx>
      <c:valAx>
        <c:axId val="2135348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lgerian" panose="04020705040A02060702" pitchFamily="82" charset="0"/>
                <a:ea typeface="+mn-ea"/>
                <a:cs typeface="+mn-cs"/>
              </a:defRPr>
            </a:pPr>
            <a:endParaRPr lang="ru-RU"/>
          </a:p>
        </c:txPr>
        <c:crossAx val="2135339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A7F7BA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sz="1600" b="0" cap="none" spc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расходов бюджета Бодайбинского муниципального образования, тыс.руб.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0" baseline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rgbClr val="A7F7BA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71450" prst="convex"/>
              <a:bevelB w="146050"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71450" prst="convex"/>
                <a:bevelB w="146050" prst="angle"/>
              </a:sp3d>
            </c:spPr>
          </c:dPt>
          <c:dPt>
            <c:idx val="1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71450" prst="convex"/>
                <a:bevelB w="146050" prst="angle"/>
              </a:sp3d>
            </c:spPr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71450" prst="convex"/>
                <a:bevelB w="146050" prst="angle"/>
              </a:sp3d>
            </c:spPr>
          </c:dPt>
          <c:dLbls>
            <c:dLbl>
              <c:idx val="0"/>
              <c:layout>
                <c:manualLayout>
                  <c:x val="4.2456402989109063E-2"/>
                  <c:y val="-0.301480441922624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0326002135077829E-2"/>
                  <c:y val="-0.308658547682687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8630270794483949E-2"/>
                  <c:y val="-0.369672446643218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Лист1!$A$5:$C$5</c:f>
              <c:strCache>
                <c:ptCount val="3"/>
                <c:pt idx="0">
                  <c:v>Факт 2015 год</c:v>
                </c:pt>
                <c:pt idx="1">
                  <c:v>Факт 2016 год</c:v>
                </c:pt>
                <c:pt idx="2">
                  <c:v>Факт 2017 год</c:v>
                </c:pt>
              </c:strCache>
            </c:strRef>
          </c:cat>
          <c:val>
            <c:numRef>
              <c:f>Лист1!$A$6:$C$6</c:f>
              <c:numCache>
                <c:formatCode>#,##0.00</c:formatCode>
                <c:ptCount val="3"/>
                <c:pt idx="0">
                  <c:v>245154.7</c:v>
                </c:pt>
                <c:pt idx="1">
                  <c:v>434315.1</c:v>
                </c:pt>
                <c:pt idx="2">
                  <c:v>606032.1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gapDepth val="101"/>
        <c:shape val="box"/>
        <c:axId val="2135350864"/>
        <c:axId val="2135338896"/>
        <c:axId val="0"/>
      </c:bar3DChart>
      <c:catAx>
        <c:axId val="2135350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cap="none" spc="0" baseline="0">
                <a:ln/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135338896"/>
        <c:crosses val="autoZero"/>
        <c:auto val="1"/>
        <c:lblAlgn val="ctr"/>
        <c:lblOffset val="100"/>
        <c:noMultiLvlLbl val="0"/>
      </c:catAx>
      <c:valAx>
        <c:axId val="213533889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2135350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4">
        <a:lumMod val="60000"/>
        <a:lumOff val="4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none" spc="0" baseline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Исполнение бюджета в динамике за три года, тыс.руб.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none" spc="0" baseline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Лист1!$A$9</c:f>
              <c:strCache>
                <c:ptCount val="1"/>
                <c:pt idx="0">
                  <c:v>Доходы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9.4095499967918623E-3"/>
                  <c:y val="-7.2160712288731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0811569982676053E-2"/>
                  <c:y val="-4.26404208978869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6.9630669976259774E-2"/>
                  <c:y val="-3.6080356144365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Лист1!$B$8:$D$8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Лист1!$B$9:$D$9</c:f>
              <c:numCache>
                <c:formatCode>#,##0.00</c:formatCode>
                <c:ptCount val="3"/>
                <c:pt idx="0">
                  <c:v>429235.9</c:v>
                </c:pt>
                <c:pt idx="1">
                  <c:v>296892.3</c:v>
                </c:pt>
                <c:pt idx="2">
                  <c:v>565943.69999999995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Лист1!$A$10</c:f>
              <c:strCache>
                <c:ptCount val="1"/>
                <c:pt idx="0">
                  <c:v>Расходы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5.0811569982676053E-2"/>
                  <c:y val="-3.93603885211263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6937189994225419E-2"/>
                  <c:y val="-3.93603885211263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763819998716745E-3"/>
                  <c:y val="-4.26404208978869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C000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Лист1!$B$8:$D$8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Лист1!$B$10:$D$10</c:f>
              <c:numCache>
                <c:formatCode>#,##0.00</c:formatCode>
                <c:ptCount val="3"/>
                <c:pt idx="0">
                  <c:v>245154.7</c:v>
                </c:pt>
                <c:pt idx="1">
                  <c:v>434315.1</c:v>
                </c:pt>
                <c:pt idx="2">
                  <c:v>606032.1</c:v>
                </c:pt>
              </c:numCache>
            </c:numRef>
          </c:val>
          <c:shape val="cylinder"/>
        </c:ser>
        <c:ser>
          <c:idx val="2"/>
          <c:order val="2"/>
          <c:tx>
            <c:strRef>
              <c:f>Лист1!$A$11</c:f>
              <c:strCache>
                <c:ptCount val="1"/>
                <c:pt idx="0">
                  <c:v>Дефицит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5.6457299980751101E-2"/>
                  <c:y val="3.28003237676053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92D05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Лист1!$B$8:$D$8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Лист1!$B$11:$D$11</c:f>
              <c:numCache>
                <c:formatCode>#,##0.00</c:formatCode>
                <c:ptCount val="3"/>
                <c:pt idx="0">
                  <c:v>184081.2</c:v>
                </c:pt>
                <c:pt idx="1">
                  <c:v>-137422.79999999999</c:v>
                </c:pt>
                <c:pt idx="2">
                  <c:v>-40088.400000000023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35345424"/>
        <c:axId val="2135343792"/>
        <c:axId val="0"/>
      </c:bar3DChart>
      <c:catAx>
        <c:axId val="2135345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35343792"/>
        <c:crosses val="autoZero"/>
        <c:auto val="1"/>
        <c:lblAlgn val="ctr"/>
        <c:lblOffset val="100"/>
        <c:noMultiLvlLbl val="0"/>
      </c:catAx>
      <c:valAx>
        <c:axId val="213534379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2135345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3082605624421457E-2"/>
          <c:y val="0.87924577136191306"/>
          <c:w val="0.77796203372530903"/>
          <c:h val="8.37171916010498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5B9BD5">
        <a:lumMod val="40000"/>
        <a:lumOff val="60000"/>
      </a:srgb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cap="none" spc="0">
                <a:ln/>
                <a:solidFill>
                  <a:schemeClr val="accent4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Безвозмездные поступления из бюджетов других уровней, тыс.руб.</a:t>
            </a:r>
          </a:p>
        </c:rich>
      </c:tx>
      <c:layout>
        <c:manualLayout>
          <c:xMode val="edge"/>
          <c:yMode val="edge"/>
          <c:x val="0.10065162907268169"/>
          <c:y val="3.57805622682289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'Безвозмездные поступления'!$A$2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B prst="angle"/>
            </a:sp3d>
          </c:spPr>
          <c:invertIfNegative val="0"/>
          <c:dLbls>
            <c:dLbl>
              <c:idx val="0"/>
              <c:layout>
                <c:manualLayout>
                  <c:x val="0"/>
                  <c:y val="9.25925925925917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'Безвозмездные поступления'!$B$1:$E$1</c:f>
              <c:strCache>
                <c:ptCount val="4"/>
                <c:pt idx="0">
                  <c:v>2017 год (Факт)</c:v>
                </c:pt>
                <c:pt idx="1">
                  <c:v>2018 год (План)</c:v>
                </c:pt>
                <c:pt idx="2">
                  <c:v>2019 год (Прогноз)</c:v>
                </c:pt>
                <c:pt idx="3">
                  <c:v>2020 год (Прогноз)</c:v>
                </c:pt>
              </c:strCache>
            </c:strRef>
          </c:cat>
          <c:val>
            <c:numRef>
              <c:f>'Безвозмездные поступления'!$B$2:$E$2</c:f>
              <c:numCache>
                <c:formatCode>#,##0.00</c:formatCode>
                <c:ptCount val="4"/>
                <c:pt idx="0">
                  <c:v>15097.6</c:v>
                </c:pt>
                <c:pt idx="1">
                  <c:v>16654.3</c:v>
                </c:pt>
                <c:pt idx="2">
                  <c:v>17453.7</c:v>
                </c:pt>
                <c:pt idx="3">
                  <c:v>18326.400000000001</c:v>
                </c:pt>
              </c:numCache>
            </c:numRef>
          </c:val>
        </c:ser>
        <c:ser>
          <c:idx val="1"/>
          <c:order val="1"/>
          <c:tx>
            <c:strRef>
              <c:f>'Безвозмездные поступления'!$A$3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73F9A9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 w="101600" prst="riblet"/>
            </a:sp3d>
          </c:spPr>
          <c:invertIfNegative val="0"/>
          <c:dLbls>
            <c:dLbl>
              <c:idx val="0"/>
              <c:layout>
                <c:manualLayout>
                  <c:x val="1.5037593984962405E-2"/>
                  <c:y val="-0.130719021521806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5187969924811115E-3"/>
                  <c:y val="-0.173202703516393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0050125313283117E-2"/>
                  <c:y val="-3.59477309184966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0050125313283207E-2"/>
                  <c:y val="-3.92157064565418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'Безвозмездные поступления'!$B$1:$E$1</c:f>
              <c:strCache>
                <c:ptCount val="4"/>
                <c:pt idx="0">
                  <c:v>2017 год (Факт)</c:v>
                </c:pt>
                <c:pt idx="1">
                  <c:v>2018 год (План)</c:v>
                </c:pt>
                <c:pt idx="2">
                  <c:v>2019 год (Прогноз)</c:v>
                </c:pt>
                <c:pt idx="3">
                  <c:v>2020 год (Прогноз)</c:v>
                </c:pt>
              </c:strCache>
            </c:strRef>
          </c:cat>
          <c:val>
            <c:numRef>
              <c:f>'Безвозмездные поступления'!$B$3:$E$3</c:f>
              <c:numCache>
                <c:formatCode>#,##0.00</c:formatCode>
                <c:ptCount val="4"/>
                <c:pt idx="0">
                  <c:v>401593.3</c:v>
                </c:pt>
                <c:pt idx="1">
                  <c:v>60298</c:v>
                </c:pt>
                <c:pt idx="2">
                  <c:v>134.09999999999854</c:v>
                </c:pt>
                <c:pt idx="3">
                  <c:v>134.09999999999854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gapDepth val="4"/>
        <c:shape val="box"/>
        <c:axId val="2139404384"/>
        <c:axId val="2139416352"/>
        <c:axId val="0"/>
      </c:bar3DChart>
      <c:catAx>
        <c:axId val="2139404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39416352"/>
        <c:crosses val="autoZero"/>
        <c:auto val="1"/>
        <c:lblAlgn val="ctr"/>
        <c:lblOffset val="100"/>
        <c:noMultiLvlLbl val="0"/>
      </c:catAx>
      <c:valAx>
        <c:axId val="2139416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39404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A3E7FF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Собственные</a:t>
            </a:r>
            <a:r>
              <a:rPr lang="ru-RU" b="1">
                <a:solidFill>
                  <a:srgbClr val="002060"/>
                </a:solidFill>
              </a:rPr>
              <a:t> </a:t>
            </a:r>
            <a:r>
              <a:rPr lang="ru-RU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доходы бюджета Бодайбинского муниципального образования</a:t>
            </a:r>
            <a:endParaRPr lang="ru-RU" b="1">
              <a:solidFill>
                <a:srgbClr val="00206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'Налоговые дох'!$B$2</c:f>
              <c:strCache>
                <c:ptCount val="1"/>
                <c:pt idx="0">
                  <c:v>2017 год (Факт)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'Налоговые дох'!$A$3:$A$14</c:f>
              <c:strCache>
                <c:ptCount val="12"/>
                <c:pt idx="0">
                  <c:v>Налог на доходы физических лиц</c:v>
                </c:pt>
                <c:pt idx="1">
                  <c:v>Доходы от уплаты акцизов</c:v>
                </c:pt>
                <c:pt idx="2">
                  <c:v>Налог на имущество физических лиц</c:v>
                </c:pt>
                <c:pt idx="3">
                  <c:v>Земельный налог</c:v>
                </c:pt>
                <c:pt idx="4">
                  <c:v>Единый сельскохозяйственный налог</c:v>
                </c:pt>
                <c:pt idx="5">
                  <c:v>Государственная пошлина</c:v>
                </c:pt>
                <c:pt idx="6">
                  <c:v>Доходы от продажи имущества</c:v>
                </c:pt>
                <c:pt idx="7">
                  <c:v>Доходы от продажи земельных участков</c:v>
                </c:pt>
                <c:pt idx="8">
                  <c:v>Доходы от аренды имущества</c:v>
                </c:pt>
                <c:pt idx="9">
                  <c:v>Доходы от аренды земли</c:v>
                </c:pt>
                <c:pt idx="10">
                  <c:v>Прочие неналоговые</c:v>
                </c:pt>
                <c:pt idx="11">
                  <c:v>Штрафы</c:v>
                </c:pt>
              </c:strCache>
            </c:strRef>
          </c:cat>
          <c:val>
            <c:numRef>
              <c:f>'Налоговые дох'!$B$3:$B$14</c:f>
              <c:numCache>
                <c:formatCode>#,##0.0</c:formatCode>
                <c:ptCount val="12"/>
                <c:pt idx="0">
                  <c:v>97090.5</c:v>
                </c:pt>
                <c:pt idx="1">
                  <c:v>4132.1000000000004</c:v>
                </c:pt>
                <c:pt idx="2">
                  <c:v>7551.5</c:v>
                </c:pt>
                <c:pt idx="3">
                  <c:v>10916.5</c:v>
                </c:pt>
                <c:pt idx="4">
                  <c:v>84.1</c:v>
                </c:pt>
                <c:pt idx="5">
                  <c:v>3520.1</c:v>
                </c:pt>
                <c:pt idx="6">
                  <c:v>3823.4</c:v>
                </c:pt>
                <c:pt idx="7">
                  <c:v>1151</c:v>
                </c:pt>
                <c:pt idx="8">
                  <c:v>5443.4</c:v>
                </c:pt>
                <c:pt idx="9">
                  <c:v>4688.5</c:v>
                </c:pt>
                <c:pt idx="10">
                  <c:v>2421.3999999999996</c:v>
                </c:pt>
                <c:pt idx="11" formatCode="#,##0.00">
                  <c:v>747</c:v>
                </c:pt>
              </c:numCache>
            </c:numRef>
          </c:val>
        </c:ser>
        <c:ser>
          <c:idx val="1"/>
          <c:order val="1"/>
          <c:tx>
            <c:strRef>
              <c:f>'Налоговые дох'!$C$2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'Налоговые дох'!$A$3:$A$14</c:f>
              <c:strCache>
                <c:ptCount val="12"/>
                <c:pt idx="0">
                  <c:v>Налог на доходы физических лиц</c:v>
                </c:pt>
                <c:pt idx="1">
                  <c:v>Доходы от уплаты акцизов</c:v>
                </c:pt>
                <c:pt idx="2">
                  <c:v>Налог на имущество физических лиц</c:v>
                </c:pt>
                <c:pt idx="3">
                  <c:v>Земельный налог</c:v>
                </c:pt>
                <c:pt idx="4">
                  <c:v>Единый сельскохозяйственный налог</c:v>
                </c:pt>
                <c:pt idx="5">
                  <c:v>Государственная пошлина</c:v>
                </c:pt>
                <c:pt idx="6">
                  <c:v>Доходы от продажи имущества</c:v>
                </c:pt>
                <c:pt idx="7">
                  <c:v>Доходы от продажи земельных участков</c:v>
                </c:pt>
                <c:pt idx="8">
                  <c:v>Доходы от аренды имущества</c:v>
                </c:pt>
                <c:pt idx="9">
                  <c:v>Доходы от аренды земли</c:v>
                </c:pt>
                <c:pt idx="10">
                  <c:v>Прочие неналоговые</c:v>
                </c:pt>
                <c:pt idx="11">
                  <c:v>Штрафы</c:v>
                </c:pt>
              </c:strCache>
            </c:strRef>
          </c:cat>
          <c:val>
            <c:numRef>
              <c:f>'Налоговые дох'!$C$3:$C$14</c:f>
            </c:numRef>
          </c:val>
        </c:ser>
        <c:ser>
          <c:idx val="2"/>
          <c:order val="2"/>
          <c:tx>
            <c:strRef>
              <c:f>'Налоговые дох'!$D$2</c:f>
              <c:strCache>
                <c:ptCount val="1"/>
                <c:pt idx="0">
                  <c:v>2018 год (План)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'Налоговые дох'!$A$3:$A$14</c:f>
              <c:strCache>
                <c:ptCount val="12"/>
                <c:pt idx="0">
                  <c:v>Налог на доходы физических лиц</c:v>
                </c:pt>
                <c:pt idx="1">
                  <c:v>Доходы от уплаты акцизов</c:v>
                </c:pt>
                <c:pt idx="2">
                  <c:v>Налог на имущество физических лиц</c:v>
                </c:pt>
                <c:pt idx="3">
                  <c:v>Земельный налог</c:v>
                </c:pt>
                <c:pt idx="4">
                  <c:v>Единый сельскохозяйственный налог</c:v>
                </c:pt>
                <c:pt idx="5">
                  <c:v>Государственная пошлина</c:v>
                </c:pt>
                <c:pt idx="6">
                  <c:v>Доходы от продажи имущества</c:v>
                </c:pt>
                <c:pt idx="7">
                  <c:v>Доходы от продажи земельных участков</c:v>
                </c:pt>
                <c:pt idx="8">
                  <c:v>Доходы от аренды имущества</c:v>
                </c:pt>
                <c:pt idx="9">
                  <c:v>Доходы от аренды земли</c:v>
                </c:pt>
                <c:pt idx="10">
                  <c:v>Прочие неналоговые</c:v>
                </c:pt>
                <c:pt idx="11">
                  <c:v>Штрафы</c:v>
                </c:pt>
              </c:strCache>
            </c:strRef>
          </c:cat>
          <c:val>
            <c:numRef>
              <c:f>'Налоговые дох'!$D$3:$D$14</c:f>
              <c:numCache>
                <c:formatCode>#,##0.00</c:formatCode>
                <c:ptCount val="12"/>
                <c:pt idx="0">
                  <c:v>104733</c:v>
                </c:pt>
                <c:pt idx="1">
                  <c:v>4056.1</c:v>
                </c:pt>
                <c:pt idx="2">
                  <c:v>5027</c:v>
                </c:pt>
                <c:pt idx="3">
                  <c:v>15353.2</c:v>
                </c:pt>
                <c:pt idx="4">
                  <c:v>75</c:v>
                </c:pt>
                <c:pt idx="5">
                  <c:v>4800</c:v>
                </c:pt>
                <c:pt idx="6">
                  <c:v>4364</c:v>
                </c:pt>
                <c:pt idx="7">
                  <c:v>825</c:v>
                </c:pt>
                <c:pt idx="8">
                  <c:v>6800</c:v>
                </c:pt>
                <c:pt idx="9">
                  <c:v>5354.4</c:v>
                </c:pt>
                <c:pt idx="10">
                  <c:v>222.9</c:v>
                </c:pt>
                <c:pt idx="11">
                  <c:v>87</c:v>
                </c:pt>
              </c:numCache>
            </c:numRef>
          </c:val>
        </c:ser>
        <c:ser>
          <c:idx val="3"/>
          <c:order val="3"/>
          <c:tx>
            <c:strRef>
              <c:f>'Налоговые дох'!$E$2</c:f>
              <c:strCache>
                <c:ptCount val="1"/>
                <c:pt idx="0">
                  <c:v>2019 год (Прогноз)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'Налоговые дох'!$A$3:$A$14</c:f>
              <c:strCache>
                <c:ptCount val="12"/>
                <c:pt idx="0">
                  <c:v>Налог на доходы физических лиц</c:v>
                </c:pt>
                <c:pt idx="1">
                  <c:v>Доходы от уплаты акцизов</c:v>
                </c:pt>
                <c:pt idx="2">
                  <c:v>Налог на имущество физических лиц</c:v>
                </c:pt>
                <c:pt idx="3">
                  <c:v>Земельный налог</c:v>
                </c:pt>
                <c:pt idx="4">
                  <c:v>Единый сельскохозяйственный налог</c:v>
                </c:pt>
                <c:pt idx="5">
                  <c:v>Государственная пошлина</c:v>
                </c:pt>
                <c:pt idx="6">
                  <c:v>Доходы от продажи имущества</c:v>
                </c:pt>
                <c:pt idx="7">
                  <c:v>Доходы от продажи земельных участков</c:v>
                </c:pt>
                <c:pt idx="8">
                  <c:v>Доходы от аренды имущества</c:v>
                </c:pt>
                <c:pt idx="9">
                  <c:v>Доходы от аренды земли</c:v>
                </c:pt>
                <c:pt idx="10">
                  <c:v>Прочие неналоговые</c:v>
                </c:pt>
                <c:pt idx="11">
                  <c:v>Штрафы</c:v>
                </c:pt>
              </c:strCache>
            </c:strRef>
          </c:cat>
          <c:val>
            <c:numRef>
              <c:f>'Налоговые дох'!$E$3:$E$14</c:f>
              <c:numCache>
                <c:formatCode>#,##0.00</c:formatCode>
                <c:ptCount val="12"/>
                <c:pt idx="0">
                  <c:v>105699</c:v>
                </c:pt>
                <c:pt idx="1">
                  <c:v>4575.7</c:v>
                </c:pt>
                <c:pt idx="2">
                  <c:v>5228</c:v>
                </c:pt>
                <c:pt idx="3">
                  <c:v>15967</c:v>
                </c:pt>
                <c:pt idx="4">
                  <c:v>75</c:v>
                </c:pt>
                <c:pt idx="5">
                  <c:v>4900</c:v>
                </c:pt>
                <c:pt idx="6">
                  <c:v>4531</c:v>
                </c:pt>
                <c:pt idx="7">
                  <c:v>907</c:v>
                </c:pt>
                <c:pt idx="8">
                  <c:v>6850</c:v>
                </c:pt>
                <c:pt idx="9">
                  <c:v>5683</c:v>
                </c:pt>
                <c:pt idx="10">
                  <c:v>275</c:v>
                </c:pt>
                <c:pt idx="11">
                  <c:v>103</c:v>
                </c:pt>
              </c:numCache>
            </c:numRef>
          </c:val>
        </c:ser>
        <c:ser>
          <c:idx val="4"/>
          <c:order val="4"/>
          <c:tx>
            <c:strRef>
              <c:f>'Налоговые дох'!$F$2</c:f>
              <c:strCache>
                <c:ptCount val="1"/>
                <c:pt idx="0">
                  <c:v>2020 год (Прогноз)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'Налоговые дох'!$A$3:$A$14</c:f>
              <c:strCache>
                <c:ptCount val="12"/>
                <c:pt idx="0">
                  <c:v>Налог на доходы физических лиц</c:v>
                </c:pt>
                <c:pt idx="1">
                  <c:v>Доходы от уплаты акцизов</c:v>
                </c:pt>
                <c:pt idx="2">
                  <c:v>Налог на имущество физических лиц</c:v>
                </c:pt>
                <c:pt idx="3">
                  <c:v>Земельный налог</c:v>
                </c:pt>
                <c:pt idx="4">
                  <c:v>Единый сельскохозяйственный налог</c:v>
                </c:pt>
                <c:pt idx="5">
                  <c:v>Государственная пошлина</c:v>
                </c:pt>
                <c:pt idx="6">
                  <c:v>Доходы от продажи имущества</c:v>
                </c:pt>
                <c:pt idx="7">
                  <c:v>Доходы от продажи земельных участков</c:v>
                </c:pt>
                <c:pt idx="8">
                  <c:v>Доходы от аренды имущества</c:v>
                </c:pt>
                <c:pt idx="9">
                  <c:v>Доходы от аренды земли</c:v>
                </c:pt>
                <c:pt idx="10">
                  <c:v>Прочие неналоговые</c:v>
                </c:pt>
                <c:pt idx="11">
                  <c:v>Штрафы</c:v>
                </c:pt>
              </c:strCache>
            </c:strRef>
          </c:cat>
          <c:val>
            <c:numRef>
              <c:f>'Налоговые дох'!$F$3:$F$14</c:f>
              <c:numCache>
                <c:formatCode>#,##0.00</c:formatCode>
                <c:ptCount val="12"/>
                <c:pt idx="0">
                  <c:v>109926</c:v>
                </c:pt>
                <c:pt idx="1">
                  <c:v>4629.3</c:v>
                </c:pt>
                <c:pt idx="2">
                  <c:v>5437</c:v>
                </c:pt>
                <c:pt idx="3">
                  <c:v>16606</c:v>
                </c:pt>
                <c:pt idx="4">
                  <c:v>75</c:v>
                </c:pt>
                <c:pt idx="5">
                  <c:v>5000</c:v>
                </c:pt>
                <c:pt idx="6">
                  <c:v>4712</c:v>
                </c:pt>
                <c:pt idx="7">
                  <c:v>943</c:v>
                </c:pt>
                <c:pt idx="8">
                  <c:v>6900</c:v>
                </c:pt>
                <c:pt idx="9">
                  <c:v>5910</c:v>
                </c:pt>
                <c:pt idx="10">
                  <c:v>276</c:v>
                </c:pt>
                <c:pt idx="11">
                  <c:v>123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gapDepth val="36"/>
        <c:shape val="box"/>
        <c:axId val="2139408192"/>
        <c:axId val="2139416896"/>
        <c:axId val="0"/>
      </c:bar3DChart>
      <c:catAx>
        <c:axId val="21394081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39416896"/>
        <c:crosses val="autoZero"/>
        <c:auto val="1"/>
        <c:lblAlgn val="ctr"/>
        <c:lblOffset val="100"/>
        <c:noMultiLvlLbl val="0"/>
      </c:catAx>
      <c:valAx>
        <c:axId val="21394168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39408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accent6">
            <a:lumMod val="0"/>
            <a:lumOff val="100000"/>
          </a:schemeClr>
        </a:gs>
        <a:gs pos="35000">
          <a:schemeClr val="accent6">
            <a:lumMod val="0"/>
            <a:lumOff val="100000"/>
          </a:schemeClr>
        </a:gs>
        <a:gs pos="100000">
          <a:schemeClr val="accent6">
            <a:lumMod val="100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iama Nueva" panose="02000603000000000000" pitchFamily="2" charset="-52"/>
                <a:ea typeface="+mn-ea"/>
                <a:cs typeface="+mn-cs"/>
              </a:defRPr>
            </a:pPr>
            <a:r>
              <a:rPr lang="ru-RU">
                <a:latin typeface="Miama Nueva" panose="02000603000000000000" pitchFamily="2" charset="-52"/>
              </a:rPr>
              <a:t>Общегосударственные вопросы (тыс.руб.)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iama Nueva" panose="02000603000000000000" pitchFamily="2" charset="-52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4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'Раздел 01'!$A$2</c:f>
              <c:strCache>
                <c:ptCount val="1"/>
                <c:pt idx="0">
                  <c:v>Общегосударственные расходы (тыс.руб.), из них: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 prst="angle"/>
            </a:sp3d>
          </c:spPr>
          <c:invertIfNegative val="0"/>
          <c:dLbls>
            <c:dLbl>
              <c:idx val="0"/>
              <c:layout>
                <c:manualLayout>
                  <c:x val="0"/>
                  <c:y val="-5.55555555555556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7777777777777779E-3"/>
                  <c:y val="-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0185067526415994E-16"/>
                  <c:y val="-5.5555555555555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0185067526415994E-16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ama Nueva" panose="02000603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'Раздел 01'!$B$1:$E$1</c:f>
              <c:strCache>
                <c:ptCount val="4"/>
                <c:pt idx="0">
                  <c:v>2017 год Факт</c:v>
                </c:pt>
                <c:pt idx="1">
                  <c:v>2018 год План</c:v>
                </c:pt>
                <c:pt idx="2">
                  <c:v>2019 год Прогноз</c:v>
                </c:pt>
                <c:pt idx="3">
                  <c:v>2020 год Прогноз</c:v>
                </c:pt>
              </c:strCache>
            </c:strRef>
          </c:cat>
          <c:val>
            <c:numRef>
              <c:f>'Раздел 01'!$B$2:$E$2</c:f>
              <c:numCache>
                <c:formatCode>#,##0.00</c:formatCode>
                <c:ptCount val="4"/>
                <c:pt idx="0">
                  <c:v>45460</c:v>
                </c:pt>
                <c:pt idx="1">
                  <c:v>51130</c:v>
                </c:pt>
                <c:pt idx="2">
                  <c:v>50938.6</c:v>
                </c:pt>
                <c:pt idx="3">
                  <c:v>52450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39411456"/>
        <c:axId val="2139407104"/>
        <c:axId val="2076976416"/>
      </c:bar3DChart>
      <c:catAx>
        <c:axId val="2139411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iama Nueva" panose="02000603000000000000" pitchFamily="2" charset="-52"/>
                <a:ea typeface="+mn-ea"/>
                <a:cs typeface="+mn-cs"/>
              </a:defRPr>
            </a:pPr>
            <a:endParaRPr lang="ru-RU"/>
          </a:p>
        </c:txPr>
        <c:crossAx val="2139407104"/>
        <c:crosses val="autoZero"/>
        <c:auto val="1"/>
        <c:lblAlgn val="ctr"/>
        <c:lblOffset val="100"/>
        <c:noMultiLvlLbl val="0"/>
      </c:catAx>
      <c:valAx>
        <c:axId val="21394071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2139411456"/>
        <c:crosses val="autoZero"/>
        <c:crossBetween val="between"/>
      </c:valAx>
      <c:serAx>
        <c:axId val="2076976416"/>
        <c:scaling>
          <c:orientation val="minMax"/>
        </c:scaling>
        <c:delete val="1"/>
        <c:axPos val="b"/>
        <c:majorTickMark val="none"/>
        <c:minorTickMark val="none"/>
        <c:tickLblPos val="nextTo"/>
        <c:crossAx val="213940710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46F480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ysClr val="windowText" lastClr="000000"/>
                </a:solidFill>
                <a:latin typeface="Miama Nueva" panose="02000603000000000000" pitchFamily="2" charset="-52"/>
                <a:ea typeface="+mn-ea"/>
                <a:cs typeface="+mn-cs"/>
              </a:defRPr>
            </a:pPr>
            <a:r>
              <a:rPr lang="ru-RU" sz="1600" b="0">
                <a:solidFill>
                  <a:sysClr val="windowText" lastClr="000000"/>
                </a:solidFill>
                <a:latin typeface="Miama Nueva" panose="02000603000000000000" pitchFamily="2" charset="-52"/>
              </a:rPr>
              <a:t>Национальная безопасность и правоохранительная деятельность, тыс.руб.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ysClr val="windowText" lastClr="000000"/>
              </a:solidFill>
              <a:latin typeface="Miama Nueva" panose="02000603000000000000" pitchFamily="2" charset="-52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'Раздел 03'!$A$2</c:f>
              <c:strCache>
                <c:ptCount val="1"/>
                <c:pt idx="0">
                  <c:v>Другие вопросы в области национальной безопасности и правоохранительной деятельности  (тыс.руб.), из них:</c:v>
                </c:pt>
              </c:strCache>
            </c:strRef>
          </c:tx>
          <c:spPr>
            <a:solidFill>
              <a:srgbClr val="A3E7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convex"/>
              <a:bevelB w="114300" prst="hardEdge"/>
            </a:sp3d>
          </c:spPr>
          <c:invertIfNegative val="0"/>
          <c:dLbls>
            <c:dLbl>
              <c:idx val="0"/>
              <c:layout>
                <c:manualLayout>
                  <c:x val="0.11944444444444445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3249999999999999"/>
                  <c:y val="-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35555555555555546"/>
                  <c:y val="-9.25925925925934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33611111111111119"/>
                  <c:y val="-1.38888888888889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'Раздел 03'!$B$1:$E$1</c:f>
              <c:strCache>
                <c:ptCount val="4"/>
                <c:pt idx="0">
                  <c:v>2017 год Факт</c:v>
                </c:pt>
                <c:pt idx="1">
                  <c:v>2018 год План</c:v>
                </c:pt>
                <c:pt idx="2">
                  <c:v>2019 год Прогноз</c:v>
                </c:pt>
                <c:pt idx="3">
                  <c:v>2020 год Прогноз</c:v>
                </c:pt>
              </c:strCache>
            </c:strRef>
          </c:cat>
          <c:val>
            <c:numRef>
              <c:f>'Раздел 03'!$B$2:$E$2</c:f>
              <c:numCache>
                <c:formatCode>#,##0.00</c:formatCode>
                <c:ptCount val="4"/>
                <c:pt idx="0">
                  <c:v>188.2</c:v>
                </c:pt>
                <c:pt idx="1">
                  <c:v>1115.2</c:v>
                </c:pt>
                <c:pt idx="2">
                  <c:v>1214.9000000000001</c:v>
                </c:pt>
                <c:pt idx="3">
                  <c:v>1156.7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9"/>
        <c:gapDepth val="51"/>
        <c:shape val="cylinder"/>
        <c:axId val="2139415264"/>
        <c:axId val="2139415808"/>
        <c:axId val="0"/>
      </c:bar3DChart>
      <c:catAx>
        <c:axId val="21394152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iama Nueva" panose="02000603000000000000" pitchFamily="2" charset="-52"/>
                <a:ea typeface="+mn-ea"/>
                <a:cs typeface="+mn-cs"/>
              </a:defRPr>
            </a:pPr>
            <a:endParaRPr lang="ru-RU"/>
          </a:p>
        </c:txPr>
        <c:crossAx val="2139415808"/>
        <c:crosses val="autoZero"/>
        <c:auto val="1"/>
        <c:lblAlgn val="ctr"/>
        <c:lblOffset val="100"/>
        <c:noMultiLvlLbl val="0"/>
      </c:catAx>
      <c:valAx>
        <c:axId val="21394158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39415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accent6">
            <a:lumMod val="0"/>
            <a:lumOff val="100000"/>
          </a:schemeClr>
        </a:gs>
        <a:gs pos="35000">
          <a:schemeClr val="accent6">
            <a:lumMod val="0"/>
            <a:lumOff val="100000"/>
          </a:schemeClr>
        </a:gs>
        <a:gs pos="100000">
          <a:schemeClr val="accent6">
            <a:lumMod val="100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image" Target="../media/image28.jpg"/><Relationship Id="rId5" Type="http://schemas.openxmlformats.org/officeDocument/2006/relationships/image" Target="../media/image21.jpg"/><Relationship Id="rId4" Type="http://schemas.openxmlformats.org/officeDocument/2006/relationships/image" Target="../media/image32.JP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image" Target="../media/image44.jp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4A59D9-CF5C-4E97-8A15-1CEC1ED78D9A}" type="doc">
      <dgm:prSet loTypeId="urn:microsoft.com/office/officeart/2005/8/layout/list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FFE7C30-4BBD-4518-8791-7F1D4FFF2EFA}">
      <dgm:prSet phldrT="[Текст]"/>
      <dgm:sp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</dgm:spPr>
      <dgm:t>
        <a:bodyPr>
          <a:prstTxWarp prst="textTriangle">
            <a:avLst/>
          </a:prstTxWarp>
        </a:bodyPr>
        <a:lstStyle/>
        <a:p>
          <a:r>
            <a:rPr lang="ru-RU" dirty="0" smtClean="0"/>
            <a:t>БЮДЖЕТ ДЛЯ ГРАЖДАН</a:t>
          </a:r>
          <a:endParaRPr lang="ru-RU" dirty="0"/>
        </a:p>
      </dgm:t>
    </dgm:pt>
    <dgm:pt modelId="{14DE4FDD-C8E1-4B63-A333-0B3CC3525D53}" type="parTrans" cxnId="{EEDBE409-A299-4A8D-A2B2-1E6CF2D5D789}">
      <dgm:prSet/>
      <dgm:spPr/>
      <dgm:t>
        <a:bodyPr/>
        <a:lstStyle/>
        <a:p>
          <a:endParaRPr lang="ru-RU"/>
        </a:p>
      </dgm:t>
    </dgm:pt>
    <dgm:pt modelId="{EABB6A8B-FE65-4292-AEA0-674C03A18BF2}" type="sibTrans" cxnId="{EEDBE409-A299-4A8D-A2B2-1E6CF2D5D789}">
      <dgm:prSet/>
      <dgm:spPr/>
      <dgm:t>
        <a:bodyPr/>
        <a:lstStyle/>
        <a:p>
          <a:endParaRPr lang="ru-RU"/>
        </a:p>
      </dgm:t>
    </dgm:pt>
    <dgm:pt modelId="{25B22190-4CE1-4AD9-A3F1-E7FF7EBFE430}" type="pres">
      <dgm:prSet presAssocID="{B74A59D9-CF5C-4E97-8A15-1CEC1ED78D9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A99903-0E25-4EAA-9DE6-F68A1CAD8F46}" type="pres">
      <dgm:prSet presAssocID="{AFFE7C30-4BBD-4518-8791-7F1D4FFF2EFA}" presName="parentLin" presStyleCnt="0"/>
      <dgm:spPr/>
      <dgm:t>
        <a:bodyPr/>
        <a:lstStyle/>
        <a:p>
          <a:endParaRPr lang="ru-RU"/>
        </a:p>
      </dgm:t>
    </dgm:pt>
    <dgm:pt modelId="{80DED7C4-6503-4F4F-AE53-9FDDC57774BB}" type="pres">
      <dgm:prSet presAssocID="{AFFE7C30-4BBD-4518-8791-7F1D4FFF2EFA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64D0764C-D7F2-4583-A2E0-B86AB236D5A7}" type="pres">
      <dgm:prSet presAssocID="{AFFE7C30-4BBD-4518-8791-7F1D4FFF2EF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61D308-2D3C-4A5B-A864-2BBC196FB46F}" type="pres">
      <dgm:prSet presAssocID="{AFFE7C30-4BBD-4518-8791-7F1D4FFF2EFA}" presName="negativeSpace" presStyleCnt="0"/>
      <dgm:spPr/>
      <dgm:t>
        <a:bodyPr/>
        <a:lstStyle/>
        <a:p>
          <a:endParaRPr lang="ru-RU"/>
        </a:p>
      </dgm:t>
    </dgm:pt>
    <dgm:pt modelId="{3A6BCD2A-D035-4AE4-8D96-A76FEC5BD4A2}" type="pres">
      <dgm:prSet presAssocID="{AFFE7C30-4BBD-4518-8791-7F1D4FFF2EFA}" presName="childText" presStyleLbl="conFgAcc1" presStyleIdx="0" presStyleCnt="1">
        <dgm:presLayoutVars>
          <dgm:bulletEnabled val="1"/>
        </dgm:presLayoutVars>
      </dgm:prSet>
      <dgm:sp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endParaRPr lang="ru-RU"/>
        </a:p>
      </dgm:t>
    </dgm:pt>
  </dgm:ptLst>
  <dgm:cxnLst>
    <dgm:cxn modelId="{0472E53F-04E5-4641-AAB1-DA1F30813812}" type="presOf" srcId="{AFFE7C30-4BBD-4518-8791-7F1D4FFF2EFA}" destId="{80DED7C4-6503-4F4F-AE53-9FDDC57774BB}" srcOrd="0" destOrd="0" presId="urn:microsoft.com/office/officeart/2005/8/layout/list1"/>
    <dgm:cxn modelId="{E2DA471C-2CF5-4E28-80A6-D3E1D94BEDF1}" type="presOf" srcId="{AFFE7C30-4BBD-4518-8791-7F1D4FFF2EFA}" destId="{64D0764C-D7F2-4583-A2E0-B86AB236D5A7}" srcOrd="1" destOrd="0" presId="urn:microsoft.com/office/officeart/2005/8/layout/list1"/>
    <dgm:cxn modelId="{EEDBE409-A299-4A8D-A2B2-1E6CF2D5D789}" srcId="{B74A59D9-CF5C-4E97-8A15-1CEC1ED78D9A}" destId="{AFFE7C30-4BBD-4518-8791-7F1D4FFF2EFA}" srcOrd="0" destOrd="0" parTransId="{14DE4FDD-C8E1-4B63-A333-0B3CC3525D53}" sibTransId="{EABB6A8B-FE65-4292-AEA0-674C03A18BF2}"/>
    <dgm:cxn modelId="{8B4B8A19-16D0-410C-9F6F-B029BC09779D}" type="presOf" srcId="{B74A59D9-CF5C-4E97-8A15-1CEC1ED78D9A}" destId="{25B22190-4CE1-4AD9-A3F1-E7FF7EBFE430}" srcOrd="0" destOrd="0" presId="urn:microsoft.com/office/officeart/2005/8/layout/list1"/>
    <dgm:cxn modelId="{B33B30E2-27E5-4810-A9DB-807DEC36CE95}" type="presParOf" srcId="{25B22190-4CE1-4AD9-A3F1-E7FF7EBFE430}" destId="{79A99903-0E25-4EAA-9DE6-F68A1CAD8F46}" srcOrd="0" destOrd="0" presId="urn:microsoft.com/office/officeart/2005/8/layout/list1"/>
    <dgm:cxn modelId="{3A9F120C-4E15-471B-A5C7-EE55703B2F6E}" type="presParOf" srcId="{79A99903-0E25-4EAA-9DE6-F68A1CAD8F46}" destId="{80DED7C4-6503-4F4F-AE53-9FDDC57774BB}" srcOrd="0" destOrd="0" presId="urn:microsoft.com/office/officeart/2005/8/layout/list1"/>
    <dgm:cxn modelId="{1E9A1D97-1863-4E68-9E3A-1EA4CFDF48E9}" type="presParOf" srcId="{79A99903-0E25-4EAA-9DE6-F68A1CAD8F46}" destId="{64D0764C-D7F2-4583-A2E0-B86AB236D5A7}" srcOrd="1" destOrd="0" presId="urn:microsoft.com/office/officeart/2005/8/layout/list1"/>
    <dgm:cxn modelId="{5CEC0B79-CE53-4D5C-B82D-617A573955D5}" type="presParOf" srcId="{25B22190-4CE1-4AD9-A3F1-E7FF7EBFE430}" destId="{D661D308-2D3C-4A5B-A864-2BBC196FB46F}" srcOrd="1" destOrd="0" presId="urn:microsoft.com/office/officeart/2005/8/layout/list1"/>
    <dgm:cxn modelId="{72F6C240-4F38-4256-AC3A-0B1444FE6190}" type="presParOf" srcId="{25B22190-4CE1-4AD9-A3F1-E7FF7EBFE430}" destId="{3A6BCD2A-D035-4AE4-8D96-A76FEC5BD4A2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B2493F3-7F57-4AC5-B59E-359F29A4C881}" type="doc">
      <dgm:prSet loTypeId="urn:microsoft.com/office/officeart/2005/8/layout/lProcess2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E5883E7-0B81-42D7-805A-213AFE04CF12}">
      <dgm:prSet phldrT="[Текст]" custT="1"/>
      <dgm:spPr>
        <a:solidFill>
          <a:srgbClr val="92D050"/>
        </a:solidFill>
      </dgm:spPr>
      <dgm:t>
        <a:bodyPr/>
        <a:lstStyle/>
        <a:p>
          <a:endParaRPr lang="ru-RU" sz="2400" dirty="0" smtClean="0"/>
        </a:p>
        <a:p>
          <a:endParaRPr lang="ru-RU" sz="2400" dirty="0" smtClean="0"/>
        </a:p>
        <a:p>
          <a:endParaRPr lang="ru-RU" sz="2400" dirty="0" smtClean="0"/>
        </a:p>
        <a:p>
          <a:r>
            <a:rPr lang="ru-RU" sz="2000" dirty="0" smtClean="0">
              <a:latin typeface="Bad Script" panose="02000000000000000000" pitchFamily="2" charset="0"/>
            </a:rPr>
            <a:t>Расходы на коммунальное хозяйство в 2017 году составили </a:t>
          </a:r>
        </a:p>
        <a:p>
          <a:r>
            <a:rPr lang="ru-RU" sz="2000" dirty="0" smtClean="0">
              <a:latin typeface="Bad Script" panose="02000000000000000000" pitchFamily="2" charset="0"/>
            </a:rPr>
            <a:t>20 986,4 тыс. руб</a:t>
          </a:r>
          <a:r>
            <a:rPr lang="ru-RU" sz="2400" dirty="0" smtClean="0">
              <a:latin typeface="Bad Script" panose="02000000000000000000" pitchFamily="2" charset="0"/>
            </a:rPr>
            <a:t>.</a:t>
          </a:r>
          <a:endParaRPr lang="ru-RU" sz="2400" dirty="0">
            <a:latin typeface="Bad Script" panose="02000000000000000000" pitchFamily="2" charset="0"/>
          </a:endParaRPr>
        </a:p>
      </dgm:t>
    </dgm:pt>
    <dgm:pt modelId="{F03155B9-C32E-4F32-934D-A7BAABF18DDB}" type="parTrans" cxnId="{9FD16DCF-F4B0-4564-9143-C7A685B16BD2}">
      <dgm:prSet/>
      <dgm:spPr/>
      <dgm:t>
        <a:bodyPr/>
        <a:lstStyle/>
        <a:p>
          <a:endParaRPr lang="ru-RU"/>
        </a:p>
      </dgm:t>
    </dgm:pt>
    <dgm:pt modelId="{72879D38-1301-4CCE-A636-7C9D235EA16B}" type="sibTrans" cxnId="{9FD16DCF-F4B0-4564-9143-C7A685B16BD2}">
      <dgm:prSet/>
      <dgm:spPr/>
      <dgm:t>
        <a:bodyPr/>
        <a:lstStyle/>
        <a:p>
          <a:endParaRPr lang="ru-RU"/>
        </a:p>
      </dgm:t>
    </dgm:pt>
    <dgm:pt modelId="{7163DBB1-0A25-48A3-BC0B-27047B7003B0}" type="pres">
      <dgm:prSet presAssocID="{BB2493F3-7F57-4AC5-B59E-359F29A4C88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6C1B8C-B9A6-4F70-8720-27490C796687}" type="pres">
      <dgm:prSet presAssocID="{5E5883E7-0B81-42D7-805A-213AFE04CF12}" presName="compNode" presStyleCnt="0"/>
      <dgm:spPr/>
    </dgm:pt>
    <dgm:pt modelId="{D9D1E40B-D3A3-4817-9B46-346D5CC615A9}" type="pres">
      <dgm:prSet presAssocID="{5E5883E7-0B81-42D7-805A-213AFE04CF12}" presName="aNode" presStyleLbl="bgShp" presStyleIdx="0" presStyleCnt="1" custLinFactX="-22196" custLinFactY="32900" custLinFactNeighborX="-100000" custLinFactNeighborY="100000"/>
      <dgm:spPr/>
      <dgm:t>
        <a:bodyPr/>
        <a:lstStyle/>
        <a:p>
          <a:endParaRPr lang="ru-RU"/>
        </a:p>
      </dgm:t>
    </dgm:pt>
    <dgm:pt modelId="{35D658DE-A7C2-40DB-A3A2-211148C3D2DF}" type="pres">
      <dgm:prSet presAssocID="{5E5883E7-0B81-42D7-805A-213AFE04CF12}" presName="textNode" presStyleLbl="bgShp" presStyleIdx="0" presStyleCnt="1"/>
      <dgm:spPr/>
      <dgm:t>
        <a:bodyPr/>
        <a:lstStyle/>
        <a:p>
          <a:endParaRPr lang="ru-RU"/>
        </a:p>
      </dgm:t>
    </dgm:pt>
    <dgm:pt modelId="{073392AD-A1A9-44B8-9B77-B4A69762AC47}" type="pres">
      <dgm:prSet presAssocID="{5E5883E7-0B81-42D7-805A-213AFE04CF12}" presName="compChildNode" presStyleCnt="0"/>
      <dgm:spPr/>
    </dgm:pt>
    <dgm:pt modelId="{48B99CA0-0DDC-4B19-B267-966E6CDC6F11}" type="pres">
      <dgm:prSet presAssocID="{5E5883E7-0B81-42D7-805A-213AFE04CF12}" presName="theInnerList" presStyleCnt="0"/>
      <dgm:spPr/>
    </dgm:pt>
  </dgm:ptLst>
  <dgm:cxnLst>
    <dgm:cxn modelId="{0FC7AD64-6C63-47DB-8B9F-9FE127443FAB}" type="presOf" srcId="{5E5883E7-0B81-42D7-805A-213AFE04CF12}" destId="{D9D1E40B-D3A3-4817-9B46-346D5CC615A9}" srcOrd="0" destOrd="0" presId="urn:microsoft.com/office/officeart/2005/8/layout/lProcess2"/>
    <dgm:cxn modelId="{9FD16DCF-F4B0-4564-9143-C7A685B16BD2}" srcId="{BB2493F3-7F57-4AC5-B59E-359F29A4C881}" destId="{5E5883E7-0B81-42D7-805A-213AFE04CF12}" srcOrd="0" destOrd="0" parTransId="{F03155B9-C32E-4F32-934D-A7BAABF18DDB}" sibTransId="{72879D38-1301-4CCE-A636-7C9D235EA16B}"/>
    <dgm:cxn modelId="{ED6FA257-D259-4146-8891-0F18C1323C03}" type="presOf" srcId="{BB2493F3-7F57-4AC5-B59E-359F29A4C881}" destId="{7163DBB1-0A25-48A3-BC0B-27047B7003B0}" srcOrd="0" destOrd="0" presId="urn:microsoft.com/office/officeart/2005/8/layout/lProcess2"/>
    <dgm:cxn modelId="{BBB19CA2-257D-4CAA-BB6D-6DDA25E50E5D}" type="presOf" srcId="{5E5883E7-0B81-42D7-805A-213AFE04CF12}" destId="{35D658DE-A7C2-40DB-A3A2-211148C3D2DF}" srcOrd="1" destOrd="0" presId="urn:microsoft.com/office/officeart/2005/8/layout/lProcess2"/>
    <dgm:cxn modelId="{FC5E70BA-7F76-448E-AA6E-E0940704EACD}" type="presParOf" srcId="{7163DBB1-0A25-48A3-BC0B-27047B7003B0}" destId="{7D6C1B8C-B9A6-4F70-8720-27490C796687}" srcOrd="0" destOrd="0" presId="urn:microsoft.com/office/officeart/2005/8/layout/lProcess2"/>
    <dgm:cxn modelId="{57E8E67B-8137-4B60-98A5-A34B144C98A9}" type="presParOf" srcId="{7D6C1B8C-B9A6-4F70-8720-27490C796687}" destId="{D9D1E40B-D3A3-4817-9B46-346D5CC615A9}" srcOrd="0" destOrd="0" presId="urn:microsoft.com/office/officeart/2005/8/layout/lProcess2"/>
    <dgm:cxn modelId="{EE1DD54D-68CF-44E5-BA3F-3A18634024CF}" type="presParOf" srcId="{7D6C1B8C-B9A6-4F70-8720-27490C796687}" destId="{35D658DE-A7C2-40DB-A3A2-211148C3D2DF}" srcOrd="1" destOrd="0" presId="urn:microsoft.com/office/officeart/2005/8/layout/lProcess2"/>
    <dgm:cxn modelId="{949817AA-B0F3-4F78-99A9-1662AF807F93}" type="presParOf" srcId="{7D6C1B8C-B9A6-4F70-8720-27490C796687}" destId="{073392AD-A1A9-44B8-9B77-B4A69762AC47}" srcOrd="2" destOrd="0" presId="urn:microsoft.com/office/officeart/2005/8/layout/lProcess2"/>
    <dgm:cxn modelId="{24AC614F-3DBB-4D31-B48D-F26EBFDBAC19}" type="presParOf" srcId="{073392AD-A1A9-44B8-9B77-B4A69762AC47}" destId="{48B99CA0-0DDC-4B19-B267-966E6CDC6F11}" srcOrd="0" destOrd="0" presId="urn:microsoft.com/office/officeart/2005/8/layout/lProcess2"/>
  </dgm:cxnLst>
  <dgm:bg>
    <a:solidFill>
      <a:schemeClr val="accent1">
        <a:tint val="40000"/>
        <a:hueOff val="0"/>
        <a:satOff val="0"/>
        <a:lumOff val="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40F22D3-0323-45A1-885B-3236A230962D}" type="doc">
      <dgm:prSet loTypeId="urn:microsoft.com/office/officeart/2008/layout/PictureStrips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2866DBE-C23A-4ECB-9049-F87EC8AF2FFE}">
      <dgm:prSet phldrT="[Текст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latin typeface="Bad Script" panose="02000000000000000000" pitchFamily="2" charset="0"/>
            </a:rPr>
            <a:t>Озеленение города</a:t>
          </a:r>
          <a:endParaRPr lang="ru-RU" dirty="0">
            <a:latin typeface="Bad Script" panose="02000000000000000000" pitchFamily="2" charset="0"/>
          </a:endParaRPr>
        </a:p>
      </dgm:t>
    </dgm:pt>
    <dgm:pt modelId="{A21B1FD6-7DDD-4B41-A5FA-F746C2829B1F}" type="parTrans" cxnId="{689E7549-BD46-42A3-AF2C-517D923D13AB}">
      <dgm:prSet/>
      <dgm:spPr/>
      <dgm:t>
        <a:bodyPr/>
        <a:lstStyle/>
        <a:p>
          <a:endParaRPr lang="ru-RU"/>
        </a:p>
      </dgm:t>
    </dgm:pt>
    <dgm:pt modelId="{4AD2878B-F6FF-4127-8C6C-DE9997A21119}" type="sibTrans" cxnId="{689E7549-BD46-42A3-AF2C-517D923D13AB}">
      <dgm:prSet/>
      <dgm:spPr/>
      <dgm:t>
        <a:bodyPr/>
        <a:lstStyle/>
        <a:p>
          <a:endParaRPr lang="ru-RU"/>
        </a:p>
      </dgm:t>
    </dgm:pt>
    <dgm:pt modelId="{34BF93E2-C444-4286-9213-A6B5A159E01F}">
      <dgm:prSet phldrT="[Текст]"/>
      <dgm:spPr>
        <a:solidFill>
          <a:srgbClr val="00B050"/>
        </a:solidFill>
      </dgm:spPr>
      <dgm:t>
        <a:bodyPr/>
        <a:lstStyle/>
        <a:p>
          <a:r>
            <a:rPr lang="ru-RU" dirty="0" smtClean="0">
              <a:latin typeface="Bad Script" panose="02000000000000000000" pitchFamily="2" charset="0"/>
            </a:rPr>
            <a:t>Освещение</a:t>
          </a:r>
          <a:endParaRPr lang="ru-RU" dirty="0">
            <a:latin typeface="Bad Script" panose="02000000000000000000" pitchFamily="2" charset="0"/>
          </a:endParaRPr>
        </a:p>
      </dgm:t>
    </dgm:pt>
    <dgm:pt modelId="{B762DE20-47D5-4708-9987-CDBD8A893144}" type="parTrans" cxnId="{AA2B2245-5ACD-42EF-BA4E-E1DBAA4EF0D6}">
      <dgm:prSet/>
      <dgm:spPr/>
      <dgm:t>
        <a:bodyPr/>
        <a:lstStyle/>
        <a:p>
          <a:endParaRPr lang="ru-RU"/>
        </a:p>
      </dgm:t>
    </dgm:pt>
    <dgm:pt modelId="{B7124050-05A7-4B6A-B6A3-9417D91E2956}" type="sibTrans" cxnId="{AA2B2245-5ACD-42EF-BA4E-E1DBAA4EF0D6}">
      <dgm:prSet/>
      <dgm:spPr/>
      <dgm:t>
        <a:bodyPr/>
        <a:lstStyle/>
        <a:p>
          <a:endParaRPr lang="ru-RU"/>
        </a:p>
      </dgm:t>
    </dgm:pt>
    <dgm:pt modelId="{0945407C-12B8-4E25-8714-49AA9CACA0AD}">
      <dgm:prSet phldrT="[Текст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latin typeface="Bad Script" panose="02000000000000000000" pitchFamily="2" charset="0"/>
            </a:rPr>
            <a:t>Благоустройство мест общего пользования</a:t>
          </a:r>
          <a:endParaRPr lang="ru-RU" dirty="0">
            <a:latin typeface="Bad Script" panose="02000000000000000000" pitchFamily="2" charset="0"/>
          </a:endParaRPr>
        </a:p>
      </dgm:t>
    </dgm:pt>
    <dgm:pt modelId="{C9A786F0-507B-4FC7-9436-EC04618CA22F}" type="parTrans" cxnId="{9651765C-A772-40B1-8BF3-905A02ABE864}">
      <dgm:prSet/>
      <dgm:spPr/>
      <dgm:t>
        <a:bodyPr/>
        <a:lstStyle/>
        <a:p>
          <a:endParaRPr lang="ru-RU"/>
        </a:p>
      </dgm:t>
    </dgm:pt>
    <dgm:pt modelId="{1AC28925-284B-4C3B-862B-EED0D8BDDF6C}" type="sibTrans" cxnId="{9651765C-A772-40B1-8BF3-905A02ABE864}">
      <dgm:prSet/>
      <dgm:spPr/>
      <dgm:t>
        <a:bodyPr/>
        <a:lstStyle/>
        <a:p>
          <a:endParaRPr lang="ru-RU"/>
        </a:p>
      </dgm:t>
    </dgm:pt>
    <dgm:pt modelId="{569A417C-BAE6-442D-B087-D6E44ED3BC4A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latin typeface="Bad Script" panose="02000000000000000000" pitchFamily="2" charset="0"/>
            </a:rPr>
            <a:t>Развитие похоронного дела</a:t>
          </a:r>
          <a:endParaRPr lang="ru-RU" dirty="0">
            <a:latin typeface="Bad Script" panose="02000000000000000000" pitchFamily="2" charset="0"/>
          </a:endParaRPr>
        </a:p>
      </dgm:t>
    </dgm:pt>
    <dgm:pt modelId="{63D80F34-69E2-407A-8A4C-524829B00D7B}" type="parTrans" cxnId="{FF39DB89-597D-4669-9CB5-1C0DB9E79696}">
      <dgm:prSet/>
      <dgm:spPr/>
      <dgm:t>
        <a:bodyPr/>
        <a:lstStyle/>
        <a:p>
          <a:endParaRPr lang="ru-RU"/>
        </a:p>
      </dgm:t>
    </dgm:pt>
    <dgm:pt modelId="{619A801D-5952-49E2-8347-40637E2B328C}" type="sibTrans" cxnId="{FF39DB89-597D-4669-9CB5-1C0DB9E79696}">
      <dgm:prSet/>
      <dgm:spPr/>
      <dgm:t>
        <a:bodyPr/>
        <a:lstStyle/>
        <a:p>
          <a:endParaRPr lang="ru-RU"/>
        </a:p>
      </dgm:t>
    </dgm:pt>
    <dgm:pt modelId="{90C0F03F-5F29-4A45-AF7A-5C723D561917}">
      <dgm:prSet/>
      <dgm:spPr>
        <a:solidFill>
          <a:srgbClr val="FFC000"/>
        </a:solidFill>
      </dgm:spPr>
      <dgm:t>
        <a:bodyPr/>
        <a:lstStyle/>
        <a:p>
          <a:r>
            <a:rPr lang="ru-RU" dirty="0" smtClean="0">
              <a:latin typeface="Bad Script" panose="02000000000000000000" pitchFamily="2" charset="0"/>
            </a:rPr>
            <a:t>Праздничное и тематическое оформление города</a:t>
          </a:r>
          <a:endParaRPr lang="ru-RU" dirty="0">
            <a:latin typeface="Bad Script" panose="02000000000000000000" pitchFamily="2" charset="0"/>
          </a:endParaRPr>
        </a:p>
      </dgm:t>
    </dgm:pt>
    <dgm:pt modelId="{E49B2124-73ED-4BA5-9F59-E0F5CFD33FD5}" type="parTrans" cxnId="{4CDF963C-793E-4612-B52A-C5CD91C77DA9}">
      <dgm:prSet/>
      <dgm:spPr/>
      <dgm:t>
        <a:bodyPr/>
        <a:lstStyle/>
        <a:p>
          <a:endParaRPr lang="ru-RU"/>
        </a:p>
      </dgm:t>
    </dgm:pt>
    <dgm:pt modelId="{0C39EB29-0632-4B48-9FF0-94E156581EAD}" type="sibTrans" cxnId="{4CDF963C-793E-4612-B52A-C5CD91C77DA9}">
      <dgm:prSet/>
      <dgm:spPr/>
      <dgm:t>
        <a:bodyPr/>
        <a:lstStyle/>
        <a:p>
          <a:endParaRPr lang="ru-RU"/>
        </a:p>
      </dgm:t>
    </dgm:pt>
    <dgm:pt modelId="{4B58948C-6AA7-4BBB-AB25-5C72CE5A64EE}" type="pres">
      <dgm:prSet presAssocID="{440F22D3-0323-45A1-885B-3236A230962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45A3CE6-233C-42DE-8232-2C21891BCD8A}" type="pres">
      <dgm:prSet presAssocID="{72866DBE-C23A-4ECB-9049-F87EC8AF2FFE}" presName="composite" presStyleCnt="0"/>
      <dgm:spPr/>
    </dgm:pt>
    <dgm:pt modelId="{B01C18DB-72D3-4001-9967-D5F465DC4047}" type="pres">
      <dgm:prSet presAssocID="{72866DBE-C23A-4ECB-9049-F87EC8AF2FFE}" presName="rect1" presStyleLbl="tr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4BCFD-A811-49F7-B93E-242414F47F36}" type="pres">
      <dgm:prSet presAssocID="{72866DBE-C23A-4ECB-9049-F87EC8AF2FFE}" presName="rect2" presStyleLbl="fgImgPlace1" presStyleIdx="0" presStyleCnt="5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A3566939-0C3B-4286-A004-2B1767C91CB6}" type="pres">
      <dgm:prSet presAssocID="{4AD2878B-F6FF-4127-8C6C-DE9997A21119}" presName="sibTrans" presStyleCnt="0"/>
      <dgm:spPr/>
    </dgm:pt>
    <dgm:pt modelId="{669F11A2-1241-4F60-B0D2-8B0AB8BC2F87}" type="pres">
      <dgm:prSet presAssocID="{34BF93E2-C444-4286-9213-A6B5A159E01F}" presName="composite" presStyleCnt="0"/>
      <dgm:spPr/>
    </dgm:pt>
    <dgm:pt modelId="{ABF8501C-E243-4B2D-8B7F-54414C5DFA19}" type="pres">
      <dgm:prSet presAssocID="{34BF93E2-C444-4286-9213-A6B5A159E01F}" presName="rect1" presStyleLbl="tr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291B04-8087-4D6D-B2C8-9E810B43CFF9}" type="pres">
      <dgm:prSet presAssocID="{34BF93E2-C444-4286-9213-A6B5A159E01F}" presName="rect2" presStyleLbl="fgImgPlace1" presStyleIdx="1" presStyleCnt="5"/>
      <dgm:spPr>
        <a:blipFill>
          <a:blip xmlns:r="http://schemas.openxmlformats.org/officeDocument/2006/relationships" r:embed="rId2"/>
          <a:stretch>
            <a:fillRect/>
          </a:stretch>
        </a:blipFill>
      </dgm:spPr>
    </dgm:pt>
    <dgm:pt modelId="{8A62636B-97EF-4EEE-A429-70FA934D9956}" type="pres">
      <dgm:prSet presAssocID="{B7124050-05A7-4B6A-B6A3-9417D91E2956}" presName="sibTrans" presStyleCnt="0"/>
      <dgm:spPr/>
    </dgm:pt>
    <dgm:pt modelId="{322959A8-7B99-4136-BCB1-579DBA86D530}" type="pres">
      <dgm:prSet presAssocID="{569A417C-BAE6-442D-B087-D6E44ED3BC4A}" presName="composite" presStyleCnt="0"/>
      <dgm:spPr/>
    </dgm:pt>
    <dgm:pt modelId="{A90D101D-5569-4EEA-B59B-3E59192A0A32}" type="pres">
      <dgm:prSet presAssocID="{569A417C-BAE6-442D-B087-D6E44ED3BC4A}" presName="rect1" presStyleLbl="tr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B7425E-21CE-4B72-90B0-B3CEAED20219}" type="pres">
      <dgm:prSet presAssocID="{569A417C-BAE6-442D-B087-D6E44ED3BC4A}" presName="rect2" presStyleLbl="fgImgPlace1" presStyleIdx="2" presStyleCnt="5"/>
      <dgm:spPr>
        <a:blipFill>
          <a:blip xmlns:r="http://schemas.openxmlformats.org/officeDocument/2006/relationships" r:embed="rId3"/>
          <a:stretch>
            <a:fillRect/>
          </a:stretch>
        </a:blipFill>
      </dgm:spPr>
    </dgm:pt>
    <dgm:pt modelId="{51D57EDF-7B6A-4ABC-8E43-D0DC33B6BB45}" type="pres">
      <dgm:prSet presAssocID="{619A801D-5952-49E2-8347-40637E2B328C}" presName="sibTrans" presStyleCnt="0"/>
      <dgm:spPr/>
    </dgm:pt>
    <dgm:pt modelId="{36C86C6E-EDCA-4DF8-B34D-1585217B938D}" type="pres">
      <dgm:prSet presAssocID="{90C0F03F-5F29-4A45-AF7A-5C723D561917}" presName="composite" presStyleCnt="0"/>
      <dgm:spPr/>
    </dgm:pt>
    <dgm:pt modelId="{D6F1CE48-8E2B-4698-A8B6-D938DB6E1C2F}" type="pres">
      <dgm:prSet presAssocID="{90C0F03F-5F29-4A45-AF7A-5C723D561917}" presName="rect1" presStyleLbl="tr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038629-A15E-4E1A-B9C5-2241668342DB}" type="pres">
      <dgm:prSet presAssocID="{90C0F03F-5F29-4A45-AF7A-5C723D561917}" presName="rect2" presStyleLbl="fgImgPlace1" presStyleIdx="3" presStyleCnt="5" custLinFactNeighborY="1348"/>
      <dgm:spPr>
        <a:blipFill>
          <a:blip xmlns:r="http://schemas.openxmlformats.org/officeDocument/2006/relationships" r:embed="rId4"/>
          <a:stretch>
            <a:fillRect/>
          </a:stretch>
        </a:blipFill>
      </dgm:spPr>
    </dgm:pt>
    <dgm:pt modelId="{D622F588-23EA-4B7C-9E96-B0BD8D156DA2}" type="pres">
      <dgm:prSet presAssocID="{0C39EB29-0632-4B48-9FF0-94E156581EAD}" presName="sibTrans" presStyleCnt="0"/>
      <dgm:spPr/>
    </dgm:pt>
    <dgm:pt modelId="{567B738C-95F5-4F43-9A7D-8D96CEDAD48E}" type="pres">
      <dgm:prSet presAssocID="{0945407C-12B8-4E25-8714-49AA9CACA0AD}" presName="composite" presStyleCnt="0"/>
      <dgm:spPr/>
    </dgm:pt>
    <dgm:pt modelId="{17E1713E-8809-4B15-8196-898F66CA5945}" type="pres">
      <dgm:prSet presAssocID="{0945407C-12B8-4E25-8714-49AA9CACA0AD}" presName="rect1" presStyleLbl="tr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129E43-D1B1-40AC-900D-84158BC91DA0}" type="pres">
      <dgm:prSet presAssocID="{0945407C-12B8-4E25-8714-49AA9CACA0AD}" presName="rect2" presStyleLbl="fgImgPlace1" presStyleIdx="4" presStyleCnt="5"/>
      <dgm:spPr>
        <a:blipFill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74F64858-944A-4A90-BD29-CF554D3370FC}" type="presOf" srcId="{34BF93E2-C444-4286-9213-A6B5A159E01F}" destId="{ABF8501C-E243-4B2D-8B7F-54414C5DFA19}" srcOrd="0" destOrd="0" presId="urn:microsoft.com/office/officeart/2008/layout/PictureStrips"/>
    <dgm:cxn modelId="{4CDF963C-793E-4612-B52A-C5CD91C77DA9}" srcId="{440F22D3-0323-45A1-885B-3236A230962D}" destId="{90C0F03F-5F29-4A45-AF7A-5C723D561917}" srcOrd="3" destOrd="0" parTransId="{E49B2124-73ED-4BA5-9F59-E0F5CFD33FD5}" sibTransId="{0C39EB29-0632-4B48-9FF0-94E156581EAD}"/>
    <dgm:cxn modelId="{07E0FB61-E27A-4E7C-8CC7-71C6F407F38E}" type="presOf" srcId="{440F22D3-0323-45A1-885B-3236A230962D}" destId="{4B58948C-6AA7-4BBB-AB25-5C72CE5A64EE}" srcOrd="0" destOrd="0" presId="urn:microsoft.com/office/officeart/2008/layout/PictureStrips"/>
    <dgm:cxn modelId="{7ED697A5-C310-4782-927B-C7C34287B340}" type="presOf" srcId="{569A417C-BAE6-442D-B087-D6E44ED3BC4A}" destId="{A90D101D-5569-4EEA-B59B-3E59192A0A32}" srcOrd="0" destOrd="0" presId="urn:microsoft.com/office/officeart/2008/layout/PictureStrips"/>
    <dgm:cxn modelId="{9651765C-A772-40B1-8BF3-905A02ABE864}" srcId="{440F22D3-0323-45A1-885B-3236A230962D}" destId="{0945407C-12B8-4E25-8714-49AA9CACA0AD}" srcOrd="4" destOrd="0" parTransId="{C9A786F0-507B-4FC7-9436-EC04618CA22F}" sibTransId="{1AC28925-284B-4C3B-862B-EED0D8BDDF6C}"/>
    <dgm:cxn modelId="{4E9D2021-9897-42F8-8334-E0F0E20C823B}" type="presOf" srcId="{0945407C-12B8-4E25-8714-49AA9CACA0AD}" destId="{17E1713E-8809-4B15-8196-898F66CA5945}" srcOrd="0" destOrd="0" presId="urn:microsoft.com/office/officeart/2008/layout/PictureStrips"/>
    <dgm:cxn modelId="{AA2B2245-5ACD-42EF-BA4E-E1DBAA4EF0D6}" srcId="{440F22D3-0323-45A1-885B-3236A230962D}" destId="{34BF93E2-C444-4286-9213-A6B5A159E01F}" srcOrd="1" destOrd="0" parTransId="{B762DE20-47D5-4708-9987-CDBD8A893144}" sibTransId="{B7124050-05A7-4B6A-B6A3-9417D91E2956}"/>
    <dgm:cxn modelId="{59E8DF53-6476-4CB2-AA3C-D4FF4C5F8CC8}" type="presOf" srcId="{90C0F03F-5F29-4A45-AF7A-5C723D561917}" destId="{D6F1CE48-8E2B-4698-A8B6-D938DB6E1C2F}" srcOrd="0" destOrd="0" presId="urn:microsoft.com/office/officeart/2008/layout/PictureStrips"/>
    <dgm:cxn modelId="{689E7549-BD46-42A3-AF2C-517D923D13AB}" srcId="{440F22D3-0323-45A1-885B-3236A230962D}" destId="{72866DBE-C23A-4ECB-9049-F87EC8AF2FFE}" srcOrd="0" destOrd="0" parTransId="{A21B1FD6-7DDD-4B41-A5FA-F746C2829B1F}" sibTransId="{4AD2878B-F6FF-4127-8C6C-DE9997A21119}"/>
    <dgm:cxn modelId="{FF39DB89-597D-4669-9CB5-1C0DB9E79696}" srcId="{440F22D3-0323-45A1-885B-3236A230962D}" destId="{569A417C-BAE6-442D-B087-D6E44ED3BC4A}" srcOrd="2" destOrd="0" parTransId="{63D80F34-69E2-407A-8A4C-524829B00D7B}" sibTransId="{619A801D-5952-49E2-8347-40637E2B328C}"/>
    <dgm:cxn modelId="{7616A211-A174-4748-BB54-DF38BB90D0BE}" type="presOf" srcId="{72866DBE-C23A-4ECB-9049-F87EC8AF2FFE}" destId="{B01C18DB-72D3-4001-9967-D5F465DC4047}" srcOrd="0" destOrd="0" presId="urn:microsoft.com/office/officeart/2008/layout/PictureStrips"/>
    <dgm:cxn modelId="{09C9CD69-3C3F-4012-8ED7-28CADBD6A54F}" type="presParOf" srcId="{4B58948C-6AA7-4BBB-AB25-5C72CE5A64EE}" destId="{645A3CE6-233C-42DE-8232-2C21891BCD8A}" srcOrd="0" destOrd="0" presId="urn:microsoft.com/office/officeart/2008/layout/PictureStrips"/>
    <dgm:cxn modelId="{6E091DDB-FD20-4D5F-BD62-7EDC6529F41C}" type="presParOf" srcId="{645A3CE6-233C-42DE-8232-2C21891BCD8A}" destId="{B01C18DB-72D3-4001-9967-D5F465DC4047}" srcOrd="0" destOrd="0" presId="urn:microsoft.com/office/officeart/2008/layout/PictureStrips"/>
    <dgm:cxn modelId="{EA389E04-49DB-4A00-A112-F19FEC8B4C71}" type="presParOf" srcId="{645A3CE6-233C-42DE-8232-2C21891BCD8A}" destId="{5794BCFD-A811-49F7-B93E-242414F47F36}" srcOrd="1" destOrd="0" presId="urn:microsoft.com/office/officeart/2008/layout/PictureStrips"/>
    <dgm:cxn modelId="{1E328937-7443-495A-B4F3-4731743583FB}" type="presParOf" srcId="{4B58948C-6AA7-4BBB-AB25-5C72CE5A64EE}" destId="{A3566939-0C3B-4286-A004-2B1767C91CB6}" srcOrd="1" destOrd="0" presId="urn:microsoft.com/office/officeart/2008/layout/PictureStrips"/>
    <dgm:cxn modelId="{7CCE9C1D-A9BF-4B0B-A03B-4FB76084F41B}" type="presParOf" srcId="{4B58948C-6AA7-4BBB-AB25-5C72CE5A64EE}" destId="{669F11A2-1241-4F60-B0D2-8B0AB8BC2F87}" srcOrd="2" destOrd="0" presId="urn:microsoft.com/office/officeart/2008/layout/PictureStrips"/>
    <dgm:cxn modelId="{97F2E47A-A73D-4538-985B-9CBEE93D6B54}" type="presParOf" srcId="{669F11A2-1241-4F60-B0D2-8B0AB8BC2F87}" destId="{ABF8501C-E243-4B2D-8B7F-54414C5DFA19}" srcOrd="0" destOrd="0" presId="urn:microsoft.com/office/officeart/2008/layout/PictureStrips"/>
    <dgm:cxn modelId="{61EF6938-4FC6-497C-95F8-680D36319FC3}" type="presParOf" srcId="{669F11A2-1241-4F60-B0D2-8B0AB8BC2F87}" destId="{56291B04-8087-4D6D-B2C8-9E810B43CFF9}" srcOrd="1" destOrd="0" presId="urn:microsoft.com/office/officeart/2008/layout/PictureStrips"/>
    <dgm:cxn modelId="{9B678164-2CA7-4357-9DA6-6D4AA52FA9FB}" type="presParOf" srcId="{4B58948C-6AA7-4BBB-AB25-5C72CE5A64EE}" destId="{8A62636B-97EF-4EEE-A429-70FA934D9956}" srcOrd="3" destOrd="0" presId="urn:microsoft.com/office/officeart/2008/layout/PictureStrips"/>
    <dgm:cxn modelId="{D3FC6DF3-47AB-444D-B349-583C32754E3D}" type="presParOf" srcId="{4B58948C-6AA7-4BBB-AB25-5C72CE5A64EE}" destId="{322959A8-7B99-4136-BCB1-579DBA86D530}" srcOrd="4" destOrd="0" presId="urn:microsoft.com/office/officeart/2008/layout/PictureStrips"/>
    <dgm:cxn modelId="{FDF8A88B-903F-4B52-A8A1-2291CEECC9D5}" type="presParOf" srcId="{322959A8-7B99-4136-BCB1-579DBA86D530}" destId="{A90D101D-5569-4EEA-B59B-3E59192A0A32}" srcOrd="0" destOrd="0" presId="urn:microsoft.com/office/officeart/2008/layout/PictureStrips"/>
    <dgm:cxn modelId="{8AA6AC66-B932-43F0-A738-751AD5DE2C3C}" type="presParOf" srcId="{322959A8-7B99-4136-BCB1-579DBA86D530}" destId="{22B7425E-21CE-4B72-90B0-B3CEAED20219}" srcOrd="1" destOrd="0" presId="urn:microsoft.com/office/officeart/2008/layout/PictureStrips"/>
    <dgm:cxn modelId="{CE30A67B-125B-4F80-B346-FFD1B267FDA1}" type="presParOf" srcId="{4B58948C-6AA7-4BBB-AB25-5C72CE5A64EE}" destId="{51D57EDF-7B6A-4ABC-8E43-D0DC33B6BB45}" srcOrd="5" destOrd="0" presId="urn:microsoft.com/office/officeart/2008/layout/PictureStrips"/>
    <dgm:cxn modelId="{C381192A-6F03-43E7-BABA-4AACCFBE0E57}" type="presParOf" srcId="{4B58948C-6AA7-4BBB-AB25-5C72CE5A64EE}" destId="{36C86C6E-EDCA-4DF8-B34D-1585217B938D}" srcOrd="6" destOrd="0" presId="urn:microsoft.com/office/officeart/2008/layout/PictureStrips"/>
    <dgm:cxn modelId="{736A4C2B-3163-4095-B91C-180427AA086C}" type="presParOf" srcId="{36C86C6E-EDCA-4DF8-B34D-1585217B938D}" destId="{D6F1CE48-8E2B-4698-A8B6-D938DB6E1C2F}" srcOrd="0" destOrd="0" presId="urn:microsoft.com/office/officeart/2008/layout/PictureStrips"/>
    <dgm:cxn modelId="{9A055D8E-1ADD-4841-88F7-20495304C100}" type="presParOf" srcId="{36C86C6E-EDCA-4DF8-B34D-1585217B938D}" destId="{0C038629-A15E-4E1A-B9C5-2241668342DB}" srcOrd="1" destOrd="0" presId="urn:microsoft.com/office/officeart/2008/layout/PictureStrips"/>
    <dgm:cxn modelId="{817A1555-95FE-4C96-8D3B-83FBDDD92981}" type="presParOf" srcId="{4B58948C-6AA7-4BBB-AB25-5C72CE5A64EE}" destId="{D622F588-23EA-4B7C-9E96-B0BD8D156DA2}" srcOrd="7" destOrd="0" presId="urn:microsoft.com/office/officeart/2008/layout/PictureStrips"/>
    <dgm:cxn modelId="{3C104016-C62E-4259-9B60-8B75D9048BFE}" type="presParOf" srcId="{4B58948C-6AA7-4BBB-AB25-5C72CE5A64EE}" destId="{567B738C-95F5-4F43-9A7D-8D96CEDAD48E}" srcOrd="8" destOrd="0" presId="urn:microsoft.com/office/officeart/2008/layout/PictureStrips"/>
    <dgm:cxn modelId="{0C1F84D4-4B36-4426-9BA2-336117DFFE4F}" type="presParOf" srcId="{567B738C-95F5-4F43-9A7D-8D96CEDAD48E}" destId="{17E1713E-8809-4B15-8196-898F66CA5945}" srcOrd="0" destOrd="0" presId="urn:microsoft.com/office/officeart/2008/layout/PictureStrips"/>
    <dgm:cxn modelId="{24272791-6C9A-4BF1-9691-15DF353E7C12}" type="presParOf" srcId="{567B738C-95F5-4F43-9A7D-8D96CEDAD48E}" destId="{FA129E43-D1B1-40AC-900D-84158BC91DA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44E4EDA-E301-4AA3-ACF7-AC2A62DCF09C}" type="doc">
      <dgm:prSet loTypeId="urn:microsoft.com/office/officeart/2008/layout/AlternatingPictureBlocks" loCatId="list" qsTypeId="urn:microsoft.com/office/officeart/2005/8/quickstyle/3d2" qsCatId="3D" csTypeId="urn:microsoft.com/office/officeart/2005/8/colors/colorful5" csCatId="colorful" phldr="1"/>
      <dgm:spPr/>
    </dgm:pt>
    <dgm:pt modelId="{DFA6D3EE-9790-4680-A190-B9FEC46D4286}">
      <dgm:prSet phldrT="[Текст]" custT="1"/>
      <dgm:spPr/>
      <dgm:t>
        <a:bodyPr/>
        <a:lstStyle/>
        <a:p>
          <a:r>
            <a:rPr lang="ru-RU" sz="1400" b="0" i="0" dirty="0" smtClean="0">
              <a:solidFill>
                <a:srgbClr val="FFFF00"/>
              </a:solidFill>
            </a:rPr>
            <a:t>В рамках социального обеспечения реализовывалась государственная программа Иркутской области «Доступное жилье» путем социальных выплат гражданам, попавшим под переселение из ветхого жилья.</a:t>
          </a:r>
          <a:endParaRPr lang="ru-RU" sz="1400" b="0" i="0" dirty="0">
            <a:solidFill>
              <a:srgbClr val="FFFF00"/>
            </a:solidFill>
          </a:endParaRPr>
        </a:p>
      </dgm:t>
    </dgm:pt>
    <dgm:pt modelId="{5FE61973-31B5-4C6C-A64E-DD4B50B86E74}" type="parTrans" cxnId="{CF0BD009-F420-4737-A04F-B879FFBCEFF7}">
      <dgm:prSet/>
      <dgm:spPr/>
      <dgm:t>
        <a:bodyPr/>
        <a:lstStyle/>
        <a:p>
          <a:endParaRPr lang="ru-RU"/>
        </a:p>
      </dgm:t>
    </dgm:pt>
    <dgm:pt modelId="{C53C6733-60EB-464D-B139-08278F03F131}" type="sibTrans" cxnId="{CF0BD009-F420-4737-A04F-B879FFBCEFF7}">
      <dgm:prSet/>
      <dgm:spPr/>
      <dgm:t>
        <a:bodyPr/>
        <a:lstStyle/>
        <a:p>
          <a:endParaRPr lang="ru-RU"/>
        </a:p>
      </dgm:t>
    </dgm:pt>
    <dgm:pt modelId="{90216E1F-347A-446C-BF4B-94E4703A19D3}">
      <dgm:prSet phldrT="[Текст]" custT="1"/>
      <dgm:spPr/>
      <dgm:t>
        <a:bodyPr/>
        <a:lstStyle/>
        <a:p>
          <a:r>
            <a:rPr lang="ru-RU" sz="1400" dirty="0" smtClean="0">
              <a:solidFill>
                <a:srgbClr val="FFFF00"/>
              </a:solidFill>
            </a:rPr>
            <a:t>Всего в 2017 году на предоставление социальных выплат на переселение граждан  было израсходовано 46 690,0 тыс. руб., из них за счет средств областного и федерального бюджета 40 338,7 тыс. руб.</a:t>
          </a:r>
          <a:endParaRPr lang="ru-RU" sz="1400" dirty="0">
            <a:solidFill>
              <a:srgbClr val="FFFF00"/>
            </a:solidFill>
          </a:endParaRPr>
        </a:p>
      </dgm:t>
    </dgm:pt>
    <dgm:pt modelId="{E3BB0D0E-8027-437E-BA41-E193BD6C5190}" type="parTrans" cxnId="{F09477EC-C16D-48DA-B438-FCDAC8DDC742}">
      <dgm:prSet/>
      <dgm:spPr/>
      <dgm:t>
        <a:bodyPr/>
        <a:lstStyle/>
        <a:p>
          <a:endParaRPr lang="ru-RU"/>
        </a:p>
      </dgm:t>
    </dgm:pt>
    <dgm:pt modelId="{A76B4E71-BCC6-494A-BFEB-72AC0E1FF950}" type="sibTrans" cxnId="{F09477EC-C16D-48DA-B438-FCDAC8DDC742}">
      <dgm:prSet/>
      <dgm:spPr/>
      <dgm:t>
        <a:bodyPr/>
        <a:lstStyle/>
        <a:p>
          <a:endParaRPr lang="ru-RU"/>
        </a:p>
      </dgm:t>
    </dgm:pt>
    <dgm:pt modelId="{4B55F684-B16B-461E-B9AD-04A110386F26}">
      <dgm:prSet phldrT="[Текст]" custT="1"/>
      <dgm:spPr/>
      <dgm:t>
        <a:bodyPr/>
        <a:lstStyle/>
        <a:p>
          <a:r>
            <a:rPr lang="ru-RU" sz="1200" dirty="0" smtClean="0">
              <a:solidFill>
                <a:srgbClr val="0070C0"/>
              </a:solidFill>
            </a:rPr>
            <a:t>В рамках муниципальной программы «Социальная поддержка населения Бодайбинского муниципального образования» предоставляется адресная социальная помощь, льготный проезд многодетным, малообеспеченным семьям, студентам и неработающим пенсионерам</a:t>
          </a:r>
          <a:endParaRPr lang="ru-RU" sz="1200" dirty="0">
            <a:solidFill>
              <a:srgbClr val="0070C0"/>
            </a:solidFill>
          </a:endParaRPr>
        </a:p>
      </dgm:t>
    </dgm:pt>
    <dgm:pt modelId="{1265618A-1EF9-4E34-A800-D6C2FEF4400A}" type="parTrans" cxnId="{817716BF-3639-42F5-9F45-14DC8C32EBE1}">
      <dgm:prSet/>
      <dgm:spPr/>
      <dgm:t>
        <a:bodyPr/>
        <a:lstStyle/>
        <a:p>
          <a:endParaRPr lang="ru-RU"/>
        </a:p>
      </dgm:t>
    </dgm:pt>
    <dgm:pt modelId="{BFE7B8CB-01E2-4AE9-AC9B-1C002F59E1E6}" type="sibTrans" cxnId="{817716BF-3639-42F5-9F45-14DC8C32EBE1}">
      <dgm:prSet/>
      <dgm:spPr/>
      <dgm:t>
        <a:bodyPr/>
        <a:lstStyle/>
        <a:p>
          <a:endParaRPr lang="ru-RU"/>
        </a:p>
      </dgm:t>
    </dgm:pt>
    <dgm:pt modelId="{3FD41DFB-284F-4BAE-BB14-DD4BD9A3A225}" type="pres">
      <dgm:prSet presAssocID="{E44E4EDA-E301-4AA3-ACF7-AC2A62DCF09C}" presName="linearFlow" presStyleCnt="0">
        <dgm:presLayoutVars>
          <dgm:dir/>
          <dgm:resizeHandles val="exact"/>
        </dgm:presLayoutVars>
      </dgm:prSet>
      <dgm:spPr/>
    </dgm:pt>
    <dgm:pt modelId="{A2B5F889-A49B-40D6-A54A-E4FE21B4313B}" type="pres">
      <dgm:prSet presAssocID="{DFA6D3EE-9790-4680-A190-B9FEC46D4286}" presName="comp" presStyleCnt="0"/>
      <dgm:spPr/>
    </dgm:pt>
    <dgm:pt modelId="{92125698-0AE5-432E-8E9D-F89880095F1C}" type="pres">
      <dgm:prSet presAssocID="{DFA6D3EE-9790-4680-A190-B9FEC46D4286}" presName="rect2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6FA4A0-B86A-45B4-93E4-59A0C07CCB2F}" type="pres">
      <dgm:prSet presAssocID="{DFA6D3EE-9790-4680-A190-B9FEC46D4286}" presName="rect1" presStyleLbl="lnNode1" presStyleIdx="0" presStyleCnt="3"/>
      <dgm:spPr>
        <a:blipFill>
          <a:blip xmlns:r="http://schemas.openxmlformats.org/officeDocument/2006/relationships" r:embed="rId1"/>
          <a:stretch>
            <a:fillRect/>
          </a:stretch>
        </a:blipFill>
      </dgm:spPr>
    </dgm:pt>
    <dgm:pt modelId="{0E95A064-F077-44C4-AF0C-0D1E7E9108A6}" type="pres">
      <dgm:prSet presAssocID="{C53C6733-60EB-464D-B139-08278F03F131}" presName="sibTrans" presStyleCnt="0"/>
      <dgm:spPr/>
    </dgm:pt>
    <dgm:pt modelId="{0260B736-A8A7-4711-A491-0C7039E1A8D6}" type="pres">
      <dgm:prSet presAssocID="{90216E1F-347A-446C-BF4B-94E4703A19D3}" presName="comp" presStyleCnt="0"/>
      <dgm:spPr/>
    </dgm:pt>
    <dgm:pt modelId="{ADE767EF-5D34-4764-A0A5-EA941D27574E}" type="pres">
      <dgm:prSet presAssocID="{90216E1F-347A-446C-BF4B-94E4703A19D3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F599F7-EBD3-409D-AAAF-20145F513070}" type="pres">
      <dgm:prSet presAssocID="{90216E1F-347A-446C-BF4B-94E4703A19D3}" presName="rect1" presStyleLbl="lnNode1" presStyleIdx="1" presStyleCnt="3"/>
      <dgm:spPr>
        <a:blipFill>
          <a:blip xmlns:r="http://schemas.openxmlformats.org/officeDocument/2006/relationships" r:embed="rId2"/>
          <a:stretch>
            <a:fillRect/>
          </a:stretch>
        </a:blipFill>
      </dgm:spPr>
    </dgm:pt>
    <dgm:pt modelId="{2D461F96-53FD-439E-B21C-5E653290F7D7}" type="pres">
      <dgm:prSet presAssocID="{A76B4E71-BCC6-494A-BFEB-72AC0E1FF950}" presName="sibTrans" presStyleCnt="0"/>
      <dgm:spPr/>
    </dgm:pt>
    <dgm:pt modelId="{91AD7444-F4E7-402A-9993-A668B99535E5}" type="pres">
      <dgm:prSet presAssocID="{4B55F684-B16B-461E-B9AD-04A110386F26}" presName="comp" presStyleCnt="0"/>
      <dgm:spPr/>
    </dgm:pt>
    <dgm:pt modelId="{32ADE878-CE1C-4924-BD20-A317A448432B}" type="pres">
      <dgm:prSet presAssocID="{4B55F684-B16B-461E-B9AD-04A110386F26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D3DD1A-08D1-45E1-A051-196A537C8934}" type="pres">
      <dgm:prSet presAssocID="{4B55F684-B16B-461E-B9AD-04A110386F26}" presName="rect1" presStyleLbl="lnNode1" presStyleIdx="2" presStyleCnt="3"/>
      <dgm:spPr>
        <a:blipFill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1451B0E9-9945-40FF-A68A-6927E18DDA41}" type="presOf" srcId="{90216E1F-347A-446C-BF4B-94E4703A19D3}" destId="{ADE767EF-5D34-4764-A0A5-EA941D27574E}" srcOrd="0" destOrd="0" presId="urn:microsoft.com/office/officeart/2008/layout/AlternatingPictureBlocks"/>
    <dgm:cxn modelId="{CF0BD009-F420-4737-A04F-B879FFBCEFF7}" srcId="{E44E4EDA-E301-4AA3-ACF7-AC2A62DCF09C}" destId="{DFA6D3EE-9790-4680-A190-B9FEC46D4286}" srcOrd="0" destOrd="0" parTransId="{5FE61973-31B5-4C6C-A64E-DD4B50B86E74}" sibTransId="{C53C6733-60EB-464D-B139-08278F03F131}"/>
    <dgm:cxn modelId="{F09477EC-C16D-48DA-B438-FCDAC8DDC742}" srcId="{E44E4EDA-E301-4AA3-ACF7-AC2A62DCF09C}" destId="{90216E1F-347A-446C-BF4B-94E4703A19D3}" srcOrd="1" destOrd="0" parTransId="{E3BB0D0E-8027-437E-BA41-E193BD6C5190}" sibTransId="{A76B4E71-BCC6-494A-BFEB-72AC0E1FF950}"/>
    <dgm:cxn modelId="{0E280763-707F-4920-B04E-D33D8B5A9979}" type="presOf" srcId="{DFA6D3EE-9790-4680-A190-B9FEC46D4286}" destId="{92125698-0AE5-432E-8E9D-F89880095F1C}" srcOrd="0" destOrd="0" presId="urn:microsoft.com/office/officeart/2008/layout/AlternatingPictureBlocks"/>
    <dgm:cxn modelId="{974B0B54-8539-4246-88ED-AF29C076750A}" type="presOf" srcId="{4B55F684-B16B-461E-B9AD-04A110386F26}" destId="{32ADE878-CE1C-4924-BD20-A317A448432B}" srcOrd="0" destOrd="0" presId="urn:microsoft.com/office/officeart/2008/layout/AlternatingPictureBlocks"/>
    <dgm:cxn modelId="{817716BF-3639-42F5-9F45-14DC8C32EBE1}" srcId="{E44E4EDA-E301-4AA3-ACF7-AC2A62DCF09C}" destId="{4B55F684-B16B-461E-B9AD-04A110386F26}" srcOrd="2" destOrd="0" parTransId="{1265618A-1EF9-4E34-A800-D6C2FEF4400A}" sibTransId="{BFE7B8CB-01E2-4AE9-AC9B-1C002F59E1E6}"/>
    <dgm:cxn modelId="{7F1DFAC2-F371-402B-996B-FFD520D592F1}" type="presOf" srcId="{E44E4EDA-E301-4AA3-ACF7-AC2A62DCF09C}" destId="{3FD41DFB-284F-4BAE-BB14-DD4BD9A3A225}" srcOrd="0" destOrd="0" presId="urn:microsoft.com/office/officeart/2008/layout/AlternatingPictureBlocks"/>
    <dgm:cxn modelId="{B5DE5400-1A5C-4CBA-A9BB-A17495926134}" type="presParOf" srcId="{3FD41DFB-284F-4BAE-BB14-DD4BD9A3A225}" destId="{A2B5F889-A49B-40D6-A54A-E4FE21B4313B}" srcOrd="0" destOrd="0" presId="urn:microsoft.com/office/officeart/2008/layout/AlternatingPictureBlocks"/>
    <dgm:cxn modelId="{6A1939C9-575E-4395-B7B3-C011A105EBE8}" type="presParOf" srcId="{A2B5F889-A49B-40D6-A54A-E4FE21B4313B}" destId="{92125698-0AE5-432E-8E9D-F89880095F1C}" srcOrd="0" destOrd="0" presId="urn:microsoft.com/office/officeart/2008/layout/AlternatingPictureBlocks"/>
    <dgm:cxn modelId="{F1E58CBE-78B9-4C9C-9EA4-B670B5AE7E7E}" type="presParOf" srcId="{A2B5F889-A49B-40D6-A54A-E4FE21B4313B}" destId="{AE6FA4A0-B86A-45B4-93E4-59A0C07CCB2F}" srcOrd="1" destOrd="0" presId="urn:microsoft.com/office/officeart/2008/layout/AlternatingPictureBlocks"/>
    <dgm:cxn modelId="{D7DA4FDD-76BF-406C-A0D3-54C5AAFA9F7C}" type="presParOf" srcId="{3FD41DFB-284F-4BAE-BB14-DD4BD9A3A225}" destId="{0E95A064-F077-44C4-AF0C-0D1E7E9108A6}" srcOrd="1" destOrd="0" presId="urn:microsoft.com/office/officeart/2008/layout/AlternatingPictureBlocks"/>
    <dgm:cxn modelId="{FFB41672-1D5A-4BC7-B32D-0522CDEBBDA5}" type="presParOf" srcId="{3FD41DFB-284F-4BAE-BB14-DD4BD9A3A225}" destId="{0260B736-A8A7-4711-A491-0C7039E1A8D6}" srcOrd="2" destOrd="0" presId="urn:microsoft.com/office/officeart/2008/layout/AlternatingPictureBlocks"/>
    <dgm:cxn modelId="{63C01491-9380-4055-99EB-E754DD382F53}" type="presParOf" srcId="{0260B736-A8A7-4711-A491-0C7039E1A8D6}" destId="{ADE767EF-5D34-4764-A0A5-EA941D27574E}" srcOrd="0" destOrd="0" presId="urn:microsoft.com/office/officeart/2008/layout/AlternatingPictureBlocks"/>
    <dgm:cxn modelId="{1D5CF8FF-166E-44DC-A989-CE21D7DEA0F9}" type="presParOf" srcId="{0260B736-A8A7-4711-A491-0C7039E1A8D6}" destId="{E2F599F7-EBD3-409D-AAAF-20145F513070}" srcOrd="1" destOrd="0" presId="urn:microsoft.com/office/officeart/2008/layout/AlternatingPictureBlocks"/>
    <dgm:cxn modelId="{D8E432A2-F1C6-4366-8E15-BAC9814514DB}" type="presParOf" srcId="{3FD41DFB-284F-4BAE-BB14-DD4BD9A3A225}" destId="{2D461F96-53FD-439E-B21C-5E653290F7D7}" srcOrd="3" destOrd="0" presId="urn:microsoft.com/office/officeart/2008/layout/AlternatingPictureBlocks"/>
    <dgm:cxn modelId="{C2639EFC-132E-4B38-9C2F-561779EB1F34}" type="presParOf" srcId="{3FD41DFB-284F-4BAE-BB14-DD4BD9A3A225}" destId="{91AD7444-F4E7-402A-9993-A668B99535E5}" srcOrd="4" destOrd="0" presId="urn:microsoft.com/office/officeart/2008/layout/AlternatingPictureBlocks"/>
    <dgm:cxn modelId="{E5B02ADF-98C9-40A8-98F7-B68A9BAE125D}" type="presParOf" srcId="{91AD7444-F4E7-402A-9993-A668B99535E5}" destId="{32ADE878-CE1C-4924-BD20-A317A448432B}" srcOrd="0" destOrd="0" presId="urn:microsoft.com/office/officeart/2008/layout/AlternatingPictureBlocks"/>
    <dgm:cxn modelId="{0EAF74C5-6BA6-4765-A59F-A724F98073C1}" type="presParOf" srcId="{91AD7444-F4E7-402A-9993-A668B99535E5}" destId="{E9D3DD1A-08D1-45E1-A051-196A537C8934}" srcOrd="1" destOrd="0" presId="urn:microsoft.com/office/officeart/2008/layout/AlternatingPictureBlocks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2DA8966-1B57-475C-B8F4-3CD9C85F65B6}" type="doc">
      <dgm:prSet loTypeId="urn:microsoft.com/office/officeart/2005/8/layout/list1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9A4FDB1-80D3-4492-9CAE-8CD56CA4A0D9}">
      <dgm:prSet phldrT="[Текст]" custT="1"/>
      <dgm:spPr>
        <a:solidFill>
          <a:srgbClr val="00B0F0"/>
        </a:solidFill>
      </dgm:spPr>
      <dgm:t>
        <a:bodyPr>
          <a:prstTxWarp prst="textWave1">
            <a:avLst/>
          </a:prstTxWarp>
        </a:bodyPr>
        <a:lstStyle/>
        <a:p>
          <a:r>
            <a:rPr lang="ru-RU" sz="1800" dirty="0" smtClean="0">
              <a:solidFill>
                <a:srgbClr val="7030A0"/>
              </a:solidFill>
              <a:latin typeface="Arial Narrow" panose="020B0606020202030204" pitchFamily="34" charset="0"/>
            </a:rPr>
            <a:t>На реализацию муниципальной программы «Молодежь и поддержка физической культуры и спорта на территории Бодайбинского муниципального </a:t>
          </a:r>
          <a:r>
            <a:rPr lang="ru-RU" sz="2000" dirty="0" smtClean="0">
              <a:solidFill>
                <a:srgbClr val="7030A0"/>
              </a:solidFill>
              <a:latin typeface="Arial Narrow" panose="020B0606020202030204" pitchFamily="34" charset="0"/>
            </a:rPr>
            <a:t>образования</a:t>
          </a:r>
          <a:r>
            <a:rPr lang="ru-RU" sz="1800" dirty="0" smtClean="0">
              <a:solidFill>
                <a:srgbClr val="7030A0"/>
              </a:solidFill>
              <a:latin typeface="Arial Narrow" panose="020B0606020202030204" pitchFamily="34" charset="0"/>
            </a:rPr>
            <a:t>» израсходовано 468,2 тыс. руб.</a:t>
          </a:r>
          <a:endParaRPr lang="ru-RU" sz="1800" dirty="0">
            <a:solidFill>
              <a:srgbClr val="7030A0"/>
            </a:solidFill>
            <a:latin typeface="Arial Narrow" panose="020B0606020202030204" pitchFamily="34" charset="0"/>
          </a:endParaRPr>
        </a:p>
      </dgm:t>
    </dgm:pt>
    <dgm:pt modelId="{511F21C2-5EA0-4CE6-B5FC-DDB278B1A6A9}" type="parTrans" cxnId="{1B2DBD56-919A-4B13-A058-1BFB4F817ABC}">
      <dgm:prSet/>
      <dgm:spPr/>
      <dgm:t>
        <a:bodyPr/>
        <a:lstStyle/>
        <a:p>
          <a:endParaRPr lang="ru-RU"/>
        </a:p>
      </dgm:t>
    </dgm:pt>
    <dgm:pt modelId="{42F5906F-6F3F-4A01-8D60-0E555EB7F58F}" type="sibTrans" cxnId="{1B2DBD56-919A-4B13-A058-1BFB4F817ABC}">
      <dgm:prSet/>
      <dgm:spPr/>
      <dgm:t>
        <a:bodyPr/>
        <a:lstStyle/>
        <a:p>
          <a:endParaRPr lang="ru-RU"/>
        </a:p>
      </dgm:t>
    </dgm:pt>
    <dgm:pt modelId="{00342C25-5E4C-4ADC-A033-944EA9C6E7C0}" type="pres">
      <dgm:prSet presAssocID="{42DA8966-1B57-475C-B8F4-3CD9C85F65B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89E58E-6250-4548-9066-5A1CC04AA7B8}" type="pres">
      <dgm:prSet presAssocID="{69A4FDB1-80D3-4492-9CAE-8CD56CA4A0D9}" presName="parentLin" presStyleCnt="0"/>
      <dgm:spPr/>
    </dgm:pt>
    <dgm:pt modelId="{290410D2-7583-47E0-A402-16197C8BEF6D}" type="pres">
      <dgm:prSet presAssocID="{69A4FDB1-80D3-4492-9CAE-8CD56CA4A0D9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ACC98F51-5E24-4EDA-823A-8F5923B94CD6}" type="pres">
      <dgm:prSet presAssocID="{69A4FDB1-80D3-4492-9CAE-8CD56CA4A0D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DEA3AA-3230-4EA1-A176-8AC09374FECF}" type="pres">
      <dgm:prSet presAssocID="{69A4FDB1-80D3-4492-9CAE-8CD56CA4A0D9}" presName="negativeSpace" presStyleCnt="0"/>
      <dgm:spPr/>
    </dgm:pt>
    <dgm:pt modelId="{EA5F8A24-C07F-4047-82C5-F50D07AD40FC}" type="pres">
      <dgm:prSet presAssocID="{69A4FDB1-80D3-4492-9CAE-8CD56CA4A0D9}" presName="childText" presStyleLbl="conFgAcc1" presStyleIdx="0" presStyleCnt="1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>
            <a:alphaModFix amt="43000"/>
          </a:blip>
          <a:stretch>
            <a:fillRect/>
          </a:stretch>
        </a:blipFill>
      </dgm:spPr>
    </dgm:pt>
  </dgm:ptLst>
  <dgm:cxnLst>
    <dgm:cxn modelId="{87ABCB53-C324-4F32-BCE5-8B36EA9149C9}" type="presOf" srcId="{69A4FDB1-80D3-4492-9CAE-8CD56CA4A0D9}" destId="{290410D2-7583-47E0-A402-16197C8BEF6D}" srcOrd="0" destOrd="0" presId="urn:microsoft.com/office/officeart/2005/8/layout/list1"/>
    <dgm:cxn modelId="{1B2DBD56-919A-4B13-A058-1BFB4F817ABC}" srcId="{42DA8966-1B57-475C-B8F4-3CD9C85F65B6}" destId="{69A4FDB1-80D3-4492-9CAE-8CD56CA4A0D9}" srcOrd="0" destOrd="0" parTransId="{511F21C2-5EA0-4CE6-B5FC-DDB278B1A6A9}" sibTransId="{42F5906F-6F3F-4A01-8D60-0E555EB7F58F}"/>
    <dgm:cxn modelId="{A0652CC5-D1A3-4A77-8ADC-CAC23A1A6324}" type="presOf" srcId="{69A4FDB1-80D3-4492-9CAE-8CD56CA4A0D9}" destId="{ACC98F51-5E24-4EDA-823A-8F5923B94CD6}" srcOrd="1" destOrd="0" presId="urn:microsoft.com/office/officeart/2005/8/layout/list1"/>
    <dgm:cxn modelId="{DE8324AF-ABCC-4F93-838D-AE47765D753D}" type="presOf" srcId="{42DA8966-1B57-475C-B8F4-3CD9C85F65B6}" destId="{00342C25-5E4C-4ADC-A033-944EA9C6E7C0}" srcOrd="0" destOrd="0" presId="urn:microsoft.com/office/officeart/2005/8/layout/list1"/>
    <dgm:cxn modelId="{E8686234-7346-4475-8A0D-E6B4E3638B07}" type="presParOf" srcId="{00342C25-5E4C-4ADC-A033-944EA9C6E7C0}" destId="{8689E58E-6250-4548-9066-5A1CC04AA7B8}" srcOrd="0" destOrd="0" presId="urn:microsoft.com/office/officeart/2005/8/layout/list1"/>
    <dgm:cxn modelId="{74E12C45-59EB-4842-BABE-F3C0F397DC97}" type="presParOf" srcId="{8689E58E-6250-4548-9066-5A1CC04AA7B8}" destId="{290410D2-7583-47E0-A402-16197C8BEF6D}" srcOrd="0" destOrd="0" presId="urn:microsoft.com/office/officeart/2005/8/layout/list1"/>
    <dgm:cxn modelId="{690BEC58-F85C-46A3-A093-DC7430BF84CD}" type="presParOf" srcId="{8689E58E-6250-4548-9066-5A1CC04AA7B8}" destId="{ACC98F51-5E24-4EDA-823A-8F5923B94CD6}" srcOrd="1" destOrd="0" presId="urn:microsoft.com/office/officeart/2005/8/layout/list1"/>
    <dgm:cxn modelId="{ABAC0E0E-69C8-4DA5-8AE1-1030BE4D1654}" type="presParOf" srcId="{00342C25-5E4C-4ADC-A033-944EA9C6E7C0}" destId="{4EDEA3AA-3230-4EA1-A176-8AC09374FECF}" srcOrd="1" destOrd="0" presId="urn:microsoft.com/office/officeart/2005/8/layout/list1"/>
    <dgm:cxn modelId="{EBE5D319-3DB3-42B1-9F1D-29DFE123C3B5}" type="presParOf" srcId="{00342C25-5E4C-4ADC-A033-944EA9C6E7C0}" destId="{EA5F8A24-C07F-4047-82C5-F50D07AD40F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FE6684-044A-4BBE-B467-7258180B6C85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0A59E59-AE62-4910-B051-ABD7DAADC347}">
      <dgm:prSet phldrT="[Текст]"/>
      <dgm:spPr>
        <a:solidFill>
          <a:srgbClr val="00B050"/>
        </a:solidFill>
        <a:ln>
          <a:solidFill>
            <a:schemeClr val="bg1"/>
          </a:solidFill>
        </a:ln>
      </dgm:spPr>
      <dgm:t>
        <a:bodyPr>
          <a:prstTxWarp prst="textWave4">
            <a:avLst/>
          </a:prstTxWarp>
        </a:bodyPr>
        <a:lstStyle/>
        <a:p>
          <a:r>
            <a:rPr lang="ru-RU" dirty="0" smtClean="0">
              <a:solidFill>
                <a:srgbClr val="002060"/>
              </a:solidFill>
            </a:rPr>
            <a:t>Бюджет на 2018 год и плановый период </a:t>
          </a:r>
          <a:r>
            <a:rPr lang="ru-RU" dirty="0" smtClean="0">
              <a:solidFill>
                <a:srgbClr val="002060"/>
              </a:solidFill>
            </a:rPr>
            <a:t>2019 и 2020 годов</a:t>
          </a:r>
          <a:endParaRPr lang="ru-RU" dirty="0">
            <a:solidFill>
              <a:srgbClr val="002060"/>
            </a:solidFill>
          </a:endParaRPr>
        </a:p>
      </dgm:t>
    </dgm:pt>
    <dgm:pt modelId="{22D43301-6194-49F2-9217-B47371093032}" type="parTrans" cxnId="{69216DAC-6572-4A54-AE0D-13733DDF29A5}">
      <dgm:prSet/>
      <dgm:spPr/>
      <dgm:t>
        <a:bodyPr/>
        <a:lstStyle/>
        <a:p>
          <a:endParaRPr lang="ru-RU"/>
        </a:p>
      </dgm:t>
    </dgm:pt>
    <dgm:pt modelId="{08C30DA1-18E5-4611-9ED9-C471D7331C95}" type="sibTrans" cxnId="{69216DAC-6572-4A54-AE0D-13733DDF29A5}">
      <dgm:prSet/>
      <dgm:spPr/>
      <dgm:t>
        <a:bodyPr/>
        <a:lstStyle/>
        <a:p>
          <a:endParaRPr lang="ru-RU"/>
        </a:p>
      </dgm:t>
    </dgm:pt>
    <dgm:pt modelId="{C19D7A1E-2408-44C6-B57B-BA27CFB95CFD}" type="pres">
      <dgm:prSet presAssocID="{85FE6684-044A-4BBE-B467-7258180B6C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779C97-8EB1-4E89-875D-4C20D87A6B4E}" type="pres">
      <dgm:prSet presAssocID="{D0A59E59-AE62-4910-B051-ABD7DAADC347}" presName="parentText" presStyleLbl="node1" presStyleIdx="0" presStyleCnt="1" custScaleY="168919" custLinFactY="293744" custLinFactNeighborX="10184" custLinFactNeighborY="3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6A37C3-D508-4527-807E-21A404FD136C}" type="presOf" srcId="{D0A59E59-AE62-4910-B051-ABD7DAADC347}" destId="{A2779C97-8EB1-4E89-875D-4C20D87A6B4E}" srcOrd="0" destOrd="0" presId="urn:microsoft.com/office/officeart/2005/8/layout/vList2"/>
    <dgm:cxn modelId="{69216DAC-6572-4A54-AE0D-13733DDF29A5}" srcId="{85FE6684-044A-4BBE-B467-7258180B6C85}" destId="{D0A59E59-AE62-4910-B051-ABD7DAADC347}" srcOrd="0" destOrd="0" parTransId="{22D43301-6194-49F2-9217-B47371093032}" sibTransId="{08C30DA1-18E5-4611-9ED9-C471D7331C95}"/>
    <dgm:cxn modelId="{762BD065-F052-405B-90F2-B2026A6CB5ED}" type="presOf" srcId="{85FE6684-044A-4BBE-B467-7258180B6C85}" destId="{C19D7A1E-2408-44C6-B57B-BA27CFB95CFD}" srcOrd="0" destOrd="0" presId="urn:microsoft.com/office/officeart/2005/8/layout/vList2"/>
    <dgm:cxn modelId="{1872AA36-AC09-4F8F-A10A-6DFACAA54CB1}" type="presParOf" srcId="{C19D7A1E-2408-44C6-B57B-BA27CFB95CFD}" destId="{A2779C97-8EB1-4E89-875D-4C20D87A6B4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610AFF-CD42-434D-9083-F7A5A0426DD3}" type="doc">
      <dgm:prSet loTypeId="urn:microsoft.com/office/officeart/2005/8/layout/list1" loCatId="list" qsTypeId="urn:microsoft.com/office/officeart/2009/2/quickstyle/3d8" qsCatId="3D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448EE96D-6B7B-4308-A1DD-6C389F0B8C11}">
      <dgm:prSet phldrT="[Текст]"/>
      <dgm:spPr/>
      <dgm:t>
        <a:bodyPr>
          <a:prstTxWarp prst="textDeflate">
            <a:avLst/>
          </a:prstTxWarp>
        </a:bodyPr>
        <a:lstStyle/>
        <a:p>
          <a:r>
            <a:rPr lang="ru-RU" dirty="0" smtClean="0">
              <a:solidFill>
                <a:srgbClr val="0070C0"/>
              </a:solidFill>
            </a:rPr>
            <a:t>Что такое бюджет?</a:t>
          </a:r>
          <a:endParaRPr lang="ru-RU" dirty="0">
            <a:solidFill>
              <a:srgbClr val="0070C0"/>
            </a:solidFill>
          </a:endParaRPr>
        </a:p>
      </dgm:t>
    </dgm:pt>
    <dgm:pt modelId="{864F6415-3387-4095-BA22-76FFC8761E5E}" type="parTrans" cxnId="{9743FC91-F352-49AC-834E-19D18D3AE18F}">
      <dgm:prSet/>
      <dgm:spPr/>
      <dgm:t>
        <a:bodyPr/>
        <a:lstStyle/>
        <a:p>
          <a:endParaRPr lang="ru-RU"/>
        </a:p>
      </dgm:t>
    </dgm:pt>
    <dgm:pt modelId="{E24C36EC-0C30-4F11-A59C-F9E8E3C28F8E}" type="sibTrans" cxnId="{9743FC91-F352-49AC-834E-19D18D3AE18F}">
      <dgm:prSet/>
      <dgm:spPr/>
      <dgm:t>
        <a:bodyPr/>
        <a:lstStyle/>
        <a:p>
          <a:endParaRPr lang="ru-RU"/>
        </a:p>
      </dgm:t>
    </dgm:pt>
    <dgm:pt modelId="{2ACDC623-F012-4FA7-81CE-C5104DC7845A}" type="pres">
      <dgm:prSet presAssocID="{23610AFF-CD42-434D-9083-F7A5A0426D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7EEAF3-F0F6-4FF9-8A8D-CDADBAAA7889}" type="pres">
      <dgm:prSet presAssocID="{448EE96D-6B7B-4308-A1DD-6C389F0B8C11}" presName="parentLin" presStyleCnt="0"/>
      <dgm:spPr/>
    </dgm:pt>
    <dgm:pt modelId="{8FDD6D34-4F59-4439-8D4B-146E4CC4BDCC}" type="pres">
      <dgm:prSet presAssocID="{448EE96D-6B7B-4308-A1DD-6C389F0B8C11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E756CCDE-DA01-45EF-8A84-7B924ED56AEA}" type="pres">
      <dgm:prSet presAssocID="{448EE96D-6B7B-4308-A1DD-6C389F0B8C1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E2F0C6-E98F-40A3-9091-E2BFEB1B457B}" type="pres">
      <dgm:prSet presAssocID="{448EE96D-6B7B-4308-A1DD-6C389F0B8C11}" presName="negativeSpace" presStyleCnt="0"/>
      <dgm:spPr/>
    </dgm:pt>
    <dgm:pt modelId="{1832DC5B-E15E-4E89-AE62-9CAB44FE24CC}" type="pres">
      <dgm:prSet presAssocID="{448EE96D-6B7B-4308-A1DD-6C389F0B8C11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D7EEC257-A64F-439E-B38C-F7696B6081A0}" type="presOf" srcId="{448EE96D-6B7B-4308-A1DD-6C389F0B8C11}" destId="{8FDD6D34-4F59-4439-8D4B-146E4CC4BDCC}" srcOrd="0" destOrd="0" presId="urn:microsoft.com/office/officeart/2005/8/layout/list1"/>
    <dgm:cxn modelId="{1FC3E0F6-3666-440B-9D1D-A9206906EB6F}" type="presOf" srcId="{448EE96D-6B7B-4308-A1DD-6C389F0B8C11}" destId="{E756CCDE-DA01-45EF-8A84-7B924ED56AEA}" srcOrd="1" destOrd="0" presId="urn:microsoft.com/office/officeart/2005/8/layout/list1"/>
    <dgm:cxn modelId="{9743FC91-F352-49AC-834E-19D18D3AE18F}" srcId="{23610AFF-CD42-434D-9083-F7A5A0426DD3}" destId="{448EE96D-6B7B-4308-A1DD-6C389F0B8C11}" srcOrd="0" destOrd="0" parTransId="{864F6415-3387-4095-BA22-76FFC8761E5E}" sibTransId="{E24C36EC-0C30-4F11-A59C-F9E8E3C28F8E}"/>
    <dgm:cxn modelId="{522253FA-0802-45E8-B21D-451D6B937CF1}" type="presOf" srcId="{23610AFF-CD42-434D-9083-F7A5A0426DD3}" destId="{2ACDC623-F012-4FA7-81CE-C5104DC7845A}" srcOrd="0" destOrd="0" presId="urn:microsoft.com/office/officeart/2005/8/layout/list1"/>
    <dgm:cxn modelId="{AFCC203E-3824-4A35-9A2A-71FEF62FE3C9}" type="presParOf" srcId="{2ACDC623-F012-4FA7-81CE-C5104DC7845A}" destId="{037EEAF3-F0F6-4FF9-8A8D-CDADBAAA7889}" srcOrd="0" destOrd="0" presId="urn:microsoft.com/office/officeart/2005/8/layout/list1"/>
    <dgm:cxn modelId="{1F074EFA-5D07-4BC3-9154-95C5955D316B}" type="presParOf" srcId="{037EEAF3-F0F6-4FF9-8A8D-CDADBAAA7889}" destId="{8FDD6D34-4F59-4439-8D4B-146E4CC4BDCC}" srcOrd="0" destOrd="0" presId="urn:microsoft.com/office/officeart/2005/8/layout/list1"/>
    <dgm:cxn modelId="{8C13C3A0-66DD-4221-975B-10B366F89713}" type="presParOf" srcId="{037EEAF3-F0F6-4FF9-8A8D-CDADBAAA7889}" destId="{E756CCDE-DA01-45EF-8A84-7B924ED56AEA}" srcOrd="1" destOrd="0" presId="urn:microsoft.com/office/officeart/2005/8/layout/list1"/>
    <dgm:cxn modelId="{F062AAE7-59F6-4050-90DB-680CA9385AC8}" type="presParOf" srcId="{2ACDC623-F012-4FA7-81CE-C5104DC7845A}" destId="{7BE2F0C6-E98F-40A3-9091-E2BFEB1B457B}" srcOrd="1" destOrd="0" presId="urn:microsoft.com/office/officeart/2005/8/layout/list1"/>
    <dgm:cxn modelId="{63F2CA5B-5865-4FBC-844E-B003B9F249B0}" type="presParOf" srcId="{2ACDC623-F012-4FA7-81CE-C5104DC7845A}" destId="{1832DC5B-E15E-4E89-AE62-9CAB44FE24C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900731A-D645-4BC2-AB9C-CACDC863264C}" type="doc">
      <dgm:prSet loTypeId="urn:microsoft.com/office/officeart/2005/8/layout/list1" loCatId="list" qsTypeId="urn:microsoft.com/office/officeart/2005/8/quickstyle/3d7" qsCatId="3D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6BDC400E-939C-4BB8-8908-FFF6CA4A65FB}">
      <dgm:prSet phldrT="[Текст]" custT="1"/>
      <dgm:spPr>
        <a:xfrm>
          <a:off x="1512174" y="72009"/>
          <a:ext cx="3578797" cy="1594080"/>
        </a:xfrm>
        <a:prstGeom prst="roundRect">
          <a:avLst/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gm:spPr>
      <dgm:t>
        <a:bodyPr anchor="t"/>
        <a:lstStyle/>
        <a:p>
          <a:r>
            <a:rPr lang="ru-RU" sz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Промышленное производство – 83,7%, в том числе:</a:t>
          </a:r>
        </a:p>
        <a:p>
          <a:r>
            <a:rPr lang="ru-RU" sz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Добыча полезных ископаемых – 95%</a:t>
          </a:r>
        </a:p>
        <a:p>
          <a:r>
            <a:rPr lang="ru-RU" sz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Транспорт и связь – 0,8%</a:t>
          </a:r>
        </a:p>
        <a:p>
          <a:r>
            <a:rPr lang="ru-RU" sz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Строительство – 0,5%</a:t>
          </a:r>
        </a:p>
        <a:p>
          <a:r>
            <a:rPr lang="ru-RU" sz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Торговля – 3,9%</a:t>
          </a:r>
        </a:p>
        <a:p>
          <a:r>
            <a:rPr lang="ru-RU" sz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Прочее – 11,2%</a:t>
          </a:r>
        </a:p>
        <a:p>
          <a:endParaRPr lang="ru-RU" sz="1200" dirty="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C229C190-627A-42B8-8A43-1827089ADD41}" type="parTrans" cxnId="{05367840-8F59-40A3-875B-C9428C6D8F19}">
      <dgm:prSet/>
      <dgm:spPr/>
      <dgm:t>
        <a:bodyPr/>
        <a:lstStyle/>
        <a:p>
          <a:endParaRPr lang="ru-RU"/>
        </a:p>
      </dgm:t>
    </dgm:pt>
    <dgm:pt modelId="{499B1318-B330-4249-B282-3306893D8056}" type="sibTrans" cxnId="{05367840-8F59-40A3-875B-C9428C6D8F19}">
      <dgm:prSet/>
      <dgm:spPr/>
      <dgm:t>
        <a:bodyPr/>
        <a:lstStyle/>
        <a:p>
          <a:endParaRPr lang="ru-RU"/>
        </a:p>
      </dgm:t>
    </dgm:pt>
    <dgm:pt modelId="{F1943834-8F88-4D28-AA47-7952197F4CB5}" type="pres">
      <dgm:prSet presAssocID="{B900731A-D645-4BC2-AB9C-CACDC863264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19BF257-5D1E-44AF-89DC-365DE582227F}" type="pres">
      <dgm:prSet presAssocID="{6BDC400E-939C-4BB8-8908-FFF6CA4A65FB}" presName="parentLin" presStyleCnt="0"/>
      <dgm:spPr/>
    </dgm:pt>
    <dgm:pt modelId="{DFE30EDF-4849-4F33-B835-6323491EB593}" type="pres">
      <dgm:prSet presAssocID="{6BDC400E-939C-4BB8-8908-FFF6CA4A65FB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FE1D90DD-53CC-4697-84CF-79CF7115D402}" type="pres">
      <dgm:prSet presAssocID="{6BDC400E-939C-4BB8-8908-FFF6CA4A65FB}" presName="parentText" presStyleLbl="node1" presStyleIdx="0" presStyleCnt="1" custLinFactX="28572" custLinFactNeighborX="100000" custLinFactNeighborY="-117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5A3432-E846-4E30-9BBD-F1D53E69F7B3}" type="pres">
      <dgm:prSet presAssocID="{6BDC400E-939C-4BB8-8908-FFF6CA4A65FB}" presName="negativeSpace" presStyleCnt="0"/>
      <dgm:spPr/>
    </dgm:pt>
    <dgm:pt modelId="{56F21C87-DC21-4E10-965A-137BBAA7E927}" type="pres">
      <dgm:prSet presAssocID="{6BDC400E-939C-4BB8-8908-FFF6CA4A65FB}" presName="childText" presStyleLbl="conFgAcc1" presStyleIdx="0" presStyleCnt="1">
        <dgm:presLayoutVars>
          <dgm:bulletEnabled val="1"/>
        </dgm:presLayoutVars>
      </dgm:prSet>
      <dgm:spPr>
        <a:xfrm>
          <a:off x="0" y="798239"/>
          <a:ext cx="5112568" cy="1360800"/>
        </a:xfrm>
        <a:prstGeom prst="rect">
          <a:avLst/>
        </a:prstGeom>
        <a:noFill/>
        <a:ln w="635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p3d z="-161800" extrusionH="10600" prstMaterial="matte">
          <a:bevelT w="90600" h="18600" prst="softRound"/>
          <a:bevelB w="48600" h="8600" prst="relaxedInset"/>
        </a:sp3d>
      </dgm:spPr>
      <dgm:t>
        <a:bodyPr/>
        <a:lstStyle/>
        <a:p>
          <a:endParaRPr lang="ru-RU"/>
        </a:p>
      </dgm:t>
    </dgm:pt>
  </dgm:ptLst>
  <dgm:cxnLst>
    <dgm:cxn modelId="{2AD87CFB-B59F-4B6A-B9BC-98F3A0FEC73F}" type="presOf" srcId="{6BDC400E-939C-4BB8-8908-FFF6CA4A65FB}" destId="{DFE30EDF-4849-4F33-B835-6323491EB593}" srcOrd="0" destOrd="0" presId="urn:microsoft.com/office/officeart/2005/8/layout/list1"/>
    <dgm:cxn modelId="{9C53C7D8-4803-47BA-84C4-3CF25710749D}" type="presOf" srcId="{B900731A-D645-4BC2-AB9C-CACDC863264C}" destId="{F1943834-8F88-4D28-AA47-7952197F4CB5}" srcOrd="0" destOrd="0" presId="urn:microsoft.com/office/officeart/2005/8/layout/list1"/>
    <dgm:cxn modelId="{05367840-8F59-40A3-875B-C9428C6D8F19}" srcId="{B900731A-D645-4BC2-AB9C-CACDC863264C}" destId="{6BDC400E-939C-4BB8-8908-FFF6CA4A65FB}" srcOrd="0" destOrd="0" parTransId="{C229C190-627A-42B8-8A43-1827089ADD41}" sibTransId="{499B1318-B330-4249-B282-3306893D8056}"/>
    <dgm:cxn modelId="{95141AA1-BCE8-4F9C-9465-6F9DC3D9BB15}" type="presOf" srcId="{6BDC400E-939C-4BB8-8908-FFF6CA4A65FB}" destId="{FE1D90DD-53CC-4697-84CF-79CF7115D402}" srcOrd="1" destOrd="0" presId="urn:microsoft.com/office/officeart/2005/8/layout/list1"/>
    <dgm:cxn modelId="{593E415F-7626-4618-AC5B-491B0533CB39}" type="presParOf" srcId="{F1943834-8F88-4D28-AA47-7952197F4CB5}" destId="{419BF257-5D1E-44AF-89DC-365DE582227F}" srcOrd="0" destOrd="0" presId="urn:microsoft.com/office/officeart/2005/8/layout/list1"/>
    <dgm:cxn modelId="{AF76609C-539D-4BF1-BEAE-EC76D3A4EA21}" type="presParOf" srcId="{419BF257-5D1E-44AF-89DC-365DE582227F}" destId="{DFE30EDF-4849-4F33-B835-6323491EB593}" srcOrd="0" destOrd="0" presId="urn:microsoft.com/office/officeart/2005/8/layout/list1"/>
    <dgm:cxn modelId="{B78AE49D-9C68-418E-ADF8-846ECC7958B9}" type="presParOf" srcId="{419BF257-5D1E-44AF-89DC-365DE582227F}" destId="{FE1D90DD-53CC-4697-84CF-79CF7115D402}" srcOrd="1" destOrd="0" presId="urn:microsoft.com/office/officeart/2005/8/layout/list1"/>
    <dgm:cxn modelId="{3B71A063-9C88-4E09-A204-A6D1132DAA3A}" type="presParOf" srcId="{F1943834-8F88-4D28-AA47-7952197F4CB5}" destId="{985A3432-E846-4E30-9BBD-F1D53E69F7B3}" srcOrd="1" destOrd="0" presId="urn:microsoft.com/office/officeart/2005/8/layout/list1"/>
    <dgm:cxn modelId="{2FF79690-A89C-45E9-943F-1CADCD7CAF7A}" type="presParOf" srcId="{F1943834-8F88-4D28-AA47-7952197F4CB5}" destId="{56F21C87-DC21-4E10-965A-137BBAA7E927}" srcOrd="2" destOrd="0" presId="urn:microsoft.com/office/officeart/2005/8/layout/list1"/>
  </dgm:cxnLst>
  <dgm:bg>
    <a:blipFill dpi="0" rotWithShape="1">
      <a:blip xmlns:r="http://schemas.openxmlformats.org/officeDocument/2006/relationships" r:embed="rId1"/>
      <a:srcRect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D21001E-6271-466F-8FC4-999AE098445F}" type="doc">
      <dgm:prSet loTypeId="urn:microsoft.com/office/officeart/2005/8/layout/list1" loCatId="list" qsTypeId="urn:microsoft.com/office/officeart/2005/8/quickstyle/3d3" qsCatId="3D" csTypeId="urn:microsoft.com/office/officeart/2005/8/colors/accent6_4" csCatId="accent6" phldr="1"/>
      <dgm:spPr/>
      <dgm:t>
        <a:bodyPr/>
        <a:lstStyle/>
        <a:p>
          <a:endParaRPr lang="ru-RU"/>
        </a:p>
      </dgm:t>
    </dgm:pt>
    <dgm:pt modelId="{E4F1D23D-74AC-43E5-863A-BDCF85B5FD6F}">
      <dgm:prSet phldrT="[Текст]"/>
      <dgm:spPr/>
      <dgm:t>
        <a:bodyPr>
          <a:prstTxWarp prst="textWave4">
            <a:avLst/>
          </a:prstTxWarp>
        </a:bodyPr>
        <a:lstStyle/>
        <a:p>
          <a:r>
            <a:rPr lang="ru-RU" b="1" dirty="0" smtClean="0">
              <a:solidFill>
                <a:srgbClr val="FFFF00"/>
              </a:solidFill>
            </a:rPr>
            <a:t>Доходы бюджета Бодайбинского муниципального образования</a:t>
          </a:r>
          <a:endParaRPr lang="ru-RU" b="1" dirty="0">
            <a:solidFill>
              <a:srgbClr val="FFFF00"/>
            </a:solidFill>
          </a:endParaRPr>
        </a:p>
      </dgm:t>
    </dgm:pt>
    <dgm:pt modelId="{90BCE004-7223-4AE9-BF4D-297F0FD7E5B0}" type="parTrans" cxnId="{B2BD97A3-9A59-4815-BF0E-FF76A17DB602}">
      <dgm:prSet/>
      <dgm:spPr/>
      <dgm:t>
        <a:bodyPr/>
        <a:lstStyle/>
        <a:p>
          <a:endParaRPr lang="ru-RU"/>
        </a:p>
      </dgm:t>
    </dgm:pt>
    <dgm:pt modelId="{A88DF1EA-6D13-4531-93E6-B15205701BCA}" type="sibTrans" cxnId="{B2BD97A3-9A59-4815-BF0E-FF76A17DB602}">
      <dgm:prSet/>
      <dgm:spPr/>
      <dgm:t>
        <a:bodyPr/>
        <a:lstStyle/>
        <a:p>
          <a:endParaRPr lang="ru-RU"/>
        </a:p>
      </dgm:t>
    </dgm:pt>
    <dgm:pt modelId="{7190ED93-74FC-4704-BCA0-AA39EAABEDF8}" type="pres">
      <dgm:prSet presAssocID="{1D21001E-6271-466F-8FC4-999AE098445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D4B6AA-BC2C-491A-A072-73CB15346330}" type="pres">
      <dgm:prSet presAssocID="{E4F1D23D-74AC-43E5-863A-BDCF85B5FD6F}" presName="parentLin" presStyleCnt="0"/>
      <dgm:spPr/>
    </dgm:pt>
    <dgm:pt modelId="{C7092970-B2C1-49BD-AF5F-68897A21846D}" type="pres">
      <dgm:prSet presAssocID="{E4F1D23D-74AC-43E5-863A-BDCF85B5FD6F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A2320180-1221-4F7D-A115-16FE5626E7F0}" type="pres">
      <dgm:prSet presAssocID="{E4F1D23D-74AC-43E5-863A-BDCF85B5FD6F}" presName="parentText" presStyleLbl="node1" presStyleIdx="0" presStyleCnt="1" custScaleX="11135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C86AF8-7487-4A74-8217-AB15D40B18A1}" type="pres">
      <dgm:prSet presAssocID="{E4F1D23D-74AC-43E5-863A-BDCF85B5FD6F}" presName="negativeSpace" presStyleCnt="0"/>
      <dgm:spPr/>
    </dgm:pt>
    <dgm:pt modelId="{C5AB3961-97CE-4317-B0CD-5FE34654C072}" type="pres">
      <dgm:prSet presAssocID="{E4F1D23D-74AC-43E5-863A-BDCF85B5FD6F}" presName="childText" presStyleLbl="conFgAcc1" presStyleIdx="0" presStyleCnt="1" custScaleX="86842">
        <dgm:presLayoutVars>
          <dgm:bulletEnabled val="1"/>
        </dgm:presLayoutVars>
      </dgm:prSet>
      <dgm:spPr>
        <a:solidFill>
          <a:schemeClr val="accent1">
            <a:lumMod val="75000"/>
          </a:schemeClr>
        </a:solidFill>
        <a:ln>
          <a:noFill/>
        </a:ln>
      </dgm:spPr>
    </dgm:pt>
  </dgm:ptLst>
  <dgm:cxnLst>
    <dgm:cxn modelId="{B2BD97A3-9A59-4815-BF0E-FF76A17DB602}" srcId="{1D21001E-6271-466F-8FC4-999AE098445F}" destId="{E4F1D23D-74AC-43E5-863A-BDCF85B5FD6F}" srcOrd="0" destOrd="0" parTransId="{90BCE004-7223-4AE9-BF4D-297F0FD7E5B0}" sibTransId="{A88DF1EA-6D13-4531-93E6-B15205701BCA}"/>
    <dgm:cxn modelId="{82E8E2A9-65B7-40E8-9209-3AE1C8FD9A06}" type="presOf" srcId="{1D21001E-6271-466F-8FC4-999AE098445F}" destId="{7190ED93-74FC-4704-BCA0-AA39EAABEDF8}" srcOrd="0" destOrd="0" presId="urn:microsoft.com/office/officeart/2005/8/layout/list1"/>
    <dgm:cxn modelId="{4C7A2573-4A0A-4959-9377-2ECDC7300DE5}" type="presOf" srcId="{E4F1D23D-74AC-43E5-863A-BDCF85B5FD6F}" destId="{A2320180-1221-4F7D-A115-16FE5626E7F0}" srcOrd="1" destOrd="0" presId="urn:microsoft.com/office/officeart/2005/8/layout/list1"/>
    <dgm:cxn modelId="{A85E6E9E-8554-4FE5-BA0D-B85BCFBD7F17}" type="presOf" srcId="{E4F1D23D-74AC-43E5-863A-BDCF85B5FD6F}" destId="{C7092970-B2C1-49BD-AF5F-68897A21846D}" srcOrd="0" destOrd="0" presId="urn:microsoft.com/office/officeart/2005/8/layout/list1"/>
    <dgm:cxn modelId="{51CDE5AF-9A27-4156-8724-B7479A2DB4E4}" type="presParOf" srcId="{7190ED93-74FC-4704-BCA0-AA39EAABEDF8}" destId="{3BD4B6AA-BC2C-491A-A072-73CB15346330}" srcOrd="0" destOrd="0" presId="urn:microsoft.com/office/officeart/2005/8/layout/list1"/>
    <dgm:cxn modelId="{5DCE8A9B-7E7B-4DCE-9F0F-A12E3C59717F}" type="presParOf" srcId="{3BD4B6AA-BC2C-491A-A072-73CB15346330}" destId="{C7092970-B2C1-49BD-AF5F-68897A21846D}" srcOrd="0" destOrd="0" presId="urn:microsoft.com/office/officeart/2005/8/layout/list1"/>
    <dgm:cxn modelId="{AAAC7FE1-1F4E-4FBB-AA4C-67EA30633F5A}" type="presParOf" srcId="{3BD4B6AA-BC2C-491A-A072-73CB15346330}" destId="{A2320180-1221-4F7D-A115-16FE5626E7F0}" srcOrd="1" destOrd="0" presId="urn:microsoft.com/office/officeart/2005/8/layout/list1"/>
    <dgm:cxn modelId="{03273676-964B-4FF7-A913-8A413DD1662C}" type="presParOf" srcId="{7190ED93-74FC-4704-BCA0-AA39EAABEDF8}" destId="{D7C86AF8-7487-4A74-8217-AB15D40B18A1}" srcOrd="1" destOrd="0" presId="urn:microsoft.com/office/officeart/2005/8/layout/list1"/>
    <dgm:cxn modelId="{3769D612-02A8-46EA-9D49-130ABB889B40}" type="presParOf" srcId="{7190ED93-74FC-4704-BCA0-AA39EAABEDF8}" destId="{C5AB3961-97CE-4317-B0CD-5FE34654C072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E211E4C-30BA-423B-97E1-7556CEA50700}" type="doc">
      <dgm:prSet loTypeId="urn:microsoft.com/office/officeart/2005/8/layout/list1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3922493-20B1-4241-87D2-69D505AB20FB}">
      <dgm:prSet phldrT="[Текст]"/>
      <dgm:spPr/>
      <dgm:t>
        <a:bodyPr>
          <a:prstTxWarp prst="textWave2">
            <a:avLst/>
          </a:prstTxWarp>
        </a:bodyPr>
        <a:lstStyle/>
        <a:p>
          <a:r>
            <a:rPr lang="ru-RU" dirty="0" smtClean="0">
              <a:solidFill>
                <a:srgbClr val="0070C0"/>
              </a:solidFill>
            </a:rPr>
            <a:t>Расходы бюджета Бодайбинского муниципального образования</a:t>
          </a:r>
        </a:p>
      </dgm:t>
    </dgm:pt>
    <dgm:pt modelId="{4409AE6E-53D0-4145-8296-63924A30C5E4}" type="parTrans" cxnId="{2AFC40B3-53E9-475D-90C0-1C2B0B8C7CFC}">
      <dgm:prSet/>
      <dgm:spPr/>
      <dgm:t>
        <a:bodyPr/>
        <a:lstStyle/>
        <a:p>
          <a:endParaRPr lang="ru-RU"/>
        </a:p>
      </dgm:t>
    </dgm:pt>
    <dgm:pt modelId="{972A5FDC-F95A-4D99-BD07-E11F5DA68B73}" type="sibTrans" cxnId="{2AFC40B3-53E9-475D-90C0-1C2B0B8C7CFC}">
      <dgm:prSet/>
      <dgm:spPr/>
      <dgm:t>
        <a:bodyPr/>
        <a:lstStyle/>
        <a:p>
          <a:endParaRPr lang="ru-RU"/>
        </a:p>
      </dgm:t>
    </dgm:pt>
    <dgm:pt modelId="{D1D24719-84CB-4F0C-B55F-F964227B625C}" type="pres">
      <dgm:prSet presAssocID="{DE211E4C-30BA-423B-97E1-7556CEA5070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6863E8-B6B1-4624-BBFE-91FD619EE0B5}" type="pres">
      <dgm:prSet presAssocID="{63922493-20B1-4241-87D2-69D505AB20FB}" presName="parentLin" presStyleCnt="0"/>
      <dgm:spPr/>
    </dgm:pt>
    <dgm:pt modelId="{01033DD3-B43C-4B23-81BE-80E7F08D057B}" type="pres">
      <dgm:prSet presAssocID="{63922493-20B1-4241-87D2-69D505AB20FB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E5C82BEF-E855-4B5A-8D93-5563520B1FA9}" type="pres">
      <dgm:prSet presAssocID="{63922493-20B1-4241-87D2-69D505AB20FB}" presName="parentText" presStyleLbl="node1" presStyleIdx="0" presStyleCnt="1" custScaleX="13740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2277AD-2A9F-4AB5-9DEB-3BE1E97FE61D}" type="pres">
      <dgm:prSet presAssocID="{63922493-20B1-4241-87D2-69D505AB20FB}" presName="negativeSpace" presStyleCnt="0"/>
      <dgm:spPr/>
    </dgm:pt>
    <dgm:pt modelId="{7E762697-1597-48F6-A629-6AF7E1AEB270}" type="pres">
      <dgm:prSet presAssocID="{63922493-20B1-4241-87D2-69D505AB20FB}" presName="childText" presStyleLbl="conFgAcc1" presStyleIdx="0" presStyleCnt="1">
        <dgm:presLayoutVars>
          <dgm:bulletEnabled val="1"/>
        </dgm:presLayoutVars>
      </dgm:prSet>
      <dgm:spPr>
        <a:solidFill>
          <a:schemeClr val="accent4">
            <a:lumMod val="60000"/>
            <a:lumOff val="40000"/>
            <a:alpha val="90000"/>
          </a:schemeClr>
        </a:solidFill>
      </dgm:spPr>
    </dgm:pt>
  </dgm:ptLst>
  <dgm:cxnLst>
    <dgm:cxn modelId="{2AFC40B3-53E9-475D-90C0-1C2B0B8C7CFC}" srcId="{DE211E4C-30BA-423B-97E1-7556CEA50700}" destId="{63922493-20B1-4241-87D2-69D505AB20FB}" srcOrd="0" destOrd="0" parTransId="{4409AE6E-53D0-4145-8296-63924A30C5E4}" sibTransId="{972A5FDC-F95A-4D99-BD07-E11F5DA68B73}"/>
    <dgm:cxn modelId="{8B5A48A4-AF29-4657-9BFF-6E837FC1BF50}" type="presOf" srcId="{63922493-20B1-4241-87D2-69D505AB20FB}" destId="{01033DD3-B43C-4B23-81BE-80E7F08D057B}" srcOrd="0" destOrd="0" presId="urn:microsoft.com/office/officeart/2005/8/layout/list1"/>
    <dgm:cxn modelId="{0552DC6D-E8C6-487F-9B0C-52B14B37075C}" type="presOf" srcId="{DE211E4C-30BA-423B-97E1-7556CEA50700}" destId="{D1D24719-84CB-4F0C-B55F-F964227B625C}" srcOrd="0" destOrd="0" presId="urn:microsoft.com/office/officeart/2005/8/layout/list1"/>
    <dgm:cxn modelId="{AE15E32C-FA63-4DAB-AA5C-EB434ACC8E3F}" type="presOf" srcId="{63922493-20B1-4241-87D2-69D505AB20FB}" destId="{E5C82BEF-E855-4B5A-8D93-5563520B1FA9}" srcOrd="1" destOrd="0" presId="urn:microsoft.com/office/officeart/2005/8/layout/list1"/>
    <dgm:cxn modelId="{1987C420-66CF-4C1C-BBCF-F7C04904480B}" type="presParOf" srcId="{D1D24719-84CB-4F0C-B55F-F964227B625C}" destId="{6A6863E8-B6B1-4624-BBFE-91FD619EE0B5}" srcOrd="0" destOrd="0" presId="urn:microsoft.com/office/officeart/2005/8/layout/list1"/>
    <dgm:cxn modelId="{5384A75A-A174-43FD-B9CA-629C72170362}" type="presParOf" srcId="{6A6863E8-B6B1-4624-BBFE-91FD619EE0B5}" destId="{01033DD3-B43C-4B23-81BE-80E7F08D057B}" srcOrd="0" destOrd="0" presId="urn:microsoft.com/office/officeart/2005/8/layout/list1"/>
    <dgm:cxn modelId="{98C62086-3DCB-4523-8234-8A552DAD834A}" type="presParOf" srcId="{6A6863E8-B6B1-4624-BBFE-91FD619EE0B5}" destId="{E5C82BEF-E855-4B5A-8D93-5563520B1FA9}" srcOrd="1" destOrd="0" presId="urn:microsoft.com/office/officeart/2005/8/layout/list1"/>
    <dgm:cxn modelId="{56BBF587-B7E6-4AFC-9E6D-C82B5D7D7451}" type="presParOf" srcId="{D1D24719-84CB-4F0C-B55F-F964227B625C}" destId="{522277AD-2A9F-4AB5-9DEB-3BE1E97FE61D}" srcOrd="1" destOrd="0" presId="urn:microsoft.com/office/officeart/2005/8/layout/list1"/>
    <dgm:cxn modelId="{27B8E829-FCEC-4189-BB2C-D16234C4DF7E}" type="presParOf" srcId="{D1D24719-84CB-4F0C-B55F-F964227B625C}" destId="{7E762697-1597-48F6-A629-6AF7E1AEB270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8FD6313-F1D4-471D-8B84-583BE5642E49}" type="doc">
      <dgm:prSet loTypeId="urn:microsoft.com/office/officeart/2005/8/layout/default" loCatId="list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7D3B028-1E4D-4711-9F35-06ADDA48BFAC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</a:rPr>
            <a:t>Общегосударственные вопросы включают в себя следующие расходы:</a:t>
          </a:r>
          <a:endParaRPr lang="ru-RU" sz="1400" dirty="0">
            <a:solidFill>
              <a:schemeClr val="bg1"/>
            </a:solidFill>
          </a:endParaRPr>
        </a:p>
      </dgm:t>
    </dgm:pt>
    <dgm:pt modelId="{034A2899-B3F7-4D5B-8184-78197823A25B}" type="parTrans" cxnId="{4D3A3966-81C8-462B-88F8-991DEE40FCED}">
      <dgm:prSet/>
      <dgm:spPr/>
      <dgm:t>
        <a:bodyPr/>
        <a:lstStyle/>
        <a:p>
          <a:endParaRPr lang="ru-RU"/>
        </a:p>
      </dgm:t>
    </dgm:pt>
    <dgm:pt modelId="{1879A51A-BF3B-4A79-B758-997336079C15}" type="sibTrans" cxnId="{4D3A3966-81C8-462B-88F8-991DEE40FCED}">
      <dgm:prSet/>
      <dgm:spPr/>
      <dgm:t>
        <a:bodyPr/>
        <a:lstStyle/>
        <a:p>
          <a:endParaRPr lang="ru-RU"/>
        </a:p>
      </dgm:t>
    </dgm:pt>
    <dgm:pt modelId="{7ECA6449-8A3B-4A46-9492-64686335739F}">
      <dgm:prSet phldrT="[Текст]" custT="1"/>
      <dgm:spPr/>
      <dgm:t>
        <a:bodyPr/>
        <a:lstStyle/>
        <a:p>
          <a:r>
            <a:rPr lang="ru-RU" sz="1400" dirty="0" smtClean="0"/>
            <a:t>Содержание аппарата администрации</a:t>
          </a:r>
          <a:endParaRPr lang="ru-RU" sz="1400" dirty="0"/>
        </a:p>
      </dgm:t>
    </dgm:pt>
    <dgm:pt modelId="{F2850770-D38D-4206-86B6-1FB024EAD198}" type="parTrans" cxnId="{EDED743E-E8C4-446C-9BBE-5E22D29E6336}">
      <dgm:prSet/>
      <dgm:spPr/>
      <dgm:t>
        <a:bodyPr/>
        <a:lstStyle/>
        <a:p>
          <a:endParaRPr lang="ru-RU"/>
        </a:p>
      </dgm:t>
    </dgm:pt>
    <dgm:pt modelId="{AD797939-0335-4E5D-92C4-EDD8DAC44ABF}" type="sibTrans" cxnId="{EDED743E-E8C4-446C-9BBE-5E22D29E6336}">
      <dgm:prSet/>
      <dgm:spPr/>
      <dgm:t>
        <a:bodyPr/>
        <a:lstStyle/>
        <a:p>
          <a:endParaRPr lang="ru-RU"/>
        </a:p>
      </dgm:t>
    </dgm:pt>
    <dgm:pt modelId="{2101D0FF-1BBF-4862-9C6C-F98C1D41799D}">
      <dgm:prSet phldrT="[Текст]" custT="1"/>
      <dgm:spPr/>
      <dgm:t>
        <a:bodyPr/>
        <a:lstStyle/>
        <a:p>
          <a:r>
            <a:rPr lang="ru-RU" sz="1400" dirty="0" smtClean="0"/>
            <a:t>Проведение выборов </a:t>
          </a:r>
          <a:endParaRPr lang="ru-RU" sz="1400" dirty="0"/>
        </a:p>
      </dgm:t>
    </dgm:pt>
    <dgm:pt modelId="{52C8418E-1067-4C37-B72E-9DA742B93A3D}" type="parTrans" cxnId="{FE8FB1C0-478C-452F-9544-5C08529B7A6A}">
      <dgm:prSet/>
      <dgm:spPr/>
      <dgm:t>
        <a:bodyPr/>
        <a:lstStyle/>
        <a:p>
          <a:endParaRPr lang="ru-RU"/>
        </a:p>
      </dgm:t>
    </dgm:pt>
    <dgm:pt modelId="{FD64B6B1-B3C0-42E2-B894-541155D03482}" type="sibTrans" cxnId="{FE8FB1C0-478C-452F-9544-5C08529B7A6A}">
      <dgm:prSet/>
      <dgm:spPr/>
      <dgm:t>
        <a:bodyPr/>
        <a:lstStyle/>
        <a:p>
          <a:endParaRPr lang="ru-RU"/>
        </a:p>
      </dgm:t>
    </dgm:pt>
    <dgm:pt modelId="{A07FE1F0-02EA-4F2A-90D5-F81305470D75}">
      <dgm:prSet phldrT="[Текст]" custT="1"/>
      <dgm:spPr/>
      <dgm:t>
        <a:bodyPr/>
        <a:lstStyle/>
        <a:p>
          <a:r>
            <a:rPr lang="ru-RU" sz="1400" dirty="0" smtClean="0"/>
            <a:t>Обеспечение резервного фонда</a:t>
          </a:r>
          <a:endParaRPr lang="ru-RU" sz="1400" dirty="0"/>
        </a:p>
      </dgm:t>
    </dgm:pt>
    <dgm:pt modelId="{CF5E14F0-4260-4D7C-A495-C5E6995C8B18}" type="parTrans" cxnId="{F35DACC4-2295-4D12-BAE9-51F75025BC26}">
      <dgm:prSet/>
      <dgm:spPr/>
      <dgm:t>
        <a:bodyPr/>
        <a:lstStyle/>
        <a:p>
          <a:endParaRPr lang="ru-RU"/>
        </a:p>
      </dgm:t>
    </dgm:pt>
    <dgm:pt modelId="{883A009B-0EA9-4612-A851-D4FD72A68562}" type="sibTrans" cxnId="{F35DACC4-2295-4D12-BAE9-51F75025BC26}">
      <dgm:prSet/>
      <dgm:spPr/>
      <dgm:t>
        <a:bodyPr/>
        <a:lstStyle/>
        <a:p>
          <a:endParaRPr lang="ru-RU"/>
        </a:p>
      </dgm:t>
    </dgm:pt>
    <dgm:pt modelId="{5E202C48-1188-4EF0-AF1A-467E0F41C359}" type="pres">
      <dgm:prSet presAssocID="{F8FD6313-F1D4-471D-8B84-583BE5642E4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D008FAD-0D59-4672-80C9-6DAF97C15737}" type="pres">
      <dgm:prSet presAssocID="{C7D3B028-1E4D-4711-9F35-06ADDA48BFA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5D3576-70CB-4366-9E15-B520BB75AF7C}" type="pres">
      <dgm:prSet presAssocID="{1879A51A-BF3B-4A79-B758-997336079C15}" presName="sibTrans" presStyleCnt="0"/>
      <dgm:spPr/>
    </dgm:pt>
    <dgm:pt modelId="{707ABC5E-9BF9-4DB8-89D7-44BF2B0051A9}" type="pres">
      <dgm:prSet presAssocID="{7ECA6449-8A3B-4A46-9492-64686335739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E4B052-32EE-498B-B276-A7B89BDBF2F7}" type="pres">
      <dgm:prSet presAssocID="{AD797939-0335-4E5D-92C4-EDD8DAC44ABF}" presName="sibTrans" presStyleCnt="0"/>
      <dgm:spPr/>
    </dgm:pt>
    <dgm:pt modelId="{BE4C6D1A-5903-4111-9A74-DEFD01567D6A}" type="pres">
      <dgm:prSet presAssocID="{2101D0FF-1BBF-4862-9C6C-F98C1D41799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476BCF-E180-4F28-8468-DCFE2A35FCF6}" type="pres">
      <dgm:prSet presAssocID="{FD64B6B1-B3C0-42E2-B894-541155D03482}" presName="sibTrans" presStyleCnt="0"/>
      <dgm:spPr/>
    </dgm:pt>
    <dgm:pt modelId="{6E4F95C9-CDD7-4B89-A890-DDBBC4A2B8B7}" type="pres">
      <dgm:prSet presAssocID="{A07FE1F0-02EA-4F2A-90D5-F81305470D7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5DACC4-2295-4D12-BAE9-51F75025BC26}" srcId="{F8FD6313-F1D4-471D-8B84-583BE5642E49}" destId="{A07FE1F0-02EA-4F2A-90D5-F81305470D75}" srcOrd="3" destOrd="0" parTransId="{CF5E14F0-4260-4D7C-A495-C5E6995C8B18}" sibTransId="{883A009B-0EA9-4612-A851-D4FD72A68562}"/>
    <dgm:cxn modelId="{EDED743E-E8C4-446C-9BBE-5E22D29E6336}" srcId="{F8FD6313-F1D4-471D-8B84-583BE5642E49}" destId="{7ECA6449-8A3B-4A46-9492-64686335739F}" srcOrd="1" destOrd="0" parTransId="{F2850770-D38D-4206-86B6-1FB024EAD198}" sibTransId="{AD797939-0335-4E5D-92C4-EDD8DAC44ABF}"/>
    <dgm:cxn modelId="{5D5B4059-D3D2-4518-8865-B4C4A07525CA}" type="presOf" srcId="{2101D0FF-1BBF-4862-9C6C-F98C1D41799D}" destId="{BE4C6D1A-5903-4111-9A74-DEFD01567D6A}" srcOrd="0" destOrd="0" presId="urn:microsoft.com/office/officeart/2005/8/layout/default"/>
    <dgm:cxn modelId="{FE8FB1C0-478C-452F-9544-5C08529B7A6A}" srcId="{F8FD6313-F1D4-471D-8B84-583BE5642E49}" destId="{2101D0FF-1BBF-4862-9C6C-F98C1D41799D}" srcOrd="2" destOrd="0" parTransId="{52C8418E-1067-4C37-B72E-9DA742B93A3D}" sibTransId="{FD64B6B1-B3C0-42E2-B894-541155D03482}"/>
    <dgm:cxn modelId="{A2E4C9C9-4D73-4A38-94C8-016A31948A1E}" type="presOf" srcId="{F8FD6313-F1D4-471D-8B84-583BE5642E49}" destId="{5E202C48-1188-4EF0-AF1A-467E0F41C359}" srcOrd="0" destOrd="0" presId="urn:microsoft.com/office/officeart/2005/8/layout/default"/>
    <dgm:cxn modelId="{E925CB7B-FD96-4AD6-8C51-E28595046404}" type="presOf" srcId="{7ECA6449-8A3B-4A46-9492-64686335739F}" destId="{707ABC5E-9BF9-4DB8-89D7-44BF2B0051A9}" srcOrd="0" destOrd="0" presId="urn:microsoft.com/office/officeart/2005/8/layout/default"/>
    <dgm:cxn modelId="{E106544E-1FE9-4FC8-AFDF-DD8BA741A275}" type="presOf" srcId="{C7D3B028-1E4D-4711-9F35-06ADDA48BFAC}" destId="{0D008FAD-0D59-4672-80C9-6DAF97C15737}" srcOrd="0" destOrd="0" presId="urn:microsoft.com/office/officeart/2005/8/layout/default"/>
    <dgm:cxn modelId="{47AA4A97-8DCA-4484-8345-645D4E03EF3C}" type="presOf" srcId="{A07FE1F0-02EA-4F2A-90D5-F81305470D75}" destId="{6E4F95C9-CDD7-4B89-A890-DDBBC4A2B8B7}" srcOrd="0" destOrd="0" presId="urn:microsoft.com/office/officeart/2005/8/layout/default"/>
    <dgm:cxn modelId="{4D3A3966-81C8-462B-88F8-991DEE40FCED}" srcId="{F8FD6313-F1D4-471D-8B84-583BE5642E49}" destId="{C7D3B028-1E4D-4711-9F35-06ADDA48BFAC}" srcOrd="0" destOrd="0" parTransId="{034A2899-B3F7-4D5B-8184-78197823A25B}" sibTransId="{1879A51A-BF3B-4A79-B758-997336079C15}"/>
    <dgm:cxn modelId="{0B068306-9D3E-48B0-9B4D-A4E52BFAC0F0}" type="presParOf" srcId="{5E202C48-1188-4EF0-AF1A-467E0F41C359}" destId="{0D008FAD-0D59-4672-80C9-6DAF97C15737}" srcOrd="0" destOrd="0" presId="urn:microsoft.com/office/officeart/2005/8/layout/default"/>
    <dgm:cxn modelId="{8FA0C830-0C46-4126-9BA9-C16B1BE4B51C}" type="presParOf" srcId="{5E202C48-1188-4EF0-AF1A-467E0F41C359}" destId="{0F5D3576-70CB-4366-9E15-B520BB75AF7C}" srcOrd="1" destOrd="0" presId="urn:microsoft.com/office/officeart/2005/8/layout/default"/>
    <dgm:cxn modelId="{1B26DFD5-D1CB-4E6F-97CD-9A9AA5D5EC4D}" type="presParOf" srcId="{5E202C48-1188-4EF0-AF1A-467E0F41C359}" destId="{707ABC5E-9BF9-4DB8-89D7-44BF2B0051A9}" srcOrd="2" destOrd="0" presId="urn:microsoft.com/office/officeart/2005/8/layout/default"/>
    <dgm:cxn modelId="{B91222AC-0D9F-4136-BEFE-961865CB37C5}" type="presParOf" srcId="{5E202C48-1188-4EF0-AF1A-467E0F41C359}" destId="{96E4B052-32EE-498B-B276-A7B89BDBF2F7}" srcOrd="3" destOrd="0" presId="urn:microsoft.com/office/officeart/2005/8/layout/default"/>
    <dgm:cxn modelId="{EF313EC1-D9A2-4600-B2F3-24D85C68A75C}" type="presParOf" srcId="{5E202C48-1188-4EF0-AF1A-467E0F41C359}" destId="{BE4C6D1A-5903-4111-9A74-DEFD01567D6A}" srcOrd="4" destOrd="0" presId="urn:microsoft.com/office/officeart/2005/8/layout/default"/>
    <dgm:cxn modelId="{4B62FA9E-CEA6-409E-B40A-6AAEF0429B67}" type="presParOf" srcId="{5E202C48-1188-4EF0-AF1A-467E0F41C359}" destId="{FA476BCF-E180-4F28-8468-DCFE2A35FCF6}" srcOrd="5" destOrd="0" presId="urn:microsoft.com/office/officeart/2005/8/layout/default"/>
    <dgm:cxn modelId="{E3DEBDCC-4F3A-4C8E-B6DD-044936C9CD76}" type="presParOf" srcId="{5E202C48-1188-4EF0-AF1A-467E0F41C359}" destId="{6E4F95C9-CDD7-4B89-A890-DDBBC4A2B8B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023F984-217F-4597-95DE-66E76DC6AD66}" type="doc">
      <dgm:prSet loTypeId="urn:microsoft.com/office/officeart/2005/8/layout/pyramid2" loCatId="list" qsTypeId="urn:microsoft.com/office/officeart/2005/8/quickstyle/3d3" qsCatId="3D" csTypeId="urn:microsoft.com/office/officeart/2005/8/colors/accent6_4" csCatId="accent6" phldr="1"/>
      <dgm:spPr/>
    </dgm:pt>
    <dgm:pt modelId="{B5CE9D92-C8F4-48B4-BB38-18492826755A}">
      <dgm:prSet phldrT="[Текст]"/>
      <dgm:spPr/>
      <dgm:t>
        <a:bodyPr/>
        <a:lstStyle/>
        <a:p>
          <a:r>
            <a:rPr lang="ru-RU" dirty="0" smtClean="0"/>
            <a:t>Национальная безопасность и правоохранительная деятельность включает в себя следующие расходы:</a:t>
          </a:r>
          <a:endParaRPr lang="ru-RU" dirty="0"/>
        </a:p>
      </dgm:t>
    </dgm:pt>
    <dgm:pt modelId="{F5CE438E-F094-47E6-B333-505A6D37F000}" type="parTrans" cxnId="{5AA6A02F-AC17-42C9-96D3-D216719E7A61}">
      <dgm:prSet/>
      <dgm:spPr/>
      <dgm:t>
        <a:bodyPr/>
        <a:lstStyle/>
        <a:p>
          <a:endParaRPr lang="ru-RU"/>
        </a:p>
      </dgm:t>
    </dgm:pt>
    <dgm:pt modelId="{1B20DECF-23FC-4135-87D7-9ACECCE4E53E}" type="sibTrans" cxnId="{5AA6A02F-AC17-42C9-96D3-D216719E7A61}">
      <dgm:prSet/>
      <dgm:spPr/>
      <dgm:t>
        <a:bodyPr/>
        <a:lstStyle/>
        <a:p>
          <a:endParaRPr lang="ru-RU"/>
        </a:p>
      </dgm:t>
    </dgm:pt>
    <dgm:pt modelId="{0FC58232-D323-4AE7-8EA1-30BD2FF62041}">
      <dgm:prSet phldrT="[Текст]"/>
      <dgm:spPr/>
      <dgm:t>
        <a:bodyPr/>
        <a:lstStyle/>
        <a:p>
          <a:r>
            <a:rPr lang="ru-RU" dirty="0" smtClean="0"/>
            <a:t>Защита населения и территории Бодайбинского муниципального образования от чрезвычайных ситуаций</a:t>
          </a:r>
          <a:endParaRPr lang="ru-RU" dirty="0"/>
        </a:p>
      </dgm:t>
    </dgm:pt>
    <dgm:pt modelId="{72FEE74E-9DFB-4A89-9999-6DC945639D88}" type="parTrans" cxnId="{229A3361-C0E2-4E87-92CA-405847181EA6}">
      <dgm:prSet/>
      <dgm:spPr/>
      <dgm:t>
        <a:bodyPr/>
        <a:lstStyle/>
        <a:p>
          <a:endParaRPr lang="ru-RU"/>
        </a:p>
      </dgm:t>
    </dgm:pt>
    <dgm:pt modelId="{BA671531-0587-4329-A225-3A6C028CCD46}" type="sibTrans" cxnId="{229A3361-C0E2-4E87-92CA-405847181EA6}">
      <dgm:prSet/>
      <dgm:spPr/>
      <dgm:t>
        <a:bodyPr/>
        <a:lstStyle/>
        <a:p>
          <a:endParaRPr lang="ru-RU"/>
        </a:p>
      </dgm:t>
    </dgm:pt>
    <dgm:pt modelId="{9CD319DA-E6B3-40B9-8840-DF080B03DFE0}">
      <dgm:prSet phldrT="[Текст]"/>
      <dgm:spPr/>
      <dgm:t>
        <a:bodyPr/>
        <a:lstStyle/>
        <a:p>
          <a:r>
            <a:rPr lang="ru-RU" dirty="0" smtClean="0"/>
            <a:t>Обеспечение первичных мер пожарной безопасности</a:t>
          </a:r>
          <a:endParaRPr lang="ru-RU" dirty="0"/>
        </a:p>
      </dgm:t>
    </dgm:pt>
    <dgm:pt modelId="{489A36DC-757A-4376-BA53-63D1207EE972}" type="parTrans" cxnId="{03B0E73E-B747-40C6-A8E3-3E6E0BCB76D0}">
      <dgm:prSet/>
      <dgm:spPr/>
      <dgm:t>
        <a:bodyPr/>
        <a:lstStyle/>
        <a:p>
          <a:endParaRPr lang="ru-RU"/>
        </a:p>
      </dgm:t>
    </dgm:pt>
    <dgm:pt modelId="{5B0E68D2-356A-46EB-9684-3BE8E10E817C}" type="sibTrans" cxnId="{03B0E73E-B747-40C6-A8E3-3E6E0BCB76D0}">
      <dgm:prSet/>
      <dgm:spPr/>
      <dgm:t>
        <a:bodyPr/>
        <a:lstStyle/>
        <a:p>
          <a:endParaRPr lang="ru-RU"/>
        </a:p>
      </dgm:t>
    </dgm:pt>
    <dgm:pt modelId="{CA1BC219-2B96-4C6A-BE0A-A2233AF4985E}" type="pres">
      <dgm:prSet presAssocID="{8023F984-217F-4597-95DE-66E76DC6AD66}" presName="compositeShape" presStyleCnt="0">
        <dgm:presLayoutVars>
          <dgm:dir/>
          <dgm:resizeHandles/>
        </dgm:presLayoutVars>
      </dgm:prSet>
      <dgm:spPr/>
    </dgm:pt>
    <dgm:pt modelId="{24A01D01-3F8B-44F2-BFBD-1EE27D8891EA}" type="pres">
      <dgm:prSet presAssocID="{8023F984-217F-4597-95DE-66E76DC6AD66}" presName="pyramid" presStyleLbl="node1" presStyleIdx="0" presStyleCnt="1"/>
      <dgm:spPr/>
    </dgm:pt>
    <dgm:pt modelId="{A65FDB50-CB41-4D3A-A89B-29444A6CF3AD}" type="pres">
      <dgm:prSet presAssocID="{8023F984-217F-4597-95DE-66E76DC6AD66}" presName="theList" presStyleCnt="0"/>
      <dgm:spPr/>
    </dgm:pt>
    <dgm:pt modelId="{D75AEDCA-4931-4B11-AF7E-6AD556C52052}" type="pres">
      <dgm:prSet presAssocID="{B5CE9D92-C8F4-48B4-BB38-18492826755A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7493A5-4430-4049-8B45-8BC599E7C954}" type="pres">
      <dgm:prSet presAssocID="{B5CE9D92-C8F4-48B4-BB38-18492826755A}" presName="aSpace" presStyleCnt="0"/>
      <dgm:spPr/>
    </dgm:pt>
    <dgm:pt modelId="{03252F97-CA5F-4CF4-84DA-EF91AB5F4EF3}" type="pres">
      <dgm:prSet presAssocID="{0FC58232-D323-4AE7-8EA1-30BD2FF62041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2F1B96-CF04-4DEC-B1B1-C184675098CE}" type="pres">
      <dgm:prSet presAssocID="{0FC58232-D323-4AE7-8EA1-30BD2FF62041}" presName="aSpace" presStyleCnt="0"/>
      <dgm:spPr/>
    </dgm:pt>
    <dgm:pt modelId="{4AEFD50D-28C7-42F4-B2D1-85E7295BE1B4}" type="pres">
      <dgm:prSet presAssocID="{9CD319DA-E6B3-40B9-8840-DF080B03DFE0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923995-82A2-44E1-B579-54FFF539315D}" type="pres">
      <dgm:prSet presAssocID="{9CD319DA-E6B3-40B9-8840-DF080B03DFE0}" presName="aSpace" presStyleCnt="0"/>
      <dgm:spPr/>
    </dgm:pt>
  </dgm:ptLst>
  <dgm:cxnLst>
    <dgm:cxn modelId="{9F813064-9D34-4B1F-AB68-8D0F8655629B}" type="presOf" srcId="{8023F984-217F-4597-95DE-66E76DC6AD66}" destId="{CA1BC219-2B96-4C6A-BE0A-A2233AF4985E}" srcOrd="0" destOrd="0" presId="urn:microsoft.com/office/officeart/2005/8/layout/pyramid2"/>
    <dgm:cxn modelId="{03B0E73E-B747-40C6-A8E3-3E6E0BCB76D0}" srcId="{8023F984-217F-4597-95DE-66E76DC6AD66}" destId="{9CD319DA-E6B3-40B9-8840-DF080B03DFE0}" srcOrd="2" destOrd="0" parTransId="{489A36DC-757A-4376-BA53-63D1207EE972}" sibTransId="{5B0E68D2-356A-46EB-9684-3BE8E10E817C}"/>
    <dgm:cxn modelId="{9E09C6DB-C5F3-49AA-BAFE-787F8EF029C8}" type="presOf" srcId="{0FC58232-D323-4AE7-8EA1-30BD2FF62041}" destId="{03252F97-CA5F-4CF4-84DA-EF91AB5F4EF3}" srcOrd="0" destOrd="0" presId="urn:microsoft.com/office/officeart/2005/8/layout/pyramid2"/>
    <dgm:cxn modelId="{D4A46591-3F0A-4DE2-BC67-040172B82656}" type="presOf" srcId="{B5CE9D92-C8F4-48B4-BB38-18492826755A}" destId="{D75AEDCA-4931-4B11-AF7E-6AD556C52052}" srcOrd="0" destOrd="0" presId="urn:microsoft.com/office/officeart/2005/8/layout/pyramid2"/>
    <dgm:cxn modelId="{5AA6A02F-AC17-42C9-96D3-D216719E7A61}" srcId="{8023F984-217F-4597-95DE-66E76DC6AD66}" destId="{B5CE9D92-C8F4-48B4-BB38-18492826755A}" srcOrd="0" destOrd="0" parTransId="{F5CE438E-F094-47E6-B333-505A6D37F000}" sibTransId="{1B20DECF-23FC-4135-87D7-9ACECCE4E53E}"/>
    <dgm:cxn modelId="{03D1E11E-76BE-4AAC-8B39-BDB601950C1D}" type="presOf" srcId="{9CD319DA-E6B3-40B9-8840-DF080B03DFE0}" destId="{4AEFD50D-28C7-42F4-B2D1-85E7295BE1B4}" srcOrd="0" destOrd="0" presId="urn:microsoft.com/office/officeart/2005/8/layout/pyramid2"/>
    <dgm:cxn modelId="{229A3361-C0E2-4E87-92CA-405847181EA6}" srcId="{8023F984-217F-4597-95DE-66E76DC6AD66}" destId="{0FC58232-D323-4AE7-8EA1-30BD2FF62041}" srcOrd="1" destOrd="0" parTransId="{72FEE74E-9DFB-4A89-9999-6DC945639D88}" sibTransId="{BA671531-0587-4329-A225-3A6C028CCD46}"/>
    <dgm:cxn modelId="{27B26049-17D3-4BBA-A740-1039A67D71D0}" type="presParOf" srcId="{CA1BC219-2B96-4C6A-BE0A-A2233AF4985E}" destId="{24A01D01-3F8B-44F2-BFBD-1EE27D8891EA}" srcOrd="0" destOrd="0" presId="urn:microsoft.com/office/officeart/2005/8/layout/pyramid2"/>
    <dgm:cxn modelId="{AEE69EAA-8956-42A7-BB32-8409F15C31B3}" type="presParOf" srcId="{CA1BC219-2B96-4C6A-BE0A-A2233AF4985E}" destId="{A65FDB50-CB41-4D3A-A89B-29444A6CF3AD}" srcOrd="1" destOrd="0" presId="urn:microsoft.com/office/officeart/2005/8/layout/pyramid2"/>
    <dgm:cxn modelId="{AAD44575-4F04-40A4-8D6A-7479ACF5C7D2}" type="presParOf" srcId="{A65FDB50-CB41-4D3A-A89B-29444A6CF3AD}" destId="{D75AEDCA-4931-4B11-AF7E-6AD556C52052}" srcOrd="0" destOrd="0" presId="urn:microsoft.com/office/officeart/2005/8/layout/pyramid2"/>
    <dgm:cxn modelId="{16AEE838-9DBB-4375-B65C-782E3B3275A3}" type="presParOf" srcId="{A65FDB50-CB41-4D3A-A89B-29444A6CF3AD}" destId="{477493A5-4430-4049-8B45-8BC599E7C954}" srcOrd="1" destOrd="0" presId="urn:microsoft.com/office/officeart/2005/8/layout/pyramid2"/>
    <dgm:cxn modelId="{9DFA4787-6201-4866-99C2-D541CB0A89D7}" type="presParOf" srcId="{A65FDB50-CB41-4D3A-A89B-29444A6CF3AD}" destId="{03252F97-CA5F-4CF4-84DA-EF91AB5F4EF3}" srcOrd="2" destOrd="0" presId="urn:microsoft.com/office/officeart/2005/8/layout/pyramid2"/>
    <dgm:cxn modelId="{41EC30F8-C02B-4C35-8D45-F0A7A4C2F2F6}" type="presParOf" srcId="{A65FDB50-CB41-4D3A-A89B-29444A6CF3AD}" destId="{6A2F1B96-CF04-4DEC-B1B1-C184675098CE}" srcOrd="3" destOrd="0" presId="urn:microsoft.com/office/officeart/2005/8/layout/pyramid2"/>
    <dgm:cxn modelId="{988C99CE-B145-403C-891B-2AF37B218094}" type="presParOf" srcId="{A65FDB50-CB41-4D3A-A89B-29444A6CF3AD}" destId="{4AEFD50D-28C7-42F4-B2D1-85E7295BE1B4}" srcOrd="4" destOrd="0" presId="urn:microsoft.com/office/officeart/2005/8/layout/pyramid2"/>
    <dgm:cxn modelId="{BBFD17CB-3EF1-4784-8DBB-3A831A364582}" type="presParOf" srcId="{A65FDB50-CB41-4D3A-A89B-29444A6CF3AD}" destId="{1A923995-82A2-44E1-B579-54FFF539315D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FCC32E8-47F8-4411-BFB9-7B2C66389EB9}" type="doc">
      <dgm:prSet loTypeId="urn:microsoft.com/office/officeart/2005/8/layout/pyramid3" loCatId="pyramid" qsTypeId="urn:microsoft.com/office/officeart/2005/8/quickstyle/3d2" qsCatId="3D" csTypeId="urn:microsoft.com/office/officeart/2005/8/colors/accent5_4" csCatId="accent5" phldr="1"/>
      <dgm:spPr/>
    </dgm:pt>
    <dgm:pt modelId="{B1296CFC-117B-497C-BE66-A95A250BCA31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bg1"/>
              </a:solidFill>
            </a:rPr>
            <a:t>Национальная экономика содержит в себе расходы на:</a:t>
          </a:r>
          <a:endParaRPr lang="ru-RU" sz="2000" dirty="0">
            <a:solidFill>
              <a:schemeClr val="bg1"/>
            </a:solidFill>
          </a:endParaRPr>
        </a:p>
      </dgm:t>
    </dgm:pt>
    <dgm:pt modelId="{93AFE72C-36FB-43D3-88B8-D7B2889102F7}" type="parTrans" cxnId="{B74BBAEA-AB1F-41C8-AB3A-5EB40EBCF934}">
      <dgm:prSet/>
      <dgm:spPr/>
      <dgm:t>
        <a:bodyPr/>
        <a:lstStyle/>
        <a:p>
          <a:endParaRPr lang="ru-RU"/>
        </a:p>
      </dgm:t>
    </dgm:pt>
    <dgm:pt modelId="{A91F7F6D-53E5-419C-B827-5697C53DF419}" type="sibTrans" cxnId="{B74BBAEA-AB1F-41C8-AB3A-5EB40EBCF934}">
      <dgm:prSet/>
      <dgm:spPr/>
      <dgm:t>
        <a:bodyPr/>
        <a:lstStyle/>
        <a:p>
          <a:endParaRPr lang="ru-RU"/>
        </a:p>
      </dgm:t>
    </dgm:pt>
    <dgm:pt modelId="{70CCCA8D-616E-4A57-98C0-ED283807839B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bg1"/>
              </a:solidFill>
            </a:rPr>
            <a:t>Капитальный ремонт защитной дамбы на реке Витим</a:t>
          </a:r>
          <a:endParaRPr lang="ru-RU" sz="2000" dirty="0">
            <a:solidFill>
              <a:schemeClr val="bg1"/>
            </a:solidFill>
          </a:endParaRPr>
        </a:p>
      </dgm:t>
    </dgm:pt>
    <dgm:pt modelId="{6AD6D2F1-883A-4B8A-8FF4-A30D07C6AD72}" type="parTrans" cxnId="{A48CC740-F5CF-4211-A93A-CD40E1FF8A07}">
      <dgm:prSet/>
      <dgm:spPr/>
      <dgm:t>
        <a:bodyPr/>
        <a:lstStyle/>
        <a:p>
          <a:endParaRPr lang="ru-RU"/>
        </a:p>
      </dgm:t>
    </dgm:pt>
    <dgm:pt modelId="{4F74887A-AE8E-4228-8A87-49BEFF12B84D}" type="sibTrans" cxnId="{A48CC740-F5CF-4211-A93A-CD40E1FF8A07}">
      <dgm:prSet/>
      <dgm:spPr/>
      <dgm:t>
        <a:bodyPr/>
        <a:lstStyle/>
        <a:p>
          <a:endParaRPr lang="ru-RU"/>
        </a:p>
      </dgm:t>
    </dgm:pt>
    <dgm:pt modelId="{D2F115DC-5FF6-4D5D-A49D-51BC3302AA79}">
      <dgm:prSet phldrT="[Текст]" custT="1"/>
      <dgm:spPr/>
      <dgm:t>
        <a:bodyPr/>
        <a:lstStyle/>
        <a:p>
          <a:r>
            <a:rPr lang="ru-RU" sz="2000" dirty="0" smtClean="0">
              <a:solidFill>
                <a:srgbClr val="002060"/>
              </a:solidFill>
            </a:rPr>
            <a:t>Транспортное обслуживание </a:t>
          </a:r>
          <a:endParaRPr lang="ru-RU" sz="2000" dirty="0">
            <a:solidFill>
              <a:srgbClr val="002060"/>
            </a:solidFill>
          </a:endParaRPr>
        </a:p>
      </dgm:t>
    </dgm:pt>
    <dgm:pt modelId="{000B1691-01E7-4AEC-8BA0-55D7F6A6A99E}" type="parTrans" cxnId="{B519F9CE-B64D-44C8-8C9D-8C30B20CE551}">
      <dgm:prSet/>
      <dgm:spPr/>
      <dgm:t>
        <a:bodyPr/>
        <a:lstStyle/>
        <a:p>
          <a:endParaRPr lang="ru-RU"/>
        </a:p>
      </dgm:t>
    </dgm:pt>
    <dgm:pt modelId="{BA9C94BA-4877-4760-A15E-D916C2F3FD77}" type="sibTrans" cxnId="{B519F9CE-B64D-44C8-8C9D-8C30B20CE551}">
      <dgm:prSet/>
      <dgm:spPr/>
      <dgm:t>
        <a:bodyPr/>
        <a:lstStyle/>
        <a:p>
          <a:endParaRPr lang="ru-RU"/>
        </a:p>
      </dgm:t>
    </dgm:pt>
    <dgm:pt modelId="{9AA9BFBF-3878-45E3-8EBB-8785CD6E00DE}">
      <dgm:prSet/>
      <dgm:spPr>
        <a:solidFill>
          <a:schemeClr val="accent1">
            <a:hueOff val="0"/>
            <a:satOff val="0"/>
            <a:lumOff val="0"/>
          </a:schemeClr>
        </a:solidFill>
      </dgm:spPr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Дорожное хозяйство</a:t>
          </a:r>
          <a:endParaRPr lang="ru-RU" dirty="0">
            <a:solidFill>
              <a:srgbClr val="002060"/>
            </a:solidFill>
          </a:endParaRPr>
        </a:p>
      </dgm:t>
    </dgm:pt>
    <dgm:pt modelId="{1355F159-C32C-4DD9-9AF3-996619F08E45}" type="parTrans" cxnId="{4DC48D80-2185-4801-8D54-D78CC66BECD2}">
      <dgm:prSet/>
      <dgm:spPr/>
      <dgm:t>
        <a:bodyPr/>
        <a:lstStyle/>
        <a:p>
          <a:endParaRPr lang="ru-RU"/>
        </a:p>
      </dgm:t>
    </dgm:pt>
    <dgm:pt modelId="{A848D196-8EDD-4F2B-86C3-3431E2589E20}" type="sibTrans" cxnId="{4DC48D80-2185-4801-8D54-D78CC66BECD2}">
      <dgm:prSet/>
      <dgm:spPr/>
      <dgm:t>
        <a:bodyPr/>
        <a:lstStyle/>
        <a:p>
          <a:endParaRPr lang="ru-RU"/>
        </a:p>
      </dgm:t>
    </dgm:pt>
    <dgm:pt modelId="{50C78B44-3291-45F1-B50C-604447E9AE77}" type="pres">
      <dgm:prSet presAssocID="{2FCC32E8-47F8-4411-BFB9-7B2C66389EB9}" presName="Name0" presStyleCnt="0">
        <dgm:presLayoutVars>
          <dgm:dir/>
          <dgm:animLvl val="lvl"/>
          <dgm:resizeHandles val="exact"/>
        </dgm:presLayoutVars>
      </dgm:prSet>
      <dgm:spPr/>
    </dgm:pt>
    <dgm:pt modelId="{3799D41E-717A-472A-AD18-007CB521E7FD}" type="pres">
      <dgm:prSet presAssocID="{B1296CFC-117B-497C-BE66-A95A250BCA31}" presName="Name8" presStyleCnt="0"/>
      <dgm:spPr/>
    </dgm:pt>
    <dgm:pt modelId="{1053FA39-5A4E-44FE-BA15-0F9664E2943C}" type="pres">
      <dgm:prSet presAssocID="{B1296CFC-117B-497C-BE66-A95A250BCA31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368899-5A61-4F60-9532-9B92A9D3DB50}" type="pres">
      <dgm:prSet presAssocID="{B1296CFC-117B-497C-BE66-A95A250BCA3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189C65-595E-456F-92A3-389C57C40176}" type="pres">
      <dgm:prSet presAssocID="{70CCCA8D-616E-4A57-98C0-ED283807839B}" presName="Name8" presStyleCnt="0"/>
      <dgm:spPr/>
    </dgm:pt>
    <dgm:pt modelId="{2F447CE1-50D5-409E-B9AB-839A438AAABB}" type="pres">
      <dgm:prSet presAssocID="{70CCCA8D-616E-4A57-98C0-ED283807839B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350393-FCC3-4241-806C-949C1DD579B5}" type="pres">
      <dgm:prSet presAssocID="{70CCCA8D-616E-4A57-98C0-ED283807839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9F101A-9C3A-4BDF-A31D-BBDABE8D9FA5}" type="pres">
      <dgm:prSet presAssocID="{D2F115DC-5FF6-4D5D-A49D-51BC3302AA79}" presName="Name8" presStyleCnt="0"/>
      <dgm:spPr/>
    </dgm:pt>
    <dgm:pt modelId="{267F150E-F223-4644-AEE1-0C7757AEA749}" type="pres">
      <dgm:prSet presAssocID="{D2F115DC-5FF6-4D5D-A49D-51BC3302AA79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38EBBB-269F-4708-A6EE-76170DF99EF7}" type="pres">
      <dgm:prSet presAssocID="{D2F115DC-5FF6-4D5D-A49D-51BC3302AA7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A49FEE-A7E5-4C20-A484-F7633363AC7E}" type="pres">
      <dgm:prSet presAssocID="{9AA9BFBF-3878-45E3-8EBB-8785CD6E00DE}" presName="Name8" presStyleCnt="0"/>
      <dgm:spPr/>
    </dgm:pt>
    <dgm:pt modelId="{A56D664D-9A6C-4C3D-9F65-25342A048508}" type="pres">
      <dgm:prSet presAssocID="{9AA9BFBF-3878-45E3-8EBB-8785CD6E00DE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DED0F5-11EB-4272-806C-64E5AFCBE7BC}" type="pres">
      <dgm:prSet presAssocID="{9AA9BFBF-3878-45E3-8EBB-8785CD6E00D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63D717-EDCD-47A7-B5D8-EB2B75B47E61}" type="presOf" srcId="{D2F115DC-5FF6-4D5D-A49D-51BC3302AA79}" destId="{E038EBBB-269F-4708-A6EE-76170DF99EF7}" srcOrd="1" destOrd="0" presId="urn:microsoft.com/office/officeart/2005/8/layout/pyramid3"/>
    <dgm:cxn modelId="{8DEA89DB-CE41-4BCE-8812-D9FA90B58C93}" type="presOf" srcId="{D2F115DC-5FF6-4D5D-A49D-51BC3302AA79}" destId="{267F150E-F223-4644-AEE1-0C7757AEA749}" srcOrd="0" destOrd="0" presId="urn:microsoft.com/office/officeart/2005/8/layout/pyramid3"/>
    <dgm:cxn modelId="{CA02D84A-DB56-49E6-A69A-079F8483E8C2}" type="presOf" srcId="{70CCCA8D-616E-4A57-98C0-ED283807839B}" destId="{27350393-FCC3-4241-806C-949C1DD579B5}" srcOrd="1" destOrd="0" presId="urn:microsoft.com/office/officeart/2005/8/layout/pyramid3"/>
    <dgm:cxn modelId="{4DC48D80-2185-4801-8D54-D78CC66BECD2}" srcId="{2FCC32E8-47F8-4411-BFB9-7B2C66389EB9}" destId="{9AA9BFBF-3878-45E3-8EBB-8785CD6E00DE}" srcOrd="3" destOrd="0" parTransId="{1355F159-C32C-4DD9-9AF3-996619F08E45}" sibTransId="{A848D196-8EDD-4F2B-86C3-3431E2589E20}"/>
    <dgm:cxn modelId="{776E6AE4-2FF3-443D-95C9-980AE14BB83B}" type="presOf" srcId="{9AA9BFBF-3878-45E3-8EBB-8785CD6E00DE}" destId="{A56D664D-9A6C-4C3D-9F65-25342A048508}" srcOrd="0" destOrd="0" presId="urn:microsoft.com/office/officeart/2005/8/layout/pyramid3"/>
    <dgm:cxn modelId="{CC6F980B-EE89-4243-B92D-53FA6BEFA694}" type="presOf" srcId="{B1296CFC-117B-497C-BE66-A95A250BCA31}" destId="{1053FA39-5A4E-44FE-BA15-0F9664E2943C}" srcOrd="0" destOrd="0" presId="urn:microsoft.com/office/officeart/2005/8/layout/pyramid3"/>
    <dgm:cxn modelId="{D6F9DDF1-B23A-4E24-92FC-137080152DD0}" type="presOf" srcId="{9AA9BFBF-3878-45E3-8EBB-8785CD6E00DE}" destId="{4EDED0F5-11EB-4272-806C-64E5AFCBE7BC}" srcOrd="1" destOrd="0" presId="urn:microsoft.com/office/officeart/2005/8/layout/pyramid3"/>
    <dgm:cxn modelId="{8A35D3B6-26B4-453A-8C71-17626EAC7F9A}" type="presOf" srcId="{B1296CFC-117B-497C-BE66-A95A250BCA31}" destId="{34368899-5A61-4F60-9532-9B92A9D3DB50}" srcOrd="1" destOrd="0" presId="urn:microsoft.com/office/officeart/2005/8/layout/pyramid3"/>
    <dgm:cxn modelId="{B3D15974-8D0A-4CC4-A522-F8B20E1803C1}" type="presOf" srcId="{70CCCA8D-616E-4A57-98C0-ED283807839B}" destId="{2F447CE1-50D5-409E-B9AB-839A438AAABB}" srcOrd="0" destOrd="0" presId="urn:microsoft.com/office/officeart/2005/8/layout/pyramid3"/>
    <dgm:cxn modelId="{B74BBAEA-AB1F-41C8-AB3A-5EB40EBCF934}" srcId="{2FCC32E8-47F8-4411-BFB9-7B2C66389EB9}" destId="{B1296CFC-117B-497C-BE66-A95A250BCA31}" srcOrd="0" destOrd="0" parTransId="{93AFE72C-36FB-43D3-88B8-D7B2889102F7}" sibTransId="{A91F7F6D-53E5-419C-B827-5697C53DF419}"/>
    <dgm:cxn modelId="{A48CC740-F5CF-4211-A93A-CD40E1FF8A07}" srcId="{2FCC32E8-47F8-4411-BFB9-7B2C66389EB9}" destId="{70CCCA8D-616E-4A57-98C0-ED283807839B}" srcOrd="1" destOrd="0" parTransId="{6AD6D2F1-883A-4B8A-8FF4-A30D07C6AD72}" sibTransId="{4F74887A-AE8E-4228-8A87-49BEFF12B84D}"/>
    <dgm:cxn modelId="{B519F9CE-B64D-44C8-8C9D-8C30B20CE551}" srcId="{2FCC32E8-47F8-4411-BFB9-7B2C66389EB9}" destId="{D2F115DC-5FF6-4D5D-A49D-51BC3302AA79}" srcOrd="2" destOrd="0" parTransId="{000B1691-01E7-4AEC-8BA0-55D7F6A6A99E}" sibTransId="{BA9C94BA-4877-4760-A15E-D916C2F3FD77}"/>
    <dgm:cxn modelId="{5926B4E5-63B7-401C-8DA6-F104FCED7E97}" type="presOf" srcId="{2FCC32E8-47F8-4411-BFB9-7B2C66389EB9}" destId="{50C78B44-3291-45F1-B50C-604447E9AE77}" srcOrd="0" destOrd="0" presId="urn:microsoft.com/office/officeart/2005/8/layout/pyramid3"/>
    <dgm:cxn modelId="{954D8E4E-108A-42F9-879D-99368EA3259F}" type="presParOf" srcId="{50C78B44-3291-45F1-B50C-604447E9AE77}" destId="{3799D41E-717A-472A-AD18-007CB521E7FD}" srcOrd="0" destOrd="0" presId="urn:microsoft.com/office/officeart/2005/8/layout/pyramid3"/>
    <dgm:cxn modelId="{685C0C92-566A-4D22-9FEE-5B249A7D4A4A}" type="presParOf" srcId="{3799D41E-717A-472A-AD18-007CB521E7FD}" destId="{1053FA39-5A4E-44FE-BA15-0F9664E2943C}" srcOrd="0" destOrd="0" presId="urn:microsoft.com/office/officeart/2005/8/layout/pyramid3"/>
    <dgm:cxn modelId="{79405CC3-2BD3-4759-B94E-91BA9C97F5FF}" type="presParOf" srcId="{3799D41E-717A-472A-AD18-007CB521E7FD}" destId="{34368899-5A61-4F60-9532-9B92A9D3DB50}" srcOrd="1" destOrd="0" presId="urn:microsoft.com/office/officeart/2005/8/layout/pyramid3"/>
    <dgm:cxn modelId="{45B6C5A8-E266-401A-AFF6-B800B1D89666}" type="presParOf" srcId="{50C78B44-3291-45F1-B50C-604447E9AE77}" destId="{31189C65-595E-456F-92A3-389C57C40176}" srcOrd="1" destOrd="0" presId="urn:microsoft.com/office/officeart/2005/8/layout/pyramid3"/>
    <dgm:cxn modelId="{48384684-5C09-4990-80D9-8FBB251E9B93}" type="presParOf" srcId="{31189C65-595E-456F-92A3-389C57C40176}" destId="{2F447CE1-50D5-409E-B9AB-839A438AAABB}" srcOrd="0" destOrd="0" presId="urn:microsoft.com/office/officeart/2005/8/layout/pyramid3"/>
    <dgm:cxn modelId="{0F8FDFC8-95C5-4520-BEAB-060CDC425B60}" type="presParOf" srcId="{31189C65-595E-456F-92A3-389C57C40176}" destId="{27350393-FCC3-4241-806C-949C1DD579B5}" srcOrd="1" destOrd="0" presId="urn:microsoft.com/office/officeart/2005/8/layout/pyramid3"/>
    <dgm:cxn modelId="{C9C70E9F-F661-4B9C-BB4D-0C0AD638B5AB}" type="presParOf" srcId="{50C78B44-3291-45F1-B50C-604447E9AE77}" destId="{1C9F101A-9C3A-4BDF-A31D-BBDABE8D9FA5}" srcOrd="2" destOrd="0" presId="urn:microsoft.com/office/officeart/2005/8/layout/pyramid3"/>
    <dgm:cxn modelId="{D935693E-E9F9-4AA3-832F-31D7C72090B0}" type="presParOf" srcId="{1C9F101A-9C3A-4BDF-A31D-BBDABE8D9FA5}" destId="{267F150E-F223-4644-AEE1-0C7757AEA749}" srcOrd="0" destOrd="0" presId="urn:microsoft.com/office/officeart/2005/8/layout/pyramid3"/>
    <dgm:cxn modelId="{A5B85CF1-CA3A-41A8-98ED-33D0A50D397D}" type="presParOf" srcId="{1C9F101A-9C3A-4BDF-A31D-BBDABE8D9FA5}" destId="{E038EBBB-269F-4708-A6EE-76170DF99EF7}" srcOrd="1" destOrd="0" presId="urn:microsoft.com/office/officeart/2005/8/layout/pyramid3"/>
    <dgm:cxn modelId="{BF348D50-D0B5-410E-84DA-182EF080E944}" type="presParOf" srcId="{50C78B44-3291-45F1-B50C-604447E9AE77}" destId="{EFA49FEE-A7E5-4C20-A484-F7633363AC7E}" srcOrd="3" destOrd="0" presId="urn:microsoft.com/office/officeart/2005/8/layout/pyramid3"/>
    <dgm:cxn modelId="{A8EDB935-0D71-4566-8C61-704B675B0A93}" type="presParOf" srcId="{EFA49FEE-A7E5-4C20-A484-F7633363AC7E}" destId="{A56D664D-9A6C-4C3D-9F65-25342A048508}" srcOrd="0" destOrd="0" presId="urn:microsoft.com/office/officeart/2005/8/layout/pyramid3"/>
    <dgm:cxn modelId="{475A48EB-6C55-40E9-9690-4B8DB31E3704}" type="presParOf" srcId="{EFA49FEE-A7E5-4C20-A484-F7633363AC7E}" destId="{4EDED0F5-11EB-4272-806C-64E5AFCBE7BC}" srcOrd="1" destOrd="0" presId="urn:microsoft.com/office/officeart/2005/8/layout/pyramid3"/>
  </dgm:cxnLst>
  <dgm:bg>
    <a:blipFill>
      <a:blip xmlns:r="http://schemas.openxmlformats.org/officeDocument/2006/relationships" r:embed="rId1">
        <a:alphaModFix amt="50000"/>
      </a:blip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6BCD2A-D035-4AE4-8D96-A76FEC5BD4A2}">
      <dsp:nvSpPr>
        <dsp:cNvPr id="0" name=""/>
        <dsp:cNvSpPr/>
      </dsp:nvSpPr>
      <dsp:spPr>
        <a:xfrm>
          <a:off x="0" y="511840"/>
          <a:ext cx="8128000" cy="856800"/>
        </a:xfrm>
        <a:prstGeom prst="rect">
          <a:avLst/>
        </a:prstGeom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D0764C-D7F2-4583-A2E0-B86AB236D5A7}">
      <dsp:nvSpPr>
        <dsp:cNvPr id="0" name=""/>
        <dsp:cNvSpPr/>
      </dsp:nvSpPr>
      <dsp:spPr>
        <a:xfrm>
          <a:off x="406400" y="10000"/>
          <a:ext cx="5689600" cy="1003680"/>
        </a:xfrm>
        <a:prstGeom prst="roundRect">
          <a:avLst/>
        </a:prstGeom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prstTxWarp prst="textTriangle">
            <a:avLst/>
          </a:prstTxWarp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БЮДЖЕТ ДЛЯ ГРАЖДАН</a:t>
          </a:r>
          <a:endParaRPr lang="ru-RU" sz="3400" kern="1200" dirty="0"/>
        </a:p>
      </dsp:txBody>
      <dsp:txXfrm>
        <a:off x="455396" y="58996"/>
        <a:ext cx="5591608" cy="90568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779C97-8EB1-4E89-875D-4C20D87A6B4E}">
      <dsp:nvSpPr>
        <dsp:cNvPr id="0" name=""/>
        <dsp:cNvSpPr/>
      </dsp:nvSpPr>
      <dsp:spPr>
        <a:xfrm>
          <a:off x="0" y="0"/>
          <a:ext cx="8128000" cy="1012880"/>
        </a:xfrm>
        <a:prstGeom prst="roundRect">
          <a:avLst/>
        </a:prstGeom>
        <a:solidFill>
          <a:srgbClr val="00B050"/>
        </a:solidFill>
        <a:ln>
          <a:solidFill>
            <a:schemeClr val="bg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prstTxWarp prst="textWave4">
            <a:avLst/>
          </a:prstTxWarp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solidFill>
                <a:srgbClr val="002060"/>
              </a:solidFill>
            </a:rPr>
            <a:t>Бюджет на 2018 год и плановый период </a:t>
          </a:r>
          <a:r>
            <a:rPr lang="ru-RU" sz="2500" kern="1200" dirty="0" smtClean="0">
              <a:solidFill>
                <a:srgbClr val="002060"/>
              </a:solidFill>
            </a:rPr>
            <a:t>2019 и 2020 годов</a:t>
          </a:r>
          <a:endParaRPr lang="ru-RU" sz="2500" kern="1200" dirty="0">
            <a:solidFill>
              <a:srgbClr val="002060"/>
            </a:solidFill>
          </a:endParaRPr>
        </a:p>
      </dsp:txBody>
      <dsp:txXfrm>
        <a:off x="49445" y="49445"/>
        <a:ext cx="8029110" cy="9139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32DC5B-E15E-4E89-AE62-9CAB44FE24CC}">
      <dsp:nvSpPr>
        <dsp:cNvPr id="0" name=""/>
        <dsp:cNvSpPr/>
      </dsp:nvSpPr>
      <dsp:spPr>
        <a:xfrm>
          <a:off x="0" y="521336"/>
          <a:ext cx="8128000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56CCDE-DA01-45EF-8A84-7B924ED56AEA}">
      <dsp:nvSpPr>
        <dsp:cNvPr id="0" name=""/>
        <dsp:cNvSpPr/>
      </dsp:nvSpPr>
      <dsp:spPr>
        <a:xfrm>
          <a:off x="406400" y="19496"/>
          <a:ext cx="5689600" cy="1003680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prstTxWarp prst="textDeflate">
            <a:avLst/>
          </a:prstTxWarp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solidFill>
                <a:srgbClr val="0070C0"/>
              </a:solidFill>
            </a:rPr>
            <a:t>Что такое бюджет?</a:t>
          </a:r>
          <a:endParaRPr lang="ru-RU" sz="3400" kern="1200" dirty="0">
            <a:solidFill>
              <a:srgbClr val="0070C0"/>
            </a:solidFill>
          </a:endParaRPr>
        </a:p>
      </dsp:txBody>
      <dsp:txXfrm>
        <a:off x="455396" y="68492"/>
        <a:ext cx="5591608" cy="9056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0.28453</cdr:x>
      <cdr:y>0.36682</cdr:y>
    </cdr:from>
    <cdr:to>
      <cdr:x>0.49085</cdr:x>
      <cdr:y>0.36986</cdr:y>
    </cdr:to>
    <cdr:cxnSp macro="">
      <cdr:nvCxnSpPr>
        <cdr:cNvPr id="8" name="Прямая со стрелкой 7"/>
        <cdr:cNvCxnSpPr/>
      </cdr:nvCxnSpPr>
      <cdr:spPr>
        <a:xfrm xmlns:a="http://schemas.openxmlformats.org/drawingml/2006/main">
          <a:off x="1628776" y="1147764"/>
          <a:ext cx="1181100" cy="9525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FFFF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0.49085</cdr:x>
      <cdr:y>0.37595</cdr:y>
    </cdr:from>
    <cdr:to>
      <cdr:x>0.49251</cdr:x>
      <cdr:y>0.54642</cdr:y>
    </cdr:to>
    <cdr:cxnSp macro="">
      <cdr:nvCxnSpPr>
        <cdr:cNvPr id="12" name="Прямая со стрелкой 11"/>
        <cdr:cNvCxnSpPr/>
      </cdr:nvCxnSpPr>
      <cdr:spPr>
        <a:xfrm xmlns:a="http://schemas.openxmlformats.org/drawingml/2006/main">
          <a:off x="2809876" y="1176339"/>
          <a:ext cx="9525" cy="533400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0.48873</cdr:x>
      <cdr:y>0.32513</cdr:y>
    </cdr:from>
    <cdr:to>
      <cdr:x>0.69738</cdr:x>
      <cdr:y>0.57993</cdr:y>
    </cdr:to>
    <cdr:cxnSp macro="">
      <cdr:nvCxnSpPr>
        <cdr:cNvPr id="16" name="Прямая со стрелкой 15"/>
        <cdr:cNvCxnSpPr/>
      </cdr:nvCxnSpPr>
      <cdr:spPr>
        <a:xfrm xmlns:a="http://schemas.openxmlformats.org/drawingml/2006/main" flipV="1">
          <a:off x="2252898" y="1027548"/>
          <a:ext cx="961812" cy="805299"/>
        </a:xfrm>
        <a:prstGeom xmlns:a="http://schemas.openxmlformats.org/drawingml/2006/main" prst="straightConnector1">
          <a:avLst/>
        </a:prstGeom>
        <a:ln xmlns:a="http://schemas.openxmlformats.org/drawingml/2006/main" w="34925">
          <a:solidFill>
            <a:srgbClr val="00B05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AB31F-B587-4EFD-98F6-F1A1A2EC3545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6E277-4CEF-4C5F-9744-20ADFCCAF5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020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AB31F-B587-4EFD-98F6-F1A1A2EC3545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6E277-4CEF-4C5F-9744-20ADFCCAF5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042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AB31F-B587-4EFD-98F6-F1A1A2EC3545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6E277-4CEF-4C5F-9744-20ADFCCAF5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178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AB31F-B587-4EFD-98F6-F1A1A2EC3545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6E277-4CEF-4C5F-9744-20ADFCCAF5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918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AB31F-B587-4EFD-98F6-F1A1A2EC3545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6E277-4CEF-4C5F-9744-20ADFCCAF5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730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AB31F-B587-4EFD-98F6-F1A1A2EC3545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6E277-4CEF-4C5F-9744-20ADFCCAF5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035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AB31F-B587-4EFD-98F6-F1A1A2EC3545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6E277-4CEF-4C5F-9744-20ADFCCAF5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210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AB31F-B587-4EFD-98F6-F1A1A2EC3545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6E277-4CEF-4C5F-9744-20ADFCCAF5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376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AB31F-B587-4EFD-98F6-F1A1A2EC3545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6E277-4CEF-4C5F-9744-20ADFCCAF5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081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AB31F-B587-4EFD-98F6-F1A1A2EC3545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6E277-4CEF-4C5F-9744-20ADFCCAF5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298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AB31F-B587-4EFD-98F6-F1A1A2EC3545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6E277-4CEF-4C5F-9744-20ADFCCAF5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503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AB31F-B587-4EFD-98F6-F1A1A2EC3545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6E277-4CEF-4C5F-9744-20ADFCCAF5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84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microsoft.com/office/2007/relationships/diagramDrawing" Target="../diagrams/drawing11.xml"/><Relationship Id="rId18" Type="http://schemas.openxmlformats.org/officeDocument/2006/relationships/image" Target="../media/image37.jp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openxmlformats.org/officeDocument/2006/relationships/diagramColors" Target="../diagrams/colors11.xml"/><Relationship Id="rId17" Type="http://schemas.openxmlformats.org/officeDocument/2006/relationships/image" Target="../media/image36.jpg"/><Relationship Id="rId2" Type="http://schemas.openxmlformats.org/officeDocument/2006/relationships/image" Target="../media/image28.jpg"/><Relationship Id="rId16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11" Type="http://schemas.openxmlformats.org/officeDocument/2006/relationships/diagramQuickStyle" Target="../diagrams/quickStyle11.xml"/><Relationship Id="rId5" Type="http://schemas.openxmlformats.org/officeDocument/2006/relationships/diagramQuickStyle" Target="../diagrams/quickStyle10.xml"/><Relationship Id="rId15" Type="http://schemas.openxmlformats.org/officeDocument/2006/relationships/image" Target="../media/image34.jpg"/><Relationship Id="rId10" Type="http://schemas.openxmlformats.org/officeDocument/2006/relationships/diagramLayout" Target="../diagrams/layout11.xml"/><Relationship Id="rId4" Type="http://schemas.openxmlformats.org/officeDocument/2006/relationships/diagramLayout" Target="../diagrams/layout10.xml"/><Relationship Id="rId9" Type="http://schemas.openxmlformats.org/officeDocument/2006/relationships/diagramData" Target="../diagrams/data11.xml"/><Relationship Id="rId1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chart" Target="../charts/chart12.xml"/><Relationship Id="rId7" Type="http://schemas.openxmlformats.org/officeDocument/2006/relationships/image" Target="../media/image41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chart" Target="../charts/chart13.xml"/><Relationship Id="rId9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3" Type="http://schemas.openxmlformats.org/officeDocument/2006/relationships/chart" Target="../charts/chart14.xml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5" Type="http://schemas.openxmlformats.org/officeDocument/2006/relationships/diagramLayout" Target="../diagrams/layout12.xml"/><Relationship Id="rId10" Type="http://schemas.openxmlformats.org/officeDocument/2006/relationships/diagramLayout" Target="../diagrams/layout13.xml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14.jpg"/><Relationship Id="rId7" Type="http://schemas.openxmlformats.org/officeDocument/2006/relationships/image" Target="../media/image50.JPG"/><Relationship Id="rId12" Type="http://schemas.openxmlformats.org/officeDocument/2006/relationships/image" Target="../media/image55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11" Type="http://schemas.openxmlformats.org/officeDocument/2006/relationships/image" Target="../media/image54.jpg"/><Relationship Id="rId5" Type="http://schemas.openxmlformats.org/officeDocument/2006/relationships/image" Target="../media/image47.jpg"/><Relationship Id="rId10" Type="http://schemas.openxmlformats.org/officeDocument/2006/relationships/image" Target="../media/image53.jpg"/><Relationship Id="rId4" Type="http://schemas.openxmlformats.org/officeDocument/2006/relationships/image" Target="../media/image49.jpg"/><Relationship Id="rId9" Type="http://schemas.openxmlformats.org/officeDocument/2006/relationships/image" Target="../media/image52.tiff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8.xml"/><Relationship Id="rId6" Type="http://schemas.microsoft.com/office/2007/relationships/hdphoto" Target="../media/hdphoto7.wdp"/><Relationship Id="rId5" Type="http://schemas.openxmlformats.org/officeDocument/2006/relationships/image" Target="../media/image58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microsoft.com/office/2007/relationships/hdphoto" Target="../media/hdphoto3.wdp"/><Relationship Id="rId3" Type="http://schemas.openxmlformats.org/officeDocument/2006/relationships/chart" Target="../charts/chart1.xml"/><Relationship Id="rId7" Type="http://schemas.openxmlformats.org/officeDocument/2006/relationships/diagramData" Target="../diagrams/data4.xml"/><Relationship Id="rId12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diagramDrawing" Target="../diagrams/drawing4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4.xml"/><Relationship Id="rId4" Type="http://schemas.openxmlformats.org/officeDocument/2006/relationships/chart" Target="../charts/chart2.xml"/><Relationship Id="rId9" Type="http://schemas.openxmlformats.org/officeDocument/2006/relationships/diagramQuickStyle" Target="../diagrams/quickStyl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1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6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chart" Target="../charts/chart7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13" Type="http://schemas.microsoft.com/office/2007/relationships/diagramDrawing" Target="../diagrams/drawing7.xml"/><Relationship Id="rId18" Type="http://schemas.openxmlformats.org/officeDocument/2006/relationships/diagramColors" Target="../diagrams/colors8.xml"/><Relationship Id="rId3" Type="http://schemas.openxmlformats.org/officeDocument/2006/relationships/diagramData" Target="../diagrams/data6.xml"/><Relationship Id="rId21" Type="http://schemas.openxmlformats.org/officeDocument/2006/relationships/image" Target="../media/image17.jpg"/><Relationship Id="rId7" Type="http://schemas.microsoft.com/office/2007/relationships/diagramDrawing" Target="../diagrams/drawing6.xml"/><Relationship Id="rId12" Type="http://schemas.openxmlformats.org/officeDocument/2006/relationships/diagramColors" Target="../diagrams/colors7.xml"/><Relationship Id="rId17" Type="http://schemas.openxmlformats.org/officeDocument/2006/relationships/diagramQuickStyle" Target="../diagrams/quickStyle8.xml"/><Relationship Id="rId2" Type="http://schemas.openxmlformats.org/officeDocument/2006/relationships/image" Target="../media/image15.JPG"/><Relationship Id="rId16" Type="http://schemas.openxmlformats.org/officeDocument/2006/relationships/diagramLayout" Target="../diagrams/layout8.xml"/><Relationship Id="rId20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11" Type="http://schemas.openxmlformats.org/officeDocument/2006/relationships/diagramQuickStyle" Target="../diagrams/quickStyle7.xml"/><Relationship Id="rId5" Type="http://schemas.openxmlformats.org/officeDocument/2006/relationships/diagramQuickStyle" Target="../diagrams/quickStyle6.xml"/><Relationship Id="rId15" Type="http://schemas.openxmlformats.org/officeDocument/2006/relationships/diagramData" Target="../diagrams/data8.xml"/><Relationship Id="rId10" Type="http://schemas.openxmlformats.org/officeDocument/2006/relationships/diagramLayout" Target="../diagrams/layout7.xml"/><Relationship Id="rId19" Type="http://schemas.microsoft.com/office/2007/relationships/diagramDrawing" Target="../diagrams/drawing8.xml"/><Relationship Id="rId4" Type="http://schemas.openxmlformats.org/officeDocument/2006/relationships/diagramLayout" Target="../diagrams/layout6.xml"/><Relationship Id="rId9" Type="http://schemas.openxmlformats.org/officeDocument/2006/relationships/diagramData" Target="../diagrams/data7.xml"/><Relationship Id="rId14" Type="http://schemas.openxmlformats.org/officeDocument/2006/relationships/chart" Target="../charts/chart9.xml"/><Relationship Id="rId22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chart" Target="../charts/chart10.xml"/><Relationship Id="rId7" Type="http://schemas.openxmlformats.org/officeDocument/2006/relationships/diagramColors" Target="../diagrams/colors9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chart" Target="../charts/char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 trans="60000"/>
                    </a14:imgEffect>
                    <a14:imgEffect>
                      <a14:saturation sa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14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540042" y="2492943"/>
            <a:ext cx="8903369" cy="16459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chemeClr val="tx1">
                <a:alpha val="30000"/>
              </a:schemeClr>
            </a:outerShdw>
          </a:effectLst>
          <a:scene3d>
            <a:camera prst="perspectiveHeroicExtremeRightFacing">
              <a:rot lat="0" lon="21000000" rev="60000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Wave4">
              <a:avLst>
                <a:gd name="adj1" fmla="val 6250"/>
                <a:gd name="adj2" fmla="val -2543"/>
              </a:avLst>
            </a:prstTxWarp>
            <a:noAutofit/>
          </a:bodyPr>
          <a:lstStyle/>
          <a:p>
            <a:pPr algn="ctr"/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Исполнение бюджета Бодайбинского муниципального образования за 2017 год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051356042"/>
              </p:ext>
            </p:extLst>
          </p:nvPr>
        </p:nvGraphicFramePr>
        <p:xfrm>
          <a:off x="647337" y="284237"/>
          <a:ext cx="8128000" cy="1378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698860535"/>
              </p:ext>
            </p:extLst>
          </p:nvPr>
        </p:nvGraphicFramePr>
        <p:xfrm>
          <a:off x="3446914" y="5359043"/>
          <a:ext cx="8128000" cy="1012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79638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ая выноска 1"/>
          <p:cNvSpPr/>
          <p:nvPr/>
        </p:nvSpPr>
        <p:spPr>
          <a:xfrm>
            <a:off x="182881" y="182880"/>
            <a:ext cx="3917482" cy="2695074"/>
          </a:xfrm>
          <a:prstGeom prst="wedgeRectCallou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Содержание коммунального хозяйства включает в себя ремонт и модернизацию  котельных, капитальные вложения в рамках инвестиционного проекта «Предварительная очистка речной воды перед станцией водоподготовки в г. Бодайбо»</a:t>
            </a:r>
            <a:endParaRPr lang="ru-RU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184432289"/>
              </p:ext>
            </p:extLst>
          </p:nvPr>
        </p:nvGraphicFramePr>
        <p:xfrm>
          <a:off x="270577" y="3234089"/>
          <a:ext cx="3723907" cy="2223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887" y="81078"/>
            <a:ext cx="3856107" cy="21904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339239768"/>
              </p:ext>
            </p:extLst>
          </p:nvPr>
        </p:nvGraphicFramePr>
        <p:xfrm>
          <a:off x="5189087" y="4100362"/>
          <a:ext cx="6678862" cy="2521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7" name="Прямоугольная выноска 6"/>
          <p:cNvSpPr/>
          <p:nvPr/>
        </p:nvSpPr>
        <p:spPr>
          <a:xfrm>
            <a:off x="6728059" y="2625658"/>
            <a:ext cx="3214838" cy="1455454"/>
          </a:xfrm>
          <a:prstGeom prst="wedgeRect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Благоустройство города включает в себя следующие расходы:</a:t>
            </a:r>
            <a:endParaRPr lang="ru-RU" sz="2400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231" y="1890403"/>
            <a:ext cx="1770725" cy="314938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682" y="436717"/>
            <a:ext cx="2090286" cy="1567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759" y="3686175"/>
            <a:ext cx="2387667" cy="317182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134" y="2271561"/>
            <a:ext cx="1944304" cy="194430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4" name="Стрелка вправо 13"/>
          <p:cNvSpPr/>
          <p:nvPr/>
        </p:nvSpPr>
        <p:spPr>
          <a:xfrm>
            <a:off x="882236" y="5120640"/>
            <a:ext cx="6436253" cy="1600889"/>
          </a:xfrm>
          <a:prstGeom prst="rightArrow">
            <a:avLst/>
          </a:prstGeom>
          <a:solidFill>
            <a:schemeClr val="accent5">
              <a:lumMod val="60000"/>
              <a:lumOff val="40000"/>
              <a:alpha val="54000"/>
            </a:schemeClr>
          </a:solidFill>
          <a:scene3d>
            <a:camera prst="orthographicFront"/>
            <a:lightRig rig="threePt" dir="t"/>
          </a:scene3d>
          <a:sp3d>
            <a:bevelT w="107950" h="120650"/>
            <a:bevelB w="184150" h="2032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На благоустройство города в 2017 году израсходовано 11 832,2 тыс. руб.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258" y="1277589"/>
            <a:ext cx="1242667" cy="1453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14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9615793"/>
              </p:ext>
            </p:extLst>
          </p:nvPr>
        </p:nvGraphicFramePr>
        <p:xfrm>
          <a:off x="393031" y="3164304"/>
          <a:ext cx="5045242" cy="3294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7108570"/>
              </p:ext>
            </p:extLst>
          </p:nvPr>
        </p:nvGraphicFramePr>
        <p:xfrm>
          <a:off x="6368433" y="288301"/>
          <a:ext cx="5274644" cy="2877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001" y="3451867"/>
            <a:ext cx="2565734" cy="1710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464" y="4154511"/>
            <a:ext cx="2969795" cy="2227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904" y="3367445"/>
            <a:ext cx="2239056" cy="1574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641" y="363503"/>
            <a:ext cx="2911524" cy="2608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99" y="363503"/>
            <a:ext cx="2380729" cy="2608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00821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3467207"/>
              </p:ext>
            </p:extLst>
          </p:nvPr>
        </p:nvGraphicFramePr>
        <p:xfrm>
          <a:off x="5778691" y="250531"/>
          <a:ext cx="6005514" cy="4624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164050854"/>
              </p:ext>
            </p:extLst>
          </p:nvPr>
        </p:nvGraphicFramePr>
        <p:xfrm>
          <a:off x="211908" y="217715"/>
          <a:ext cx="5570583" cy="485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22041154"/>
              </p:ext>
            </p:extLst>
          </p:nvPr>
        </p:nvGraphicFramePr>
        <p:xfrm>
          <a:off x="644894" y="5233915"/>
          <a:ext cx="11117178" cy="1109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346290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54519" y="202130"/>
            <a:ext cx="10645540" cy="830997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Муниципальные программы, реализуемые на территории Бодайбинского муниципального образования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327259" y="1183909"/>
            <a:ext cx="2184935" cy="510138"/>
          </a:xfrm>
          <a:prstGeom prst="wedgeRectCallout">
            <a:avLst/>
          </a:prstGeom>
          <a:blipFill>
            <a:blip r:embed="rId3">
              <a:alphaModFix amt="66000"/>
            </a:blip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d Script" panose="02000000000000000000" pitchFamily="2" charset="0"/>
              </a:rPr>
              <a:t>Муниципальное управление</a:t>
            </a:r>
            <a:endParaRPr lang="ru-RU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d Script" panose="02000000000000000000" pitchFamily="2" charset="0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3070459" y="1112090"/>
            <a:ext cx="2329314" cy="662182"/>
          </a:xfrm>
          <a:prstGeom prst="wedgeRoundRectCallout">
            <a:avLst/>
          </a:prstGeom>
          <a:blipFill>
            <a:blip r:embed="rId4">
              <a:alphaModFix amt="66000"/>
            </a:blip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effectLst>
                  <a:outerShdw blurRad="50800" dist="50800" dir="3000000" algn="ctr" rotWithShape="0">
                    <a:srgbClr val="000000">
                      <a:alpha val="43137"/>
                    </a:srgbClr>
                  </a:outerShdw>
                </a:effectLst>
                <a:latin typeface="Bad Script" panose="02000000000000000000" pitchFamily="2" charset="0"/>
              </a:rPr>
              <a:t>Муниципальные финансы</a:t>
            </a:r>
            <a:endParaRPr lang="ru-RU" dirty="0">
              <a:solidFill>
                <a:srgbClr val="C00000"/>
              </a:solidFill>
              <a:effectLst>
                <a:outerShdw blurRad="50800" dist="50800" dir="3000000" algn="ctr" rotWithShape="0">
                  <a:srgbClr val="000000">
                    <a:alpha val="43137"/>
                  </a:srgbClr>
                </a:outerShdw>
              </a:effectLst>
              <a:latin typeface="Bad Script" panose="02000000000000000000" pitchFamily="2" charset="0"/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3368983" y="2213810"/>
            <a:ext cx="2454443" cy="1126156"/>
          </a:xfrm>
          <a:prstGeom prst="flowChartAlternateProcess">
            <a:avLst/>
          </a:prstGeom>
          <a:blipFill dpi="0" rotWithShape="1">
            <a:blip r:embed="rId5">
              <a:alphaModFix amt="39000"/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FFFF00"/>
                </a:solidFill>
              </a:rPr>
              <a:t>Молодежь </a:t>
            </a:r>
            <a:r>
              <a:rPr lang="ru-RU" sz="1200" dirty="0">
                <a:solidFill>
                  <a:srgbClr val="FFFF00"/>
                </a:solidFill>
              </a:rPr>
              <a:t>и поддержка физической культуры и спорта на территории Бодайбинского муниципального </a:t>
            </a:r>
            <a:r>
              <a:rPr lang="ru-RU" sz="1200" dirty="0" smtClean="0">
                <a:solidFill>
                  <a:srgbClr val="FFFF00"/>
                </a:solidFill>
              </a:rPr>
              <a:t>образования</a:t>
            </a:r>
            <a:endParaRPr lang="ru-RU" sz="1200" dirty="0">
              <a:solidFill>
                <a:srgbClr val="FFFF00"/>
              </a:solidFill>
            </a:endParaRPr>
          </a:p>
        </p:txBody>
      </p:sp>
      <p:sp>
        <p:nvSpPr>
          <p:cNvPr id="14" name="Блок-схема: подготовка 13"/>
          <p:cNvSpPr/>
          <p:nvPr/>
        </p:nvSpPr>
        <p:spPr>
          <a:xfrm>
            <a:off x="8606158" y="1017077"/>
            <a:ext cx="3282215" cy="1212783"/>
          </a:xfrm>
          <a:prstGeom prst="flowChartPreparation">
            <a:avLst/>
          </a:prstGeom>
          <a:blipFill dpi="0" rotWithShape="1">
            <a:blip r:embed="rId6">
              <a:alphaModFix amt="47000"/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ad Script" panose="02000000000000000000" pitchFamily="2" charset="0"/>
              </a:rPr>
              <a:t>Обеспечение безопасности населения и территории Бодайбинского муниципального образования</a:t>
            </a:r>
          </a:p>
        </p:txBody>
      </p:sp>
      <p:sp>
        <p:nvSpPr>
          <p:cNvPr id="15" name="Блок-схема: память с посл. доступом 14"/>
          <p:cNvSpPr/>
          <p:nvPr/>
        </p:nvSpPr>
        <p:spPr>
          <a:xfrm>
            <a:off x="6592102" y="2686298"/>
            <a:ext cx="3609473" cy="1126155"/>
          </a:xfrm>
          <a:prstGeom prst="flowChartMagneticTape">
            <a:avLst/>
          </a:prstGeom>
          <a:blipFill dpi="0" rotWithShape="1">
            <a:blip r:embed="rId7">
              <a:alphaModFix amt="98000"/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FFFF00"/>
                </a:solidFill>
              </a:rPr>
              <a:t>Дорожная деятельность и транспортное обслуживание на территории Бодайбинского муниципального образования</a:t>
            </a:r>
          </a:p>
        </p:txBody>
      </p:sp>
      <p:sp>
        <p:nvSpPr>
          <p:cNvPr id="16" name="Прямоугольник с двумя усеченными противолежащими углами 15"/>
          <p:cNvSpPr/>
          <p:nvPr/>
        </p:nvSpPr>
        <p:spPr>
          <a:xfrm>
            <a:off x="311760" y="2213810"/>
            <a:ext cx="2608446" cy="1424539"/>
          </a:xfrm>
          <a:prstGeom prst="snip2DiagRect">
            <a:avLst/>
          </a:prstGeom>
          <a:blipFill>
            <a:blip r:embed="rId8">
              <a:alphaModFix amt="66000"/>
            </a:blip>
            <a:stretch>
              <a:fillRect/>
            </a:stretch>
          </a:blipFill>
          <a:ln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n w="22225">
                  <a:solidFill>
                    <a:srgbClr val="FF000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Bad Script" panose="02000000000000000000" pitchFamily="2" charset="0"/>
              </a:rPr>
              <a:t>Поддержка и развитие малого и среднего предпринимательства на территории Бодайбинского муниципального образования</a:t>
            </a:r>
          </a:p>
        </p:txBody>
      </p:sp>
      <p:sp>
        <p:nvSpPr>
          <p:cNvPr id="18" name="Капля 17"/>
          <p:cNvSpPr/>
          <p:nvPr/>
        </p:nvSpPr>
        <p:spPr>
          <a:xfrm>
            <a:off x="274320" y="3945117"/>
            <a:ext cx="2401503" cy="2314876"/>
          </a:xfrm>
          <a:prstGeom prst="teardrop">
            <a:avLst/>
          </a:prstGeom>
          <a:blipFill>
            <a:blip r:embed="rId9">
              <a:alphaModFix amt="66000"/>
            </a:blip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7030A0"/>
                </a:solidFill>
              </a:rPr>
              <a:t>Развитие жилищно-коммунального хозяйства на территории Бодайбинского муниципального образования</a:t>
            </a:r>
          </a:p>
        </p:txBody>
      </p:sp>
      <p:sp>
        <p:nvSpPr>
          <p:cNvPr id="19" name="Блок-схема: карточка 18"/>
          <p:cNvSpPr/>
          <p:nvPr/>
        </p:nvSpPr>
        <p:spPr>
          <a:xfrm>
            <a:off x="3521784" y="3860797"/>
            <a:ext cx="3185962" cy="1280160"/>
          </a:xfrm>
          <a:prstGeom prst="flowChartPunchedCard">
            <a:avLst/>
          </a:prstGeom>
          <a:blipFill>
            <a:blip r:embed="rId10">
              <a:alphaModFix amt="66000"/>
            </a:blip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Bad Script" panose="02000000000000000000" pitchFamily="2" charset="0"/>
              </a:rPr>
              <a:t>Переселение граждан из ветхого и аварийного жилищного фонда Бодайбинского муниципального образования</a:t>
            </a:r>
          </a:p>
        </p:txBody>
      </p:sp>
      <p:sp>
        <p:nvSpPr>
          <p:cNvPr id="20" name="Блок-схема: процесс 19"/>
          <p:cNvSpPr/>
          <p:nvPr/>
        </p:nvSpPr>
        <p:spPr>
          <a:xfrm>
            <a:off x="7469204" y="3945117"/>
            <a:ext cx="3994484" cy="1483531"/>
          </a:xfrm>
          <a:prstGeom prst="flowChartProcess">
            <a:avLst/>
          </a:prstGeom>
          <a:blipFill>
            <a:blip r:embed="rId10">
              <a:alphaModFix amt="66000"/>
            </a:blip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Bad Script" panose="02000000000000000000" pitchFamily="2" charset="0"/>
              </a:rPr>
              <a:t>Переселение граждан из жилых помещений, расположенных в зоне БАМ, признанных непригодными для проживания, и (или) жилых помещений с высоким уровнем износа (Более 70%) на территории Бодайбинского муниципального образования</a:t>
            </a:r>
          </a:p>
        </p:txBody>
      </p:sp>
      <p:sp>
        <p:nvSpPr>
          <p:cNvPr id="21" name="Овал 20"/>
          <p:cNvSpPr/>
          <p:nvPr/>
        </p:nvSpPr>
        <p:spPr>
          <a:xfrm>
            <a:off x="2762451" y="5453978"/>
            <a:ext cx="5582652" cy="1148954"/>
          </a:xfrm>
          <a:prstGeom prst="ellipse">
            <a:avLst/>
          </a:prstGeom>
          <a:blipFill dpi="0" rotWithShape="1">
            <a:blip r:embed="rId11">
              <a:alphaModFix amt="80000"/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n w="22225">
                  <a:solidFill>
                    <a:srgbClr val="FFFF00"/>
                  </a:solidFill>
                </a:ln>
                <a:solidFill>
                  <a:srgbClr val="FFFF00"/>
                </a:solidFill>
                <a:latin typeface="Bad Script" panose="02000000000000000000" pitchFamily="2" charset="0"/>
              </a:rPr>
              <a:t>Комплексное благоустройство, содержание и озеленение территории Бодайбинского муниципального образования</a:t>
            </a:r>
          </a:p>
        </p:txBody>
      </p:sp>
      <p:sp>
        <p:nvSpPr>
          <p:cNvPr id="22" name="Овал 21"/>
          <p:cNvSpPr/>
          <p:nvPr/>
        </p:nvSpPr>
        <p:spPr>
          <a:xfrm>
            <a:off x="5788534" y="1009869"/>
            <a:ext cx="2229309" cy="1296187"/>
          </a:xfrm>
          <a:prstGeom prst="ellipse">
            <a:avLst/>
          </a:prstGeom>
          <a:blipFill dpi="0" rotWithShape="1">
            <a:blip r:embed="rId12">
              <a:alphaModFix amt="94000"/>
            </a:blip>
            <a:srcRect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rgbClr val="FFFF00"/>
                </a:solidFill>
                <a:latin typeface="Bad Script" panose="02000000000000000000" pitchFamily="2" charset="0"/>
              </a:rPr>
              <a:t>Социальная поддержка населения Бодайбинского муниципального образования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37776" y="1262197"/>
            <a:ext cx="446888" cy="574762"/>
          </a:xfrm>
          <a:prstGeom prst="rect">
            <a:avLst/>
          </a:prstGeom>
          <a:noFill/>
        </p:spPr>
        <p:txBody>
          <a:bodyPr wrap="none" rtlCol="0">
            <a:prstTxWarp prst="textCurveUp">
              <a:avLst/>
            </a:prstTxWarp>
            <a:spAutoFit/>
          </a:bodyPr>
          <a:lstStyle/>
          <a:p>
            <a:r>
              <a:rPr lang="ru-RU" sz="2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1</a:t>
            </a:r>
            <a:endParaRPr lang="ru-RU" sz="2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42929" y="1749664"/>
            <a:ext cx="664928" cy="369332"/>
          </a:xfrm>
          <a:prstGeom prst="rect">
            <a:avLst/>
          </a:prstGeom>
          <a:noFill/>
        </p:spPr>
        <p:txBody>
          <a:bodyPr wrap="square" rtlCol="0">
            <a:prstTxWarp prst="textFadeLeft">
              <a:avLst/>
            </a:prstTxWarp>
            <a:spAutoFit/>
          </a:bodyPr>
          <a:lstStyle/>
          <a:p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8969" y="3346715"/>
            <a:ext cx="455550" cy="369332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01937" y="1934330"/>
            <a:ext cx="525501" cy="621548"/>
          </a:xfrm>
          <a:prstGeom prst="rect">
            <a:avLst/>
          </a:prstGeom>
          <a:noFill/>
        </p:spPr>
        <p:txBody>
          <a:bodyPr wrap="none" rtlCol="0">
            <a:prstTxWarp prst="textFadeRight">
              <a:avLst/>
            </a:prstTxWarp>
            <a:spAutoFit/>
          </a:bodyPr>
          <a:lstStyle/>
          <a:p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flipH="1">
            <a:off x="5788533" y="3230342"/>
            <a:ext cx="483669" cy="36933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5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201574" y="3113795"/>
            <a:ext cx="758297" cy="369332"/>
          </a:xfrm>
          <a:prstGeom prst="rect">
            <a:avLst/>
          </a:prstGeom>
          <a:noFill/>
        </p:spPr>
        <p:txBody>
          <a:bodyPr wrap="square" rtlCol="0">
            <a:prstTxWarp prst="textDeflateTop">
              <a:avLst/>
            </a:prstTxWarp>
            <a:spAutoFit/>
          </a:bodyPr>
          <a:lstStyle/>
          <a:p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6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959871" y="991747"/>
            <a:ext cx="831075" cy="618089"/>
          </a:xfrm>
          <a:prstGeom prst="rect">
            <a:avLst/>
          </a:prstGeom>
          <a:noFill/>
        </p:spPr>
        <p:txBody>
          <a:bodyPr wrap="none" rtlCol="0">
            <a:prstTxWarp prst="textDeflate">
              <a:avLst/>
            </a:prstTxWarp>
            <a:spAutoFit/>
          </a:bodyPr>
          <a:lstStyle/>
          <a:p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7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39963" y="4383067"/>
            <a:ext cx="504264" cy="596766"/>
          </a:xfrm>
          <a:prstGeom prst="rect">
            <a:avLst/>
          </a:prstGeom>
          <a:noFill/>
        </p:spPr>
        <p:txBody>
          <a:bodyPr wrap="square" rtlCol="0">
            <a:prstTxWarp prst="textFadeLeft">
              <a:avLst/>
            </a:prstTxWarp>
            <a:spAutoFit/>
          </a:bodyPr>
          <a:lstStyle/>
          <a:p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8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32320" y="4292867"/>
            <a:ext cx="523067" cy="638840"/>
          </a:xfrm>
          <a:prstGeom prst="rect">
            <a:avLst/>
          </a:prstGeom>
          <a:noFill/>
        </p:spPr>
        <p:txBody>
          <a:bodyPr wrap="none" rtlCol="0">
            <a:prstTxWarp prst="textFadeUp">
              <a:avLst/>
            </a:prstTxWarp>
            <a:spAutoFit/>
          </a:bodyPr>
          <a:lstStyle/>
          <a:p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9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883091" y="5669280"/>
            <a:ext cx="644892" cy="590713"/>
          </a:xfrm>
          <a:prstGeom prst="rect">
            <a:avLst/>
          </a:prstGeom>
          <a:noFill/>
        </p:spPr>
        <p:txBody>
          <a:bodyPr wrap="none" rtlCol="0">
            <a:prstTxWarp prst="textCascadeDown">
              <a:avLst/>
            </a:prstTxWarp>
            <a:spAutoFit/>
          </a:bodyPr>
          <a:lstStyle/>
          <a:p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10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56059" y="4013735"/>
            <a:ext cx="851841" cy="369332"/>
          </a:xfrm>
          <a:prstGeom prst="rect">
            <a:avLst/>
          </a:prstGeom>
          <a:noFill/>
        </p:spPr>
        <p:txBody>
          <a:bodyPr wrap="none" rtlCol="0">
            <a:prstTxWarp prst="textCascadeUp">
              <a:avLst/>
            </a:prstTxWarp>
            <a:spAutoFit/>
          </a:bodyPr>
          <a:lstStyle/>
          <a:p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11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494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48088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>
            <a:prstTxWarp prst="textWave4">
              <a:avLst/>
            </a:prstTxWarp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Контактная информация: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168442"/>
            <a:ext cx="6781014" cy="52816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405288"/>
            <a:ext cx="3932237" cy="2322095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Презентация подготовлена финансовым управлением Бодайбинского городского поселения</a:t>
            </a:r>
          </a:p>
          <a:p>
            <a:r>
              <a:rPr lang="ru-RU" dirty="0" smtClean="0">
                <a:solidFill>
                  <a:srgbClr val="0070C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г. Бодайбо, ул. 30 лет Победы д.3</a:t>
            </a:r>
          </a:p>
          <a:p>
            <a:r>
              <a:rPr lang="ru-RU" dirty="0">
                <a:solidFill>
                  <a:srgbClr val="0070C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т</a:t>
            </a:r>
            <a:r>
              <a:rPr lang="ru-RU" dirty="0" smtClean="0">
                <a:solidFill>
                  <a:srgbClr val="0070C0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. 8 395-61-5-19-75</a:t>
            </a:r>
          </a:p>
          <a:p>
            <a:endParaRPr lang="ru-RU" dirty="0">
              <a:solidFill>
                <a:srgbClr val="0070C0"/>
              </a:solidFill>
            </a:endParaRPr>
          </a:p>
          <a:p>
            <a:r>
              <a:rPr lang="ru-RU" dirty="0" smtClean="0">
                <a:solidFill>
                  <a:srgbClr val="0070C0"/>
                </a:solidFill>
              </a:rPr>
              <a:t>Май 2018 год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19" y="3784533"/>
            <a:ext cx="2897188" cy="1781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747" y="2722996"/>
            <a:ext cx="3075272" cy="16793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906" y="4523246"/>
            <a:ext cx="3613287" cy="18536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09315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8009" y="2117299"/>
            <a:ext cx="11608067" cy="3780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90C226"/>
              </a:buClr>
              <a:buSzPct val="80000"/>
              <a:defRPr/>
            </a:pPr>
            <a:r>
              <a:rPr lang="ru-RU" dirty="0">
                <a:solidFill>
                  <a:srgbClr val="002060"/>
                </a:solidFill>
                <a:latin typeface="Times New Roman"/>
              </a:rPr>
              <a:t>В соответствии с Бюджетным кодексом Российской Федерации бюджетом</a:t>
            </a:r>
            <a:r>
              <a:rPr lang="ru-RU" b="1" dirty="0">
                <a:solidFill>
                  <a:srgbClr val="002060"/>
                </a:solidFill>
                <a:latin typeface="Times New Roman"/>
              </a:rPr>
              <a:t> является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 </a:t>
            </a:r>
          </a:p>
          <a:p>
            <a:pPr lvl="0" algn="ctr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90C226"/>
              </a:buClr>
              <a:buSzPct val="80000"/>
              <a:defRPr/>
            </a:pPr>
            <a:r>
              <a:rPr lang="ru-RU" dirty="0">
                <a:solidFill>
                  <a:srgbClr val="002060"/>
                </a:solidFill>
                <a:latin typeface="Times New Roman"/>
              </a:rPr>
              <a:t>Бюджет состоит из трех основных частей: доходов, расходов и источников финансирования дефицита бюджета. </a:t>
            </a:r>
          </a:p>
          <a:p>
            <a:pPr lvl="0" algn="ctr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90C226"/>
              </a:buClr>
              <a:buSzPct val="80000"/>
              <a:defRPr/>
            </a:pPr>
            <a:r>
              <a:rPr lang="ru-RU" dirty="0">
                <a:solidFill>
                  <a:srgbClr val="002060"/>
                </a:solidFill>
                <a:latin typeface="Times New Roman"/>
              </a:rPr>
              <a:t>Под </a:t>
            </a:r>
            <a:r>
              <a:rPr lang="ru-RU" b="1" dirty="0">
                <a:solidFill>
                  <a:srgbClr val="002060"/>
                </a:solidFill>
                <a:latin typeface="Times New Roman"/>
              </a:rPr>
              <a:t>доходами бюджета понимаются денежные средств, поступающие в бюджет в безвозмездном и безвозвратном порядке в соответствии с законодательством Российской Федерации. </a:t>
            </a:r>
          </a:p>
          <a:p>
            <a:pPr lvl="0" algn="ctr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90C226"/>
              </a:buClr>
              <a:buSzPct val="80000"/>
              <a:defRPr/>
            </a:pPr>
            <a:r>
              <a:rPr lang="ru-RU" dirty="0">
                <a:solidFill>
                  <a:srgbClr val="002060"/>
                </a:solidFill>
                <a:latin typeface="Times New Roman"/>
              </a:rPr>
              <a:t>В соответствии с Бюджетным кодексом Российской Федерации доходы бюджета образуются за счет налоговых и неналоговых доходов, а также за счет безвозмездных поступлений. </a:t>
            </a:r>
          </a:p>
          <a:p>
            <a:pPr lvl="0" algn="ctr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90C226"/>
              </a:buClr>
              <a:buSzPct val="80000"/>
              <a:defRPr/>
            </a:pPr>
            <a:r>
              <a:rPr lang="ru-RU" b="1" dirty="0">
                <a:solidFill>
                  <a:srgbClr val="002060"/>
                </a:solidFill>
                <a:latin typeface="Times New Roman"/>
              </a:rPr>
              <a:t>Расходы бюджета - это выплачиваемые из бюджета денежные средства, которые направляются на финансовое обеспечение задач и функций государственной власти и местного самоуправления. </a:t>
            </a:r>
          </a:p>
          <a:p>
            <a:pPr lvl="0" algn="ctr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90C226"/>
              </a:buClr>
              <a:buSzPct val="80000"/>
              <a:defRPr/>
            </a:pPr>
            <a:r>
              <a:rPr lang="ru-RU" b="1" dirty="0">
                <a:solidFill>
                  <a:srgbClr val="002060"/>
                </a:solidFill>
                <a:latin typeface="Times New Roman"/>
              </a:rPr>
              <a:t>Дефицит бюджета - превышение расходов бюджета над его доходами.</a:t>
            </a:r>
            <a:endParaRPr lang="en-US" dirty="0">
              <a:solidFill>
                <a:srgbClr val="002060"/>
              </a:solidFill>
              <a:latin typeface="Times New Roman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773061850"/>
              </p:ext>
            </p:extLst>
          </p:nvPr>
        </p:nvGraphicFramePr>
        <p:xfrm>
          <a:off x="540084" y="305780"/>
          <a:ext cx="8128000" cy="1397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96826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096000" y="21447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all" spc="0" normalizeH="0" baseline="0" noProof="0" dirty="0" smtClean="0">
                <a:ln w="0"/>
                <a:gradFill flip="none">
                  <a:gsLst>
                    <a:gs pos="0">
                      <a:srgbClr val="5B9BD5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5B9BD5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5B9BD5">
                        <a:shade val="65000"/>
                        <a:satMod val="130000"/>
                      </a:srgbClr>
                    </a:gs>
                    <a:gs pos="92000">
                      <a:srgbClr val="5B9BD5">
                        <a:shade val="50000"/>
                        <a:satMod val="120000"/>
                      </a:srgbClr>
                    </a:gs>
                    <a:gs pos="100000">
                      <a:srgbClr val="5B9BD5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 Light"/>
                <a:ea typeface="+mj-ea"/>
                <a:cs typeface="+mj-cs"/>
              </a:rPr>
              <a:t>Демографическая ситуация, трудовые ресурсы, уровень жизни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4568220"/>
              </p:ext>
            </p:extLst>
          </p:nvPr>
        </p:nvGraphicFramePr>
        <p:xfrm>
          <a:off x="7143197" y="3549114"/>
          <a:ext cx="4962175" cy="3169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3491675"/>
              </p:ext>
            </p:extLst>
          </p:nvPr>
        </p:nvGraphicFramePr>
        <p:xfrm>
          <a:off x="285069" y="214478"/>
          <a:ext cx="5349377" cy="3319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252" y="1442358"/>
            <a:ext cx="3476353" cy="206792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482515643"/>
              </p:ext>
            </p:extLst>
          </p:nvPr>
        </p:nvGraphicFramePr>
        <p:xfrm>
          <a:off x="444417" y="3843228"/>
          <a:ext cx="5112568" cy="2238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275" y="2575530"/>
            <a:ext cx="2653097" cy="14934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2698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FadeRight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50" endPos="85000" dir="5400000" sy="-100000" algn="bl" rotWithShape="0"/>
                </a:effectLst>
              </a:rPr>
              <a:t>Основные параметры бюджета  </a:t>
            </a:r>
            <a:br>
              <a:rPr lang="ru-RU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50" endPos="85000" dir="5400000" sy="-100000" algn="bl" rotWithShape="0"/>
                </a:effectLst>
              </a:rPr>
            </a:br>
            <a:r>
              <a:rPr lang="ru-RU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50" endPos="85000" dir="5400000" sy="-100000" algn="bl" rotWithShape="0"/>
                </a:effectLst>
              </a:rPr>
              <a:t> в динамике за трехлетний период</a:t>
            </a:r>
            <a:endParaRPr lang="ru-RU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reflection blurRad="6350" stA="55000" endA="50" endPos="85000" dir="5400000" sy="-100000" algn="bl" rotWithShape="0"/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6424375"/>
              </p:ext>
            </p:extLst>
          </p:nvPr>
        </p:nvGraphicFramePr>
        <p:xfrm>
          <a:off x="385812" y="1690688"/>
          <a:ext cx="4609700" cy="3160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502663"/>
              </p:ext>
            </p:extLst>
          </p:nvPr>
        </p:nvGraphicFramePr>
        <p:xfrm>
          <a:off x="7036065" y="1517434"/>
          <a:ext cx="4947385" cy="3526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  <a14:imgEffect>
                      <a14:sharpenSoften amount="1000"/>
                    </a14:imgEffect>
                    <a14:imgEffect>
                      <a14:saturation sat="1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396" y="3936733"/>
            <a:ext cx="3412557" cy="26440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9544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8353422"/>
              </p:ext>
            </p:extLst>
          </p:nvPr>
        </p:nvGraphicFramePr>
        <p:xfrm>
          <a:off x="308007" y="342822"/>
          <a:ext cx="9403884" cy="2785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99" y="279132"/>
            <a:ext cx="2069432" cy="20694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8684174"/>
              </p:ext>
            </p:extLst>
          </p:nvPr>
        </p:nvGraphicFramePr>
        <p:xfrm>
          <a:off x="6834939" y="3176336"/>
          <a:ext cx="5067300" cy="3481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35" y="3388093"/>
            <a:ext cx="5938787" cy="2964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338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686749220"/>
              </p:ext>
            </p:extLst>
          </p:nvPr>
        </p:nvGraphicFramePr>
        <p:xfrm>
          <a:off x="145449" y="115504"/>
          <a:ext cx="8128000" cy="90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144" y="96252"/>
            <a:ext cx="1771048" cy="25980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423" y="3195588"/>
            <a:ext cx="1882273" cy="2598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0687947"/>
              </p:ext>
            </p:extLst>
          </p:nvPr>
        </p:nvGraphicFramePr>
        <p:xfrm>
          <a:off x="288833" y="1154430"/>
          <a:ext cx="9211302" cy="4914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41020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642905098"/>
              </p:ext>
            </p:extLst>
          </p:nvPr>
        </p:nvGraphicFramePr>
        <p:xfrm>
          <a:off x="3995554" y="0"/>
          <a:ext cx="8128000" cy="1215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6521302"/>
              </p:ext>
            </p:extLst>
          </p:nvPr>
        </p:nvGraphicFramePr>
        <p:xfrm>
          <a:off x="317863" y="109074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730509904"/>
              </p:ext>
            </p:extLst>
          </p:nvPr>
        </p:nvGraphicFramePr>
        <p:xfrm>
          <a:off x="5524137" y="1001487"/>
          <a:ext cx="5622834" cy="2717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7777584"/>
              </p:ext>
            </p:extLst>
          </p:nvPr>
        </p:nvGraphicFramePr>
        <p:xfrm>
          <a:off x="7310846" y="387749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160308370"/>
              </p:ext>
            </p:extLst>
          </p:nvPr>
        </p:nvGraphicFramePr>
        <p:xfrm>
          <a:off x="3068319" y="3910150"/>
          <a:ext cx="3994331" cy="2699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56" y="3930838"/>
            <a:ext cx="1648823" cy="1566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83" y="5103681"/>
            <a:ext cx="2247446" cy="1450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984" y="4133033"/>
            <a:ext cx="2399890" cy="1161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669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4155596"/>
              </p:ext>
            </p:extLst>
          </p:nvPr>
        </p:nvGraphicFramePr>
        <p:xfrm>
          <a:off x="143000" y="165609"/>
          <a:ext cx="5072063" cy="3119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174917986"/>
              </p:ext>
            </p:extLst>
          </p:nvPr>
        </p:nvGraphicFramePr>
        <p:xfrm>
          <a:off x="6074610" y="209528"/>
          <a:ext cx="5677836" cy="307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048583"/>
              </p:ext>
            </p:extLst>
          </p:nvPr>
        </p:nvGraphicFramePr>
        <p:xfrm>
          <a:off x="6112042" y="3587817"/>
          <a:ext cx="559067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15504" y="3551722"/>
            <a:ext cx="5101390" cy="122240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В структуре расходов бюджета жилищно-коммунальное хозяйство имеет наибольший удельный вес – 75% от общей суммы исполнения бюджета по расходам.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Овальная выноска 7"/>
          <p:cNvSpPr/>
          <p:nvPr/>
        </p:nvSpPr>
        <p:spPr>
          <a:xfrm>
            <a:off x="288757" y="4928134"/>
            <a:ext cx="5101389" cy="1270535"/>
          </a:xfrm>
          <a:prstGeom prst="wedgeEllipseCallou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Жилищно-коммунальное хозяйство включает в себя расходы на содержание жилищного, коммунального хозяйства. А также на Благоустройство города</a:t>
            </a:r>
            <a:endParaRPr lang="ru-RU" sz="1600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03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амять с посл. доступом 1"/>
          <p:cNvSpPr/>
          <p:nvPr/>
        </p:nvSpPr>
        <p:spPr>
          <a:xfrm>
            <a:off x="606393" y="375385"/>
            <a:ext cx="6227544" cy="2579570"/>
          </a:xfrm>
          <a:prstGeom prst="flowChartMagneticTap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Начиная с 2014 года на территории Бодайбинского муниципального образования реализовывалась государственная программа Иркутской области «Доступное жилье» в рамках которой из ветхого и аварийного жилищного фонда было переселено 526 семей.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981" y="322452"/>
            <a:ext cx="3349592" cy="20068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930" y="1397155"/>
            <a:ext cx="2608446" cy="2039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770" y="1062106"/>
            <a:ext cx="2185357" cy="18928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Стрелка вверх 5"/>
          <p:cNvSpPr/>
          <p:nvPr/>
        </p:nvSpPr>
        <p:spPr>
          <a:xfrm>
            <a:off x="7582963" y="2954955"/>
            <a:ext cx="3418132" cy="3561348"/>
          </a:xfrm>
          <a:prstGeom prst="upArrow">
            <a:avLst/>
          </a:prstGeom>
          <a:solidFill>
            <a:srgbClr val="00B050"/>
          </a:solidFill>
          <a:effectLst>
            <a:innerShdw blurRad="63500" dist="50800" dir="13500000">
              <a:prstClr val="black">
                <a:alpha val="78000"/>
              </a:prstClr>
            </a:innerShdw>
            <a:reflection blurRad="228600" endPos="0" dist="2667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  <a:bevelB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Всего  за весь период реализации на переселение граждан из ветхого и аварийного фонда израсходовано  701 130,3  тыс. руб.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35" y="3128209"/>
            <a:ext cx="2386263" cy="23862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79" y="3397314"/>
            <a:ext cx="1386038" cy="184805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057" y="4880008"/>
            <a:ext cx="4764484" cy="163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5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3220</TotalTime>
  <Words>809</Words>
  <Application>Microsoft Office PowerPoint</Application>
  <PresentationFormat>Широкоэкранный</PresentationFormat>
  <Paragraphs>95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Arial</vt:lpstr>
      <vt:lpstr>Arial Narrow</vt:lpstr>
      <vt:lpstr>Bad Script</vt:lpstr>
      <vt:lpstr>Calibri</vt:lpstr>
      <vt:lpstr>Calibri Light</vt:lpstr>
      <vt:lpstr>Miama Nueva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Основные параметры бюджета    в динамике за трехлетний период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Контактная информация: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Нижегородцева Елена Юрьевна</dc:creator>
  <cp:lastModifiedBy>Нижегородцева Елена Юрьевна</cp:lastModifiedBy>
  <cp:revision>86</cp:revision>
  <dcterms:created xsi:type="dcterms:W3CDTF">2018-04-13T03:13:10Z</dcterms:created>
  <dcterms:modified xsi:type="dcterms:W3CDTF">2018-05-23T00:28:32Z</dcterms:modified>
</cp:coreProperties>
</file>