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91" r:id="rId11"/>
    <p:sldId id="288" r:id="rId12"/>
    <p:sldId id="292" r:id="rId13"/>
    <p:sldId id="270" r:id="rId14"/>
    <p:sldId id="272" r:id="rId15"/>
    <p:sldId id="271" r:id="rId16"/>
    <p:sldId id="274" r:id="rId17"/>
    <p:sldId id="276" r:id="rId18"/>
    <p:sldId id="290" r:id="rId19"/>
    <p:sldId id="275" r:id="rId20"/>
    <p:sldId id="277" r:id="rId21"/>
    <p:sldId id="28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C9E"/>
    <a:srgbClr val="379273"/>
    <a:srgbClr val="60B053"/>
    <a:srgbClr val="3E956B"/>
    <a:srgbClr val="349077"/>
    <a:srgbClr val="177B9F"/>
    <a:srgbClr val="4A9E60"/>
    <a:srgbClr val="63B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7D59-08B1-46C0-AC3F-FD58E25C53A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6CB9-D908-4E7C-BA07-6794FBE26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5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93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4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3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0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6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6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1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14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9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82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6CB9-D908-4E7C-BA07-6794FBE26DE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4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07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27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0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3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51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6CB9-D908-4E7C-BA07-6794FBE26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0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4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9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4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5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C0F3-CFAC-4630-B7D5-CB88D33C12F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5DC0-C6D4-4AE0-89CB-5EC48490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4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s://eir.rosreestr.g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0" y="498931"/>
            <a:ext cx="2225274" cy="9046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4538" y="2522019"/>
            <a:ext cx="10809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spc="-5" dirty="0" smtClean="0">
                <a:gradFill>
                  <a:gsLst>
                    <a:gs pos="0">
                      <a:srgbClr val="63B251"/>
                    </a:gs>
                    <a:gs pos="27000">
                      <a:srgbClr val="3E956B"/>
                    </a:gs>
                    <a:gs pos="62000">
                      <a:srgbClr val="349077"/>
                    </a:gs>
                    <a:gs pos="100000">
                      <a:srgbClr val="177B9F"/>
                    </a:gs>
                  </a:gsLst>
                  <a:lin ang="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</a:rPr>
              <a:t>Наполнение </a:t>
            </a:r>
            <a:r>
              <a:rPr lang="ru-RU" sz="3200" cap="all" spc="-5" dirty="0" err="1" smtClean="0">
                <a:gradFill>
                  <a:gsLst>
                    <a:gs pos="0">
                      <a:srgbClr val="63B251"/>
                    </a:gs>
                    <a:gs pos="27000">
                      <a:srgbClr val="3E956B"/>
                    </a:gs>
                    <a:gs pos="62000">
                      <a:srgbClr val="349077"/>
                    </a:gs>
                    <a:gs pos="100000">
                      <a:srgbClr val="177B9F"/>
                    </a:gs>
                  </a:gsLst>
                  <a:lin ang="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</a:rPr>
              <a:t>егрн</a:t>
            </a:r>
            <a:r>
              <a:rPr lang="ru-RU" sz="3200" cap="all" spc="-5" dirty="0" smtClean="0">
                <a:gradFill>
                  <a:gsLst>
                    <a:gs pos="0">
                      <a:srgbClr val="63B251"/>
                    </a:gs>
                    <a:gs pos="27000">
                      <a:srgbClr val="3E956B"/>
                    </a:gs>
                    <a:gs pos="62000">
                      <a:srgbClr val="349077"/>
                    </a:gs>
                    <a:gs pos="100000">
                      <a:srgbClr val="177B9F"/>
                    </a:gs>
                  </a:gsLst>
                  <a:lin ang="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</a:rPr>
              <a:t> необходимыми сведениями о характеристиках объектов недвижимости и об их правообладателях</a:t>
            </a:r>
            <a:r>
              <a:rPr lang="ru-RU" sz="3200" cap="all" spc="-5" dirty="0" smtClean="0">
                <a:solidFill>
                  <a:srgbClr val="006EB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 flipV="1">
            <a:off x="86848" y="3293134"/>
            <a:ext cx="1569660" cy="45719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9810" y="5736656"/>
            <a:ext cx="10842754" cy="664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6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докладу Варфоломеевой Л. М.,</a:t>
            </a:r>
          </a:p>
          <a:p>
            <a:pPr algn="l"/>
            <a:r>
              <a:rPr lang="ru-RU" sz="2000" dirty="0" smtClean="0">
                <a:solidFill>
                  <a:srgbClr val="006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 Управления </a:t>
            </a:r>
            <a:r>
              <a:rPr lang="ru-RU" sz="2000" dirty="0" err="1" smtClean="0">
                <a:solidFill>
                  <a:srgbClr val="006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2000" dirty="0" smtClean="0">
                <a:solidFill>
                  <a:srgbClr val="006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58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32907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46245" y="279462"/>
            <a:ext cx="8699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Результаты работ по реализации положений Федерального закона 518-ФЗ </a:t>
            </a:r>
            <a:r>
              <a:rPr kumimoji="0" lang="ru-RU" sz="2000" b="0" i="1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(о выявлении правообладателей)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6968" y="1874374"/>
            <a:ext cx="10323576" cy="3566306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указанных мероприятий стало очевидным,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фактором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оказывающим негативное влияние на наполнение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ЕГРН сведениями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правообладателях, является ограниченная доступность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офисов приема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МФЦ, например, в </a:t>
            </a:r>
            <a:r>
              <a:rPr lang="ru-RU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Бодайбинском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Катангском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районах. Так, в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районах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только по одному офису МФЦ в </a:t>
            </a:r>
            <a:r>
              <a:rPr lang="ru-RU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г.Бодайбо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с.Ербогачен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безусловно приводит к ограничению возможности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получении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2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жителями иных населенных пунктов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районов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периодического выездного приема в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отдаленные населенные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пункты, на территории которых отсутствует офисы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МФЦ, положительно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сказалась бы на </a:t>
            </a:r>
            <a:r>
              <a:rPr lang="ru-RU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мероприятий.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5648" y="992314"/>
            <a:ext cx="8104736" cy="88220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42532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836" y="349231"/>
            <a:ext cx="471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Сведения ЕГРН о границах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1758836" y="888287"/>
            <a:ext cx="5248356" cy="45719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460" r="1634" b="1953"/>
          <a:stretch/>
        </p:blipFill>
        <p:spPr>
          <a:xfrm>
            <a:off x="301654" y="1241367"/>
            <a:ext cx="5444629" cy="3467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597" b="1922"/>
          <a:stretch/>
        </p:blipFill>
        <p:spPr>
          <a:xfrm>
            <a:off x="5819162" y="2800207"/>
            <a:ext cx="6141466" cy="34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42532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4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836" y="349231"/>
            <a:ext cx="9980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Динамика внесения в ЕГРН сведений о границах муниципальных образований и населенных пунктов в разрезе 2020 и 2021гг.</a:t>
            </a:r>
            <a:endParaRPr lang="ru-RU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-707858" y="3581668"/>
            <a:ext cx="3577132" cy="45719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3526" r="939" b="1097"/>
          <a:stretch/>
        </p:blipFill>
        <p:spPr>
          <a:xfrm>
            <a:off x="1194318" y="1815960"/>
            <a:ext cx="6624692" cy="35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107717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2157" y="179485"/>
            <a:ext cx="5974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ФГИС ЕИР на территории Иркутской области </a:t>
            </a:r>
            <a:endParaRPr lang="ru-RU" sz="2000" b="1" spc="-5" dirty="0">
              <a:solidFill>
                <a:srgbClr val="349077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20" y="918847"/>
            <a:ext cx="9613311" cy="54799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846530" y="918847"/>
            <a:ext cx="234546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Геоинформационный портал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общедоступные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объектах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в геоинформационном портале соответствуют данным ФГИС ЕГРН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слоями: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карта; </a:t>
            </a:r>
          </a:p>
          <a:p>
            <a:pPr marL="285750" indent="-285750" algn="ctr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ортофотопланы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осмоснимки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адресные сведения;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ЕГРН;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планирование;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коммуникации и сети;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7151" y="61204"/>
            <a:ext cx="866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 «Земля для стройки» </a:t>
            </a:r>
            <a:r>
              <a:rPr lang="ru-R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предоставления земельных участков и ведения списка земельных участков, планируемых к вовлечению в оборот</a:t>
            </a:r>
            <a:r>
              <a:rPr lang="ru-R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b="1" spc="-5" dirty="0">
              <a:solidFill>
                <a:srgbClr val="349077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847" y="778673"/>
            <a:ext cx="10276300" cy="56451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2132" y="2139769"/>
            <a:ext cx="43498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предназначен для органов местного самоуправления.</a:t>
            </a:r>
          </a:p>
          <a:p>
            <a:pPr algn="just"/>
            <a:endParaRPr lang="ru-RU" sz="1500" spc="-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Позиционируется как удобный инструмент </a:t>
            </a:r>
            <a:r>
              <a:rPr lang="ru-RU" sz="15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органов местного </a:t>
            </a:r>
            <a:r>
              <a:rPr lang="ru-RU" sz="15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при формировании своих перечней земель и зон</a:t>
            </a:r>
            <a:r>
              <a:rPr lang="ru-RU" sz="15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spc="-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Все наработки сохраняются как «Черновик» (Проект) для дальнейшего использования. Далее ОМС могут подписать этот ЗУ или Зону своей Электронной Подписью и он (она) перейдёт в раздел «Земля Просто».</a:t>
            </a:r>
          </a:p>
          <a:p>
            <a:pPr algn="just"/>
            <a:r>
              <a:rPr lang="ru-RU" sz="15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сервисе имеется «защита» для ОМС, когда муниципалитет не желает отдавать участок, т. к. он зарезервирован.</a:t>
            </a:r>
          </a:p>
        </p:txBody>
      </p:sp>
    </p:spTree>
    <p:extLst>
      <p:ext uri="{BB962C8B-B14F-4D97-AF65-F5344CB8AC3E}">
        <p14:creationId xmlns:p14="http://schemas.microsoft.com/office/powerpoint/2010/main" val="2953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624409" y="142549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71883" y="180589"/>
            <a:ext cx="343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 «Земля просто» </a:t>
            </a:r>
            <a:endParaRPr lang="ru-RU" sz="2000" b="1" spc="-5" dirty="0">
              <a:solidFill>
                <a:srgbClr val="349077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89" y="1071672"/>
            <a:ext cx="8893479" cy="49726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54620" y="956380"/>
            <a:ext cx="26253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предназначен как для граждан и бизнеса, так и для органов местного самоуправления.</a:t>
            </a:r>
          </a:p>
          <a:p>
            <a:pPr algn="just"/>
            <a:endParaRPr lang="ru-RU" sz="1600" spc="-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 выборе и формировании участка (инструмент рисования) граждане могут нажать кнопку «Проверить» и если нет никаких ограничений – сразу перейти к «Подаче заявления».</a:t>
            </a:r>
          </a:p>
          <a:p>
            <a:pPr algn="just"/>
            <a:endParaRPr lang="ru-RU" sz="1600" spc="-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Органы местного самоуправления на этом шаге выступают как обработчики заявлений (аукцион или предоставление).</a:t>
            </a:r>
          </a:p>
        </p:txBody>
      </p:sp>
    </p:spTree>
    <p:extLst>
      <p:ext uri="{BB962C8B-B14F-4D97-AF65-F5344CB8AC3E}">
        <p14:creationId xmlns:p14="http://schemas.microsoft.com/office/powerpoint/2010/main" val="253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0534" y="177908"/>
            <a:ext cx="6644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 «Анализ состояния и использования земель» </a:t>
            </a:r>
            <a:endParaRPr lang="ru-RU" sz="2000" b="1" spc="-5" dirty="0">
              <a:solidFill>
                <a:srgbClr val="349077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6137"/>
            <a:ext cx="9191886" cy="50319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3" y="1257696"/>
            <a:ext cx="2342152" cy="1608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09651" y="1010407"/>
            <a:ext cx="30340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sz="1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получить информацию, свидетельствующую о той или иной степени вероятности наличия признака нарушения, анализ которой должен быть использован для оценки возможности применения индикаторов риска нарушения обязательных требований законодательства Российской </a:t>
            </a:r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pPr algn="just"/>
            <a:endParaRPr lang="ru-RU" sz="1400" spc="-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Инструментарий сервиса позволяет выявлять нарушения на основе </a:t>
            </a:r>
            <a:r>
              <a:rPr lang="ru-RU" sz="1400" spc="-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космоснимков</a:t>
            </a:r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и </a:t>
            </a:r>
            <a:r>
              <a:rPr lang="ru-RU" sz="1400" spc="-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ортофотопланов</a:t>
            </a:r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(искусственный интеллект на основе нейросетей) </a:t>
            </a:r>
            <a:r>
              <a:rPr lang="en-US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[</a:t>
            </a:r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Умный Кадастр</a:t>
            </a:r>
            <a:r>
              <a:rPr lang="en-US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]</a:t>
            </a:r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spc="-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дальнейшем для ОМС планируется доработка инструментария который позволит доводить эту информацию до правообладателя.</a:t>
            </a:r>
          </a:p>
        </p:txBody>
      </p:sp>
    </p:spTree>
    <p:extLst>
      <p:ext uri="{BB962C8B-B14F-4D97-AF65-F5344CB8AC3E}">
        <p14:creationId xmlns:p14="http://schemas.microsoft.com/office/powerpoint/2010/main" val="20059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793519" y="819198"/>
            <a:ext cx="10380004" cy="5513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20534" y="177908"/>
            <a:ext cx="6644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 «Анализ состояния и использования земель» </a:t>
            </a:r>
            <a:endParaRPr lang="ru-RU" sz="2000" b="1" spc="-5" dirty="0">
              <a:solidFill>
                <a:srgbClr val="349077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0534" y="177908"/>
            <a:ext cx="6644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Аналитический сервис  </a:t>
            </a:r>
            <a:endParaRPr lang="ru-RU" sz="2000" b="1" spc="-5" dirty="0">
              <a:solidFill>
                <a:srgbClr val="349077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39" y="785465"/>
            <a:ext cx="9806638" cy="56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2157" y="177908"/>
            <a:ext cx="5974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ФГИС ЕИР на территории Иркутской области </a:t>
            </a:r>
            <a:endParaRPr lang="ru-RU" sz="2000" b="1" spc="-5" dirty="0">
              <a:solidFill>
                <a:srgbClr val="349077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7799" y="809689"/>
            <a:ext cx="101606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ФГИС ЕИР (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https://eir.rosreestr.gov.ru/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доступны следующие подсистемы: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Геоинформационный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Цифровые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объектов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Земля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Земля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стройки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 использования земель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Аналитика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Отчеты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ошибках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Личный кабинет</a:t>
            </a:r>
            <a:endParaRPr lang="ru-RU" sz="1400" spc="-5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68" y="3724507"/>
            <a:ext cx="10156419" cy="2699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5549" y="2865865"/>
            <a:ext cx="10727472" cy="624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Управлением было направлено письмо – рассылка от 14.01.2022 № 07-00800 «Эксплуатация ЕИР 2022»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детальным описанием порядка входа в ФГИС ЕИР и ссылкой на подробные инструкции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42532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65598" y="263226"/>
            <a:ext cx="10073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Сравнительный анализ динамики работ по созданию ЕИР в пилотных регионах – Иркутской области, Краснодарском и Пермском краях, Республике Татарстан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1423" y="955906"/>
            <a:ext cx="9856269" cy="73093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799" y="1042532"/>
            <a:ext cx="10334626" cy="5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85592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5" y="974823"/>
            <a:ext cx="8877300" cy="266320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27975" y="110919"/>
            <a:ext cx="8676113" cy="754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i="1" dirty="0" smtClean="0">
                <a:solidFill>
                  <a:srgbClr val="006FB4"/>
                </a:solidFill>
              </a:rPr>
              <a:t>Ссылка на подраздел официального сайта </a:t>
            </a:r>
            <a:r>
              <a:rPr lang="ru-RU" sz="4400" i="1" dirty="0" err="1" smtClean="0">
                <a:solidFill>
                  <a:srgbClr val="006FB4"/>
                </a:solidFill>
              </a:rPr>
              <a:t>Росреестра</a:t>
            </a:r>
            <a:r>
              <a:rPr lang="ru-RU" sz="4400" i="1" dirty="0" smtClean="0">
                <a:solidFill>
                  <a:srgbClr val="006FB4"/>
                </a:solidFill>
              </a:rPr>
              <a:t> (региональный блок Управления </a:t>
            </a:r>
            <a:r>
              <a:rPr lang="ru-RU" sz="4400" i="1" dirty="0" err="1" smtClean="0">
                <a:solidFill>
                  <a:srgbClr val="006FB4"/>
                </a:solidFill>
              </a:rPr>
              <a:t>Росреестра</a:t>
            </a:r>
            <a:r>
              <a:rPr lang="ru-RU" sz="4400" i="1" dirty="0" smtClean="0">
                <a:solidFill>
                  <a:srgbClr val="006FB4"/>
                </a:solidFill>
              </a:rPr>
              <a:t> по Иркутской области): </a:t>
            </a:r>
            <a:r>
              <a:rPr lang="en-US" sz="4400" i="1" dirty="0">
                <a:solidFill>
                  <a:srgbClr val="006FB4"/>
                </a:solidFill>
              </a:rPr>
              <a:t>https://rosreestr.gov.ru/open-service/statistika-i-analitika/edinyy-informatsionnyy-resurs-irkutskoy-oblasti</a:t>
            </a:r>
            <a:r>
              <a:rPr lang="en-US" sz="4400" i="1" dirty="0" smtClean="0">
                <a:solidFill>
                  <a:srgbClr val="006FB4"/>
                </a:solidFill>
              </a:rPr>
              <a:t>/</a:t>
            </a:r>
            <a:endParaRPr lang="ru-RU" sz="4400" i="1" dirty="0" smtClean="0">
              <a:solidFill>
                <a:srgbClr val="006FB4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822809" y="1405780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46345" y="2377343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271" y="3697452"/>
            <a:ext cx="3168352" cy="795915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790361" y="4068986"/>
            <a:ext cx="1728192" cy="421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64518" y="126176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82427" y="22698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94517" y="386554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44538" y="532664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934" y="4819339"/>
            <a:ext cx="3505200" cy="1590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865" y="2125860"/>
            <a:ext cx="2278410" cy="3792709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8148668" y="5438228"/>
            <a:ext cx="233843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18153" y="4609591"/>
            <a:ext cx="4248472" cy="725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3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4235" y="2996134"/>
            <a:ext cx="7001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006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8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42532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551" y="242836"/>
            <a:ext cx="9737708" cy="61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42532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799" y="89922"/>
            <a:ext cx="10594382" cy="66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32907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54329" y="345812"/>
            <a:ext cx="828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Внесение в ЕГРН недостающих характеристик земельных участков </a:t>
            </a: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rgbClr val="349077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10393" y="3434138"/>
            <a:ext cx="4228853" cy="2839888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препятствующие внесению в ЕГРН недостающих характеристик земельных участков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невозможно идентифицировать земельный участок;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границы земельного участка не установлены;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отсутствуют документы, подтверждающие наличие недостающих характеристик;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требуется обращение правообладателя.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4224" y="707535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691" y="750714"/>
            <a:ext cx="9532618" cy="25085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20" y="3365988"/>
            <a:ext cx="5301600" cy="2976187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5165849" y="3758547"/>
            <a:ext cx="2081976" cy="654093"/>
          </a:xfrm>
          <a:prstGeom prst="borderCallout1">
            <a:avLst>
              <a:gd name="adj1" fmla="val 49652"/>
              <a:gd name="adj2" fmla="val -474"/>
              <a:gd name="adj3" fmla="val 185768"/>
              <a:gd name="adj4" fmla="val -127355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Динамика по области – 62%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678087" y="4945440"/>
            <a:ext cx="1996593" cy="579462"/>
          </a:xfrm>
          <a:prstGeom prst="borderCallout1">
            <a:avLst>
              <a:gd name="adj1" fmla="val 91710"/>
              <a:gd name="adj2" fmla="val 1225"/>
              <a:gd name="adj3" fmla="val 52524"/>
              <a:gd name="adj4" fmla="val -85355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Динамика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ПИЛОТАМ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3B251"/>
            </a:gs>
            <a:gs pos="27000">
              <a:srgbClr val="3E956B"/>
            </a:gs>
            <a:gs pos="62000">
              <a:srgbClr val="349077"/>
            </a:gs>
            <a:gs pos="100000">
              <a:srgbClr val="177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44" y="1020668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2101" y="99397"/>
            <a:ext cx="6573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Внесение в ЕГРН недостающих характеристик </a:t>
            </a:r>
            <a:r>
              <a:rPr kumimoji="0" lang="ru-RU" sz="20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ОКСов</a:t>
            </a: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1483" y="521006"/>
            <a:ext cx="8330054" cy="66337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1" y="4197623"/>
            <a:ext cx="12180219" cy="2675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470" y="521006"/>
            <a:ext cx="7498080" cy="32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32907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30973" y="397799"/>
            <a:ext cx="9133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Основные х</a:t>
            </a:r>
            <a:r>
              <a:rPr kumimoji="0" lang="ru-RU" sz="20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арактеристики</a:t>
            </a: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ОКС, сведения о которых отсутствуют в ЕГРН</a:t>
            </a:r>
            <a:endParaRPr kumimoji="0" lang="ru-RU" sz="2000" b="1" i="0" u="none" strike="noStrike" kern="1200" cap="none" spc="-5" normalizeH="0" baseline="0" noProof="0" dirty="0">
              <a:ln>
                <a:noFill/>
              </a:ln>
              <a:solidFill>
                <a:srgbClr val="349077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973" y="2318565"/>
            <a:ext cx="2870443" cy="3893838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 количество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объектов с отсутствующими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характеристиками уменьшилось по области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22,6%:</a:t>
            </a:r>
          </a:p>
          <a:p>
            <a:pPr lvl="0" algn="just">
              <a:defRPr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ЗУ на 62% (по ПИЛОТАМ на 52%),</a:t>
            </a:r>
          </a:p>
          <a:p>
            <a:pPr lvl="0" algn="just">
              <a:defRPr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(по ПИЛОТАМ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%).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Однако в работе остается еще 417 560 объектов, среди которых основную долю занимают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ОКСы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без связи с ЗУ и помещения без связи со зданием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30973" y="904296"/>
            <a:ext cx="8849322" cy="71058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102" y="1305278"/>
            <a:ext cx="11285144" cy="914326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проекту «Наполнение </a:t>
            </a:r>
            <a:r>
              <a:rPr lang="ru-RU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Единогогосударственного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недвижимости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сведениями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2021осуществлялась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 отношении объектов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расположенных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пилотных районов, но и на территории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Иркутской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557" y="2726973"/>
            <a:ext cx="3462828" cy="3078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270" y="2719249"/>
            <a:ext cx="3462828" cy="307874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65533" y="2299351"/>
            <a:ext cx="3426593" cy="94474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Доля помещений без </a:t>
            </a:r>
            <a:r>
              <a:rPr lang="ru-RU" sz="1400" dirty="0" smtClean="0">
                <a:solidFill>
                  <a:srgbClr val="002060"/>
                </a:solidFill>
              </a:rPr>
              <a:t>связи со </a:t>
            </a:r>
            <a:r>
              <a:rPr lang="ru-RU" sz="1400" dirty="0">
                <a:solidFill>
                  <a:srgbClr val="002060"/>
                </a:solidFill>
              </a:rPr>
              <a:t>зданием – 16%</a:t>
            </a:r>
          </a:p>
          <a:p>
            <a:pPr lvl="0"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            по </a:t>
            </a:r>
            <a:r>
              <a:rPr lang="ru-RU" sz="1400" dirty="0">
                <a:solidFill>
                  <a:srgbClr val="002060"/>
                </a:solidFill>
              </a:rPr>
              <a:t>ПИЛОТАМ – 15</a:t>
            </a:r>
            <a:r>
              <a:rPr lang="ru-RU" sz="1400" dirty="0" smtClean="0">
                <a:solidFill>
                  <a:srgbClr val="002060"/>
                </a:solidFill>
              </a:rPr>
              <a:t>%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65533" y="5457524"/>
            <a:ext cx="3686475" cy="8730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C00000"/>
                </a:solidFill>
              </a:rPr>
              <a:t>Доля ОКС без связи с ЗУ </a:t>
            </a:r>
            <a:r>
              <a:rPr lang="ru-RU" sz="1400" dirty="0" smtClean="0">
                <a:solidFill>
                  <a:srgbClr val="C00000"/>
                </a:solidFill>
              </a:rPr>
              <a:t>–55</a:t>
            </a:r>
            <a:r>
              <a:rPr lang="ru-RU" sz="1400" dirty="0">
                <a:solidFill>
                  <a:srgbClr val="C00000"/>
                </a:solidFill>
              </a:rPr>
              <a:t>%,</a:t>
            </a:r>
          </a:p>
          <a:p>
            <a:pPr lvl="0" algn="ctr"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                       по </a:t>
            </a:r>
            <a:r>
              <a:rPr lang="ru-RU" sz="1400" dirty="0">
                <a:solidFill>
                  <a:srgbClr val="C00000"/>
                </a:solidFill>
              </a:rPr>
              <a:t>ПИЛОТАМ – 85%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549271" y="2800784"/>
            <a:ext cx="1181480" cy="6837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469067" y="2975221"/>
            <a:ext cx="1964718" cy="6887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924528" y="5166075"/>
            <a:ext cx="573433" cy="6224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803909" y="5168968"/>
            <a:ext cx="855219" cy="7786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397558" y="2747238"/>
            <a:ext cx="1506134" cy="331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98620" y="2747238"/>
            <a:ext cx="1506134" cy="331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 ПИЛОТАМ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32907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0526" y="238938"/>
            <a:ext cx="913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Динамика работ по объектам, сведения о правах на которые отсутствуют в ЕГРН </a:t>
            </a:r>
            <a:r>
              <a:rPr kumimoji="0" lang="ru-RU" sz="2000" b="0" i="1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(объекты без прав)</a:t>
            </a:r>
            <a:endParaRPr kumimoji="0" lang="ru-RU" sz="2000" b="1" i="1" u="none" strike="noStrike" kern="1200" cap="none" spc="-5" normalizeH="0" baseline="0" noProof="0" dirty="0">
              <a:ln>
                <a:noFill/>
              </a:ln>
              <a:solidFill>
                <a:srgbClr val="349077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30973" y="904296"/>
            <a:ext cx="8849322" cy="71058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11720"/>
            <a:ext cx="12204834" cy="2350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4" y="1004860"/>
            <a:ext cx="4331368" cy="3305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843" y="1004376"/>
            <a:ext cx="4370070" cy="3306303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7191496" y="1458178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40625"/>
              <a:gd name="adj4" fmla="val -8448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884398" y="1961520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40625"/>
              <a:gd name="adj4" fmla="val -8448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8085713" y="2235888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103772"/>
              <a:gd name="adj4" fmla="val -7686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7267805" y="2884428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40625"/>
              <a:gd name="adj4" fmla="val -8448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7342324" y="3354888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40625"/>
              <a:gd name="adj4" fmla="val -8448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3554523" y="1371198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68690"/>
              <a:gd name="adj4" fmla="val -5857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573898" y="1961519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51149"/>
              <a:gd name="adj4" fmla="val -783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Выноска 1 23"/>
          <p:cNvSpPr/>
          <p:nvPr/>
        </p:nvSpPr>
        <p:spPr>
          <a:xfrm>
            <a:off x="3586402" y="2164011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124819"/>
              <a:gd name="adj4" fmla="val -4943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Выноска 1 24"/>
          <p:cNvSpPr/>
          <p:nvPr/>
        </p:nvSpPr>
        <p:spPr>
          <a:xfrm>
            <a:off x="2889652" y="2836774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51149"/>
              <a:gd name="adj4" fmla="val -783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Выноска 1 25"/>
          <p:cNvSpPr/>
          <p:nvPr/>
        </p:nvSpPr>
        <p:spPr>
          <a:xfrm>
            <a:off x="2793786" y="3369802"/>
            <a:ext cx="631508" cy="274369"/>
          </a:xfrm>
          <a:prstGeom prst="borderCallout1">
            <a:avLst>
              <a:gd name="adj1" fmla="val 18750"/>
              <a:gd name="adj2" fmla="val -8333"/>
              <a:gd name="adj3" fmla="val 51149"/>
              <a:gd name="adj4" fmla="val -783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5103" y="967181"/>
            <a:ext cx="2944623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5" y="1032907"/>
            <a:ext cx="3377601" cy="498157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5"/>
          <a:srcRect l="14574" t="3706" r="77149" b="78020"/>
          <a:stretch/>
        </p:blipFill>
        <p:spPr bwMode="auto">
          <a:xfrm>
            <a:off x="713619" y="349231"/>
            <a:ext cx="7341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46245" y="188022"/>
            <a:ext cx="8699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Результаты работ по реализации положений Федерального закона 518-ФЗ </a:t>
            </a:r>
            <a:r>
              <a:rPr kumimoji="0" lang="ru-RU" sz="2000" b="0" i="1" u="none" strike="noStrike" kern="1200" cap="none" spc="-5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(о выявлении правообладателей)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0325"/>
            <a:ext cx="12192000" cy="44767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55" y="1078130"/>
            <a:ext cx="5454846" cy="760296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ранее учтенных объектов недвижимости, в отношении которых в период с 01.07.2021 по 31.12.2021 зарегистрированы права в ЕГРН – 11 563,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25648" y="836866"/>
            <a:ext cx="8104736" cy="88220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53" y="5278783"/>
            <a:ext cx="6966012" cy="1471395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ранее учтенных объектов недвижимости, в отношении которых в период с 01.07.2021 по 31.12.2021 в ЕГРН внесены сведения о выявленных правообладателях на основании решений, подготовленных ОМС – 4,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Листвянское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 (Иркутский р-н) – 1</a:t>
            </a:r>
          </a:p>
          <a:p>
            <a:pPr lvl="0" algn="ctr">
              <a:defRPr/>
            </a:pP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Новомальтинское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(</a:t>
            </a: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Усольский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р-н) –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Чунское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 – 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066" y="993267"/>
            <a:ext cx="3789180" cy="53530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59914" y="2475535"/>
            <a:ext cx="2483317" cy="2060979"/>
          </a:xfrm>
          <a:prstGeom prst="rect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ранее учтенных объектов недвижимости, снятых с ГКУ в период с 01.07.2021 по 31.12.2021 на основании актов осмотра, подготовленных ОМС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7443230" y="3284859"/>
            <a:ext cx="572757" cy="426523"/>
          </a:xfrm>
          <a:prstGeom prst="rightArrow">
            <a:avLst/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19" y="1857244"/>
            <a:ext cx="3834716" cy="3359187"/>
          </a:xfrm>
          <a:prstGeom prst="rect">
            <a:avLst/>
          </a:prstGeom>
        </p:spPr>
      </p:pic>
      <p:sp>
        <p:nvSpPr>
          <p:cNvPr id="20" name="Выгнутая вправо стрелка 19"/>
          <p:cNvSpPr/>
          <p:nvPr/>
        </p:nvSpPr>
        <p:spPr>
          <a:xfrm>
            <a:off x="4262208" y="1638177"/>
            <a:ext cx="1025008" cy="596093"/>
          </a:xfrm>
          <a:prstGeom prst="curvedLeftArrow">
            <a:avLst>
              <a:gd name="adj1" fmla="val 25000"/>
              <a:gd name="adj2" fmla="val 44912"/>
              <a:gd name="adj3" fmla="val 25000"/>
            </a:avLst>
          </a:prstGeom>
          <a:gradFill>
            <a:gsLst>
              <a:gs pos="0">
                <a:srgbClr val="63B251"/>
              </a:gs>
              <a:gs pos="27000">
                <a:srgbClr val="3E956B"/>
              </a:gs>
              <a:gs pos="62000">
                <a:srgbClr val="349077"/>
              </a:gs>
              <a:gs pos="100000">
                <a:srgbClr val="177B9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1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975</Words>
  <Application>Microsoft Office PowerPoint</Application>
  <PresentationFormat>Широкоэкранный</PresentationFormat>
  <Paragraphs>124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Segoe UI Black</vt:lpstr>
      <vt:lpstr>Segoe UI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 Дмитрий Андреевич</dc:creator>
  <cp:lastModifiedBy>Варфоломеева Лариса Михайловна</cp:lastModifiedBy>
  <cp:revision>145</cp:revision>
  <dcterms:created xsi:type="dcterms:W3CDTF">2021-11-29T03:36:12Z</dcterms:created>
  <dcterms:modified xsi:type="dcterms:W3CDTF">2022-01-20T07:01:58Z</dcterms:modified>
</cp:coreProperties>
</file>