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4.xml" ContentType="application/vnd.openxmlformats-officedocument.drawingml.chart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7" r:id="rId2"/>
    <p:sldId id="295" r:id="rId3"/>
    <p:sldId id="261" r:id="rId4"/>
    <p:sldId id="298" r:id="rId5"/>
    <p:sldId id="268" r:id="rId6"/>
    <p:sldId id="325" r:id="rId7"/>
    <p:sldId id="338" r:id="rId8"/>
    <p:sldId id="308" r:id="rId9"/>
    <p:sldId id="309" r:id="rId10"/>
    <p:sldId id="310" r:id="rId11"/>
    <p:sldId id="311" r:id="rId12"/>
    <p:sldId id="316" r:id="rId13"/>
    <p:sldId id="332" r:id="rId14"/>
    <p:sldId id="334" r:id="rId15"/>
    <p:sldId id="333" r:id="rId16"/>
    <p:sldId id="317" r:id="rId17"/>
    <p:sldId id="318" r:id="rId18"/>
    <p:sldId id="320" r:id="rId19"/>
    <p:sldId id="321" r:id="rId20"/>
    <p:sldId id="322" r:id="rId21"/>
    <p:sldId id="323" r:id="rId22"/>
    <p:sldId id="324" r:id="rId23"/>
    <p:sldId id="335" r:id="rId24"/>
    <p:sldId id="326" r:id="rId25"/>
    <p:sldId id="327" r:id="rId26"/>
    <p:sldId id="328" r:id="rId27"/>
    <p:sldId id="336" r:id="rId28"/>
    <p:sldId id="339" r:id="rId29"/>
    <p:sldId id="331" r:id="rId30"/>
    <p:sldId id="330" r:id="rId31"/>
    <p:sldId id="290" r:id="rId32"/>
    <p:sldId id="289" r:id="rId33"/>
    <p:sldId id="267" r:id="rId34"/>
    <p:sldId id="258" r:id="rId3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8F46315-B5E4-4BD8-9D55-AFE187BDF8B5}">
          <p14:sldIdLst>
            <p14:sldId id="257"/>
            <p14:sldId id="295"/>
            <p14:sldId id="261"/>
            <p14:sldId id="298"/>
            <p14:sldId id="268"/>
            <p14:sldId id="325"/>
            <p14:sldId id="338"/>
            <p14:sldId id="308"/>
            <p14:sldId id="309"/>
            <p14:sldId id="310"/>
            <p14:sldId id="311"/>
            <p14:sldId id="316"/>
            <p14:sldId id="332"/>
            <p14:sldId id="334"/>
            <p14:sldId id="333"/>
            <p14:sldId id="317"/>
            <p14:sldId id="318"/>
            <p14:sldId id="320"/>
            <p14:sldId id="321"/>
            <p14:sldId id="322"/>
            <p14:sldId id="323"/>
            <p14:sldId id="324"/>
            <p14:sldId id="335"/>
            <p14:sldId id="326"/>
            <p14:sldId id="327"/>
            <p14:sldId id="328"/>
            <p14:sldId id="336"/>
            <p14:sldId id="339"/>
            <p14:sldId id="331"/>
            <p14:sldId id="330"/>
            <p14:sldId id="290"/>
            <p14:sldId id="289"/>
            <p14:sldId id="267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FFFF"/>
    <a:srgbClr val="51B519"/>
    <a:srgbClr val="27B60A"/>
    <a:srgbClr val="A35BF3"/>
    <a:srgbClr val="F90F25"/>
    <a:srgbClr val="FF00FF"/>
    <a:srgbClr val="FF99FF"/>
    <a:srgbClr val="CC9B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01" autoAdjust="0"/>
  </p:normalViewPr>
  <p:slideViewPr>
    <p:cSldViewPr>
      <p:cViewPr varScale="1">
        <p:scale>
          <a:sx n="106" d="100"/>
          <a:sy n="106" d="100"/>
        </p:scale>
        <p:origin x="16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image" Target="../media/image7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u="sng"/>
            </a:pPr>
            <a:r>
              <a:rPr lang="ru-RU" sz="1600" u="sng" dirty="0" smtClean="0"/>
              <a:t>Численность населения (чел.)</a:t>
            </a:r>
            <a:endParaRPr lang="ru-RU" sz="1600" u="sng" dirty="0"/>
          </a:p>
        </c:rich>
      </c:tx>
      <c:layout>
        <c:manualLayout>
          <c:xMode val="edge"/>
          <c:yMode val="edge"/>
          <c:x val="0.31201047105877128"/>
          <c:y val="3.99897139318495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3010849432030321E-2"/>
          <c:y val="0.26193734643548661"/>
          <c:w val="0.98221856769968352"/>
          <c:h val="0.5968470052322499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14413</c:v>
                </c:pt>
                <c:pt idx="1">
                  <c:v>14176</c:v>
                </c:pt>
                <c:pt idx="2">
                  <c:v>13902</c:v>
                </c:pt>
                <c:pt idx="3">
                  <c:v>13419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7079968"/>
        <c:axId val="687082688"/>
      </c:lineChart>
      <c:catAx>
        <c:axId val="687079968"/>
        <c:scaling>
          <c:orientation val="minMax"/>
        </c:scaling>
        <c:delete val="0"/>
        <c:axPos val="b"/>
        <c:majorGridlines/>
        <c:minorGridlines>
          <c:spPr>
            <a:ln>
              <a:solidFill>
                <a:schemeClr val="accent3">
                  <a:lumMod val="50000"/>
                </a:schemeClr>
              </a:solidFill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1"/>
            </a:pPr>
            <a:endParaRPr lang="ru-RU"/>
          </a:p>
        </c:txPr>
        <c:crossAx val="687082688"/>
        <c:crosses val="autoZero"/>
        <c:auto val="1"/>
        <c:lblAlgn val="ctr"/>
        <c:lblOffset val="100"/>
        <c:noMultiLvlLbl val="0"/>
      </c:catAx>
      <c:valAx>
        <c:axId val="687082688"/>
        <c:scaling>
          <c:orientation val="minMax"/>
        </c:scaling>
        <c:delete val="1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68707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AAEE9A"/>
    </a:solidFill>
    <a:ln w="19050">
      <a:solidFill>
        <a:schemeClr val="accent3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911421561987783"/>
          <c:y val="0"/>
        </c:manualLayout>
      </c:layout>
      <c:overlay val="0"/>
      <c:txPr>
        <a:bodyPr/>
        <a:lstStyle/>
        <a:p>
          <a:pPr>
            <a:defRPr sz="1600" u="sng"/>
          </a:pPr>
          <a:endParaRPr lang="ru-RU"/>
        </a:p>
      </c:txPr>
    </c:title>
    <c:autoTitleDeleted val="0"/>
    <c:view3D>
      <c:rotX val="30"/>
      <c:rotY val="34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(млн.руб.)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0.2492053774846934"/>
                  <c:y val="-5.00847128096878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1200" b="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11888024618269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1200" b="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822585922720917"/>
                  <c:y val="7.455182182822595E-2"/>
                </c:manualLayout>
              </c:layout>
              <c:tx>
                <c:rich>
                  <a:bodyPr rot="0" vertOverflow="overflow" horzOverflow="overflow" wrap="square" lIns="38100" tIns="19050" rIns="38100" bIns="19050" anchor="ctr">
                    <a:spAutoFit/>
                  </a:bodyPr>
                  <a:lstStyle/>
                  <a:p>
                    <a:pPr>
                      <a:defRPr sz="1200" b="1" i="0" baseline="0"/>
                    </a:pPr>
                    <a:fld id="{7E15243D-5DAD-4E2B-8F4B-DC3A82A0C25F}" type="CATEGORYNAME">
                      <a:rPr lang="ru-RU" sz="1200" b="1" i="0" baseline="0"/>
                      <a:pPr>
                        <a:defRPr sz="1200" b="1" i="0" baseline="0"/>
                      </a:pPr>
                      <a:t>[ИМЯ КАТЕГОРИИ]</a:t>
                    </a:fld>
                    <a:r>
                      <a:rPr lang="ru-RU" sz="1200" b="1" i="0" baseline="0" dirty="0"/>
                      <a:t> </a:t>
                    </a:r>
                    <a:fld id="{F4A92F5A-21C6-4086-A6DD-F0446F5BA3C1}" type="VALUE">
                      <a:rPr lang="ru-RU" sz="1200" b="1" i="0" baseline="0"/>
                      <a:pPr>
                        <a:defRPr sz="1200" b="1" i="0" baseline="0"/>
                      </a:pPr>
                      <a:t>[ЗНАЧЕНИЕ]</a:t>
                    </a:fld>
                    <a:endParaRPr lang="ru-RU" sz="1200" b="1" i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5.6816365913680826E-2"/>
                  <c:y val="-8.88938585367909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Overflow="overflow" horzOverflow="overflow" wrap="square" lIns="38100" tIns="19050" rIns="38100" bIns="19050" anchor="ctr">
                  <a:spAutoFit/>
                </a:bodyPr>
                <a:lstStyle/>
                <a:p>
                  <a:pPr>
                    <a:defRPr sz="1200" b="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Общегосударственные вопросы</c:v>
                </c:pt>
                <c:pt idx="1">
                  <c:v>Жилищно- коммунальное хозяйство </c:v>
                </c:pt>
                <c:pt idx="2">
                  <c:v>Национальная экономика</c:v>
                </c:pt>
                <c:pt idx="3">
                  <c:v>Социальная политика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42.5</c:v>
                </c:pt>
                <c:pt idx="1">
                  <c:v>307.2</c:v>
                </c:pt>
                <c:pt idx="2">
                  <c:v>4.9000000000000004</c:v>
                </c:pt>
                <c:pt idx="3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u="sng" dirty="0"/>
              <a:t>Структура исполнения бюджета (%)</a:t>
            </a:r>
          </a:p>
        </c:rich>
      </c:tx>
      <c:layout>
        <c:manualLayout>
          <c:xMode val="edge"/>
          <c:yMode val="edge"/>
          <c:x val="0.10748962165393205"/>
          <c:y val="7.0418147060926833E-2"/>
        </c:manualLayout>
      </c:layout>
      <c:overlay val="0"/>
    </c:title>
    <c:autoTitleDeleted val="0"/>
    <c:view3D>
      <c:rotX val="6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02077703416367"/>
          <c:y val="8.7744864623504559E-2"/>
          <c:w val="0.60208333333333341"/>
          <c:h val="0.820734251968504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исполнения бюджета (%)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explosion val="0"/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5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0.27070172954178801"/>
                  <c:y val="1.68010576861020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836104282622746E-2"/>
                  <c:y val="-2.841310456336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514104849069969E-2"/>
                  <c:y val="3.3345063114069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5054587049013332E-2"/>
                  <c:y val="-5.2091563802158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263958325618146E-3"/>
                  <c:y val="-2.0019041456105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жилищно-коммунальное хозяйство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9.8000000000000004E-2</c:v>
                </c:pt>
                <c:pt idx="1">
                  <c:v>0.16700000000000001</c:v>
                </c:pt>
                <c:pt idx="2">
                  <c:v>5.0000000000000001E-3</c:v>
                </c:pt>
                <c:pt idx="3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300" b="1"/>
            </a:pPr>
            <a:endParaRPr lang="ru-RU"/>
          </a:p>
        </c:txPr>
      </c:legendEntry>
      <c:layout>
        <c:manualLayout>
          <c:xMode val="edge"/>
          <c:yMode val="edge"/>
          <c:x val="1.2985255159442387E-2"/>
          <c:y val="0.70127719094312824"/>
          <c:w val="0.98701474484055762"/>
          <c:h val="0.29781962429862374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5">
            <a:lumMod val="60000"/>
            <a:lumOff val="40000"/>
          </a:schemeClr>
        </a:solidFill>
        <a:ln w="25400">
          <a:noFill/>
        </a:ln>
        <a:effectLst/>
        <a:sp3d/>
      </c:spPr>
    </c:sideWall>
    <c:backWall>
      <c:thickness val="0"/>
      <c:spPr>
        <a:solidFill>
          <a:schemeClr val="accent5">
            <a:lumMod val="60000"/>
            <a:lumOff val="40000"/>
          </a:schemeClr>
        </a:solidFill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50641359999548E-2"/>
          <c:y val="2.8699278486982355E-2"/>
          <c:w val="0.6077912247038465"/>
          <c:h val="0.895554893609519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"Муниципальное управление"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43.1</c:v>
                </c:pt>
                <c:pt idx="1">
                  <c:v>40.799999999999997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"Муниципальные финансы"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Лист1!$B$3:$C$3</c:f>
              <c:numCache>
                <c:formatCode>#,##0.0</c:formatCode>
                <c:ptCount val="2"/>
                <c:pt idx="0">
                  <c:v>4.2</c:v>
                </c:pt>
                <c:pt idx="1">
                  <c:v>4.9000000000000004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"Переселение граждан из ветхого и аварийного жилищного фонда "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Лист1!$B$4:$C$4</c:f>
              <c:numCache>
                <c:formatCode>#,##0.0</c:formatCode>
                <c:ptCount val="2"/>
                <c:pt idx="0">
                  <c:v>21.8</c:v>
                </c:pt>
                <c:pt idx="1">
                  <c:v>66.599999999999994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 "Переселение граждан из жилых помещений, расположенных в зоне БАМ"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Лист1!$B$5:$C$5</c:f>
              <c:numCache>
                <c:formatCode>#,##0.0</c:formatCode>
                <c:ptCount val="2"/>
                <c:pt idx="0">
                  <c:v>98.6</c:v>
                </c:pt>
                <c:pt idx="1">
                  <c:v>202.1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 "Комплексное благоустройство, содержание и озеленение"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Лист1!$B$6:$C$6</c:f>
              <c:numCache>
                <c:formatCode>#,##0.0</c:formatCode>
                <c:ptCount val="2"/>
                <c:pt idx="0">
                  <c:v>13.6</c:v>
                </c:pt>
                <c:pt idx="1">
                  <c:v>14.9</c:v>
                </c:pt>
              </c:numCache>
            </c:numRef>
          </c:val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"Обеспечение безопасности населения и территории"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Лист1!$B$7:$C$7</c:f>
              <c:numCache>
                <c:formatCode>#,##0.0</c:formatCode>
                <c:ptCount val="2"/>
                <c:pt idx="0">
                  <c:v>0.8</c:v>
                </c:pt>
                <c:pt idx="1">
                  <c:v>10.7</c:v>
                </c:pt>
              </c:numCache>
            </c:numRef>
          </c:val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 "Развитие жилищно-коммунального хозяйства"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Лист1!$B$8:$C$8</c:f>
              <c:numCache>
                <c:formatCode>#,##0.0</c:formatCode>
                <c:ptCount val="2"/>
                <c:pt idx="0">
                  <c:v>21.7</c:v>
                </c:pt>
                <c:pt idx="1">
                  <c:v>27.2</c:v>
                </c:pt>
              </c:numCache>
            </c:numRef>
          </c:val>
        </c:ser>
        <c:ser>
          <c:idx val="7"/>
          <c:order val="7"/>
          <c:tx>
            <c:strRef>
              <c:f>Лист1!$A$9</c:f>
              <c:strCache>
                <c:ptCount val="1"/>
                <c:pt idx="0">
                  <c:v>" Молодежь и поддержка физической культуры и спорта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Лист1!$B$9:$C$9</c:f>
              <c:numCache>
                <c:formatCode>#,##0.0</c:formatCode>
                <c:ptCount val="2"/>
                <c:pt idx="0">
                  <c:v>0.5</c:v>
                </c:pt>
                <c:pt idx="1">
                  <c:v>0.6</c:v>
                </c:pt>
              </c:numCache>
            </c:numRef>
          </c:val>
        </c:ser>
        <c:ser>
          <c:idx val="8"/>
          <c:order val="8"/>
          <c:tx>
            <c:strRef>
              <c:f>Лист1!$A$10</c:f>
              <c:strCache>
                <c:ptCount val="1"/>
                <c:pt idx="0">
                  <c:v>"Социальная поддержка населения"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Лист1!$B$10:$C$10</c:f>
              <c:numCache>
                <c:formatCode>#,##0.0</c:formatCode>
                <c:ptCount val="2"/>
                <c:pt idx="0">
                  <c:v>2.7</c:v>
                </c:pt>
                <c:pt idx="1">
                  <c:v>2.1</c:v>
                </c:pt>
              </c:numCache>
            </c:numRef>
          </c:val>
        </c:ser>
        <c:ser>
          <c:idx val="9"/>
          <c:order val="9"/>
          <c:tx>
            <c:strRef>
              <c:f>Лист1!$A$11</c:f>
              <c:strCache>
                <c:ptCount val="1"/>
                <c:pt idx="0">
                  <c:v>"Дорожная деятельность и транспортное обслуживание"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Лист1!$B$11:$C$11</c:f>
              <c:numCache>
                <c:formatCode>#,##0.0</c:formatCode>
                <c:ptCount val="2"/>
                <c:pt idx="0">
                  <c:v>34</c:v>
                </c:pt>
                <c:pt idx="1">
                  <c:v>61.1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58570560"/>
        <c:axId val="758568928"/>
        <c:axId val="0"/>
      </c:bar3DChart>
      <c:catAx>
        <c:axId val="75857056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663BD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8568928"/>
        <c:crosses val="autoZero"/>
        <c:auto val="1"/>
        <c:lblAlgn val="ctr"/>
        <c:lblOffset val="100"/>
        <c:noMultiLvlLbl val="0"/>
      </c:catAx>
      <c:valAx>
        <c:axId val="75856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857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624419046031925"/>
          <c:y val="1.3508550219566241E-2"/>
          <c:w val="0.31478788138417763"/>
          <c:h val="0.94807247294160302"/>
        </c:manualLayout>
      </c:layout>
      <c:overlay val="0"/>
      <c:spPr>
        <a:solidFill>
          <a:srgbClr val="23E6E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36103050696814"/>
          <c:y val="0.12312694422841906"/>
          <c:w val="0.842117589571027"/>
          <c:h val="0.814373055771580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explosion val="11"/>
          <c:dPt>
            <c:idx val="0"/>
            <c:bubble3D val="0"/>
            <c:explosion val="4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8047090374971242"/>
                  <c:y val="-8.6738996213535466E-2"/>
                </c:manualLayout>
              </c:layout>
              <c:spPr>
                <a:solidFill>
                  <a:srgbClr val="4F81BD">
                    <a:lumMod val="50000"/>
                  </a:srgbClr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41827414656375"/>
                      <c:h val="0.1750868827074769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7.1778200354999322E-2"/>
                  <c:y val="-2.3130398990276125E-2"/>
                </c:manualLayout>
              </c:layout>
              <c:spPr>
                <a:solidFill>
                  <a:srgbClr val="C0504D">
                    <a:lumMod val="75000"/>
                  </a:srgbClr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160913645253887"/>
                      <c:h val="0.15787066464381919"/>
                    </c:manualLayout>
                  </c15:layout>
                </c:ext>
              </c:extLst>
            </c:dLbl>
            <c:spPr>
              <a:solidFill>
                <a:srgbClr val="C0504D">
                  <a:lumMod val="75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Жилищное хозяйство</c:v>
                </c:pt>
                <c:pt idx="1">
                  <c:v>Коммунальное хозяйство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231488.2</c:v>
                </c:pt>
                <c:pt idx="1">
                  <c:v>21063.1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393641761084927"/>
          <c:y val="2.1774035689156233E-2"/>
          <c:w val="0.81388888888888888"/>
          <c:h val="0.789605044505579"/>
        </c:manualLayout>
      </c:layout>
      <c:pie3DChart>
        <c:varyColors val="1"/>
        <c:ser>
          <c:idx val="0"/>
          <c:order val="0"/>
          <c:spPr>
            <a:solidFill>
              <a:srgbClr val="20C5EC"/>
            </a:solidFill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explosion val="5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20C5EC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8.8322107336472971E-2"/>
                  <c:y val="9.8909644960083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6030728224170948"/>
                  <c:y val="-0.29677324212653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196667413601879"/>
                  <c:y val="0.118374082773871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Лист2!$A$10:$A$12</c:f>
              <c:strCache>
                <c:ptCount val="3"/>
                <c:pt idx="0">
                  <c:v>Местный бюджет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Лист2!$B$10:$B$12</c:f>
              <c:numCache>
                <c:formatCode>General</c:formatCode>
                <c:ptCount val="3"/>
                <c:pt idx="0">
                  <c:v>20779.3</c:v>
                </c:pt>
                <c:pt idx="1">
                  <c:v>178599.2</c:v>
                </c:pt>
                <c:pt idx="2">
                  <c:v>38254.9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8591090701292456"/>
          <c:w val="0.60764929132167989"/>
          <c:h val="0.285488656473851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2015 год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1"/>
              <c:layout>
                <c:manualLayout>
                  <c:x val="-2.3134775148440322E-2"/>
                  <c:y val="-3.02484784178652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4484907320703345E-2"/>
                  <c:y val="-0.207191672564411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Ремонт автомобильных дорог</c:v>
                </c:pt>
                <c:pt idx="1">
                  <c:v>Ремонт придомовых территорий</c:v>
                </c:pt>
                <c:pt idx="2">
                  <c:v>Содержание и текущий ремонт  дорог</c:v>
                </c:pt>
                <c:pt idx="3">
                  <c:v>Повышение безопасности дорожного движения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0.57099999999999995</c:v>
                </c:pt>
                <c:pt idx="1">
                  <c:v>8.0000000000000002E-3</c:v>
                </c:pt>
                <c:pt idx="2">
                  <c:v>0.38900000000000001</c:v>
                </c:pt>
                <c:pt idx="3">
                  <c:v>3.2000000000000001E-2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93799807076106"/>
          <c:y val="1.2019478274440779E-2"/>
          <c:w val="0.30706199311187649"/>
          <c:h val="0.9867832704180300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3">
        <a:lumMod val="60000"/>
        <a:lumOff val="4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2016 год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1"/>
              <c:layout>
                <c:manualLayout>
                  <c:x val="0.11964035246083768"/>
                  <c:y val="-0.190833311042627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289280357738017E-2"/>
                  <c:y val="-0.248484818621702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Ремонт автомобильных дорог</c:v>
                </c:pt>
                <c:pt idx="1">
                  <c:v>Ремонт придомовых территорий</c:v>
                </c:pt>
                <c:pt idx="2">
                  <c:v>Содержание и текущий ремонт  дорог</c:v>
                </c:pt>
                <c:pt idx="3">
                  <c:v>Повышение безопасности дорожного движения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0.65</c:v>
                </c:pt>
                <c:pt idx="1">
                  <c:v>0.02</c:v>
                </c:pt>
                <c:pt idx="2">
                  <c:v>0.31</c:v>
                </c:pt>
                <c:pt idx="3">
                  <c:v>0.02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93800688812357"/>
          <c:y val="2.5783841477931023E-2"/>
          <c:w val="0.30706199311187649"/>
          <c:h val="0.9730188709191042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4">
        <a:lumMod val="60000"/>
        <a:lumOff val="4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64858875329642"/>
          <c:y val="0.12474757706660052"/>
          <c:w val="0.76721876581614368"/>
          <c:h val="0.646758203336884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8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222895461757813E-3"/>
                  <c:y val="-5.4765851246180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29912345921679"/>
                      <c:h val="0.3143610467333587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Экономически обоснованный тариф</c:v>
                </c:pt>
                <c:pt idx="1">
                  <c:v>Плата населения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</c:v>
                </c:pt>
                <c:pt idx="1">
                  <c:v>0.47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zero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scene3d>
      <a:camera prst="orthographicFront"/>
      <a:lightRig rig="threePt" dir="t"/>
    </a:scene3d>
    <a:sp3d>
      <a:bevelT/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52251646835989"/>
          <c:y val="0.16341150266457849"/>
          <c:w val="0.78476487108667514"/>
          <c:h val="0.650419822232653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explosion val="8"/>
          <c:dPt>
            <c:idx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071874989671697E-2"/>
                  <c:y val="-0.125987603384859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469330759798659"/>
                      <c:h val="0.3097483738793148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Экономически обоснованные затраты</c:v>
                </c:pt>
                <c:pt idx="1">
                  <c:v>Плата граждан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1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scene3d>
      <a:camera prst="orthographicFront"/>
      <a:lightRig rig="threePt" dir="t"/>
    </a:scene3d>
    <a:sp3d>
      <a:bevelT/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0156490548669196E-2"/>
                  <c:y val="-2.9394868442919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195613185836494E-2"/>
                  <c:y val="-4.1152815820086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5117367911501896E-2"/>
                  <c:y val="-1.763692106575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запрос предложений</c:v>
                </c:pt>
                <c:pt idx="1">
                  <c:v>электронный аукцион</c:v>
                </c:pt>
                <c:pt idx="2">
                  <c:v>запрос котировок цен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</c:v>
                </c:pt>
                <c:pt idx="1">
                  <c:v>165</c:v>
                </c:pt>
                <c:pt idx="2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0234735823003792E-2"/>
                  <c:y val="-4.7031789508670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832542415922041E-2"/>
                  <c:y val="-2.3515894754335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0391226371672988E-2"/>
                  <c:y val="-3.5273842131502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запрос предложений</c:v>
                </c:pt>
                <c:pt idx="1">
                  <c:v>электронный аукцион</c:v>
                </c:pt>
                <c:pt idx="2">
                  <c:v>запрос котировок цен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129</c:v>
                </c:pt>
                <c:pt idx="1">
                  <c:v>202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62862464"/>
        <c:axId val="762865184"/>
        <c:axId val="0"/>
      </c:bar3DChart>
      <c:catAx>
        <c:axId val="762862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762865184"/>
        <c:crosses val="autoZero"/>
        <c:auto val="1"/>
        <c:lblAlgn val="ctr"/>
        <c:lblOffset val="100"/>
        <c:noMultiLvlLbl val="0"/>
      </c:catAx>
      <c:valAx>
        <c:axId val="7628651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762862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solidFill>
      <a:srgbClr val="23E6EB"/>
    </a:solidFill>
    <a:ln w="38100">
      <a:solidFill>
        <a:schemeClr val="bg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sng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u="sng" dirty="0"/>
              <a:t>Движение населения (чел.)</a:t>
            </a:r>
          </a:p>
        </c:rich>
      </c:tx>
      <c:layout>
        <c:manualLayout>
          <c:xMode val="edge"/>
          <c:yMode val="edge"/>
          <c:x val="0.307079975503181"/>
          <c:y val="1.62642169728783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sng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solidFill>
          <a:srgbClr val="00FFCC"/>
        </a:solidFill>
        <a:ln>
          <a:noFill/>
        </a:ln>
        <a:effectLst/>
        <a:sp3d/>
      </c:spPr>
    </c:sideWall>
    <c:backWall>
      <c:thickness val="0"/>
      <c:spPr>
        <a:solidFill>
          <a:srgbClr val="00FFCC"/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750744356516874E-4"/>
          <c:w val="1"/>
          <c:h val="0.894932071896307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5.0625688054862594E-4"/>
                  <c:y val="-1.8666220095206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7078524792011174E-2"/>
                  <c:y val="9.1287144600007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6457268636818131E-2"/>
                  <c:y val="3.9683090767692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г.</c:v>
                </c:pt>
                <c:pt idx="1">
                  <c:v>2016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321</c:v>
                </c:pt>
                <c:pt idx="1">
                  <c:v>295</c:v>
                </c:pt>
              </c:numCache>
            </c:numRef>
          </c:val>
          <c:shape val="cone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6252211645905276E-2"/>
                  <c:y val="-4.068554662129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090628130391388E-2"/>
                  <c:y val="-4.5023381327030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9394882050142578E-2"/>
                  <c:y val="-1.3923891497435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г.</c:v>
                </c:pt>
                <c:pt idx="1">
                  <c:v>2016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229</c:v>
                </c:pt>
                <c:pt idx="1">
                  <c:v>166</c:v>
                </c:pt>
              </c:numCache>
            </c:numRef>
          </c:val>
          <c:shape val="cone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выбыло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1310722132802458E-2"/>
                  <c:y val="0.14448825967026727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958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41790495500492E-2"/>
                  <c:y val="0.10512547216975891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950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743602562678297E-3"/>
                  <c:y val="-4.177167449230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г.</c:v>
                </c:pt>
                <c:pt idx="1">
                  <c:v>2016 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958</c:v>
                </c:pt>
                <c:pt idx="1">
                  <c:v>950</c:v>
                </c:pt>
              </c:numCache>
            </c:numRef>
          </c:val>
          <c:shape val="cone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4380589656704809E-2"/>
                  <c:y val="0.12206595100544376"/>
                </c:manualLayout>
              </c:layout>
              <c:tx>
                <c:rich>
                  <a:bodyPr/>
                  <a:lstStyle/>
                  <a:p>
                    <a:r>
                      <a:rPr lang="en-US" sz="1200" b="0"/>
                      <a:t>682</a:t>
                    </a:r>
                    <a:endParaRPr lang="en-US" b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234318317248391E-2"/>
                  <c:y val="-3.3129914090178941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strike="noStrike" baseline="0" dirty="0" smtClean="0">
                        <a:solidFill>
                          <a:schemeClr val="tx1"/>
                        </a:solidFill>
                      </a:rPr>
                      <a:t>718</a:t>
                    </a:r>
                    <a:endParaRPr lang="en-US" sz="1190" b="1" strike="noStrike" baseline="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046161537606964E-2"/>
                  <c:y val="-3.24894456171537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/>
                      <a:t>6737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г.</c:v>
                </c:pt>
                <c:pt idx="1">
                  <c:v>2016 г.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682</c:v>
                </c:pt>
                <c:pt idx="1">
                  <c:v>718</c:v>
                </c:pt>
              </c:numCache>
            </c:numRef>
          </c:val>
          <c:shape val="cone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87084320"/>
        <c:axId val="687084864"/>
        <c:axId val="0"/>
      </c:bar3DChart>
      <c:catAx>
        <c:axId val="687084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7084864"/>
        <c:crosses val="autoZero"/>
        <c:auto val="1"/>
        <c:lblAlgn val="ctr"/>
        <c:lblOffset val="100"/>
        <c:noMultiLvlLbl val="0"/>
      </c:catAx>
      <c:valAx>
        <c:axId val="68708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7084320"/>
        <c:crosses val="autoZero"/>
        <c:crossBetween val="between"/>
      </c:valAx>
      <c:spPr>
        <a:solidFill>
          <a:srgbClr val="C3EFFD"/>
        </a:solidFill>
        <a:ln w="38100">
          <a:solidFill>
            <a:srgbClr val="66FFFF"/>
          </a:solidFill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121534000247958E-3"/>
          <c:y val="0.18993616093938281"/>
          <c:w val="0.94376631259972721"/>
          <c:h val="0.631950616598155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"/>
            <c:spPr>
              <a:solidFill>
                <a:srgbClr val="FF33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закупка работ по строительству и ремонту</c:v>
                </c:pt>
                <c:pt idx="1">
                  <c:v>закупка работ по содержанию и благоустройству территорий</c:v>
                </c:pt>
                <c:pt idx="2">
                  <c:v>закупка недвижимого имущества</c:v>
                </c:pt>
                <c:pt idx="3">
                  <c:v>закупка иных работ , услуг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0.09</c:v>
                </c:pt>
                <c:pt idx="2">
                  <c:v>0.68</c:v>
                </c:pt>
                <c:pt idx="3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>
        <c:manualLayout>
          <c:layoutTarget val="inner"/>
          <c:xMode val="edge"/>
          <c:yMode val="edge"/>
          <c:x val="9.3049885213501021E-2"/>
          <c:y val="2.798036942410775E-2"/>
          <c:w val="0.90335907121430947"/>
          <c:h val="0.572742124838533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8790116216595276E-3"/>
                  <c:y val="0.298471110047601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82968559048992E-2"/>
                  <c:y val="0.143771062474539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418249512892592E-2"/>
                  <c:y val="9.5209509370063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5816803597414518E-4"/>
                  <c:y val="0.18089158184703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219086768136873E-3"/>
                  <c:y val="8.573507264624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1287634707254853E-2"/>
                  <c:y val="0.13472654272982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9753360737695812E-2"/>
                  <c:y val="0.13962568973817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5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электроэнергии</c:v>
                </c:pt>
                <c:pt idx="3">
                  <c:v>Транспорт и связь</c:v>
                </c:pt>
                <c:pt idx="4">
                  <c:v>Образование</c:v>
                </c:pt>
                <c:pt idx="5">
                  <c:v>Здравоохранение</c:v>
                </c:pt>
                <c:pt idx="6">
                  <c:v>Предоставление  коммунальных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73661</c:v>
                </c:pt>
                <c:pt idx="1">
                  <c:v>31786</c:v>
                </c:pt>
                <c:pt idx="2">
                  <c:v>39760</c:v>
                </c:pt>
                <c:pt idx="3">
                  <c:v>46715</c:v>
                </c:pt>
                <c:pt idx="4">
                  <c:v>28197</c:v>
                </c:pt>
                <c:pt idx="5">
                  <c:v>30524</c:v>
                </c:pt>
                <c:pt idx="6">
                  <c:v>32320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480513276302633E-2"/>
                  <c:y val="0.14716285381871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212512335230724E-2"/>
                  <c:y val="0.10158536759917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873629120573912E-3"/>
                  <c:y val="0.13114639683909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483549446886857E-3"/>
                  <c:y val="9.0445790923515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931452060882125E-2"/>
                  <c:y val="6.1239337604463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5397178091323084E-2"/>
                  <c:y val="6.613848461282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9753360737695916E-2"/>
                  <c:y val="8.0835925637892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электроэнергии</c:v>
                </c:pt>
                <c:pt idx="3">
                  <c:v>Транспорт и связь</c:v>
                </c:pt>
                <c:pt idx="4">
                  <c:v>Образование</c:v>
                </c:pt>
                <c:pt idx="5">
                  <c:v>Здравоохранение</c:v>
                </c:pt>
                <c:pt idx="6">
                  <c:v>Предоставление  коммунальных услуг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86360</c:v>
                </c:pt>
                <c:pt idx="1">
                  <c:v>35382</c:v>
                </c:pt>
                <c:pt idx="2">
                  <c:v>43046</c:v>
                </c:pt>
                <c:pt idx="3">
                  <c:v>54161</c:v>
                </c:pt>
                <c:pt idx="4">
                  <c:v>28896</c:v>
                </c:pt>
                <c:pt idx="5">
                  <c:v>31168</c:v>
                </c:pt>
                <c:pt idx="6">
                  <c:v>33072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7083232"/>
        <c:axId val="687072352"/>
        <c:axId val="0"/>
      </c:bar3DChart>
      <c:catAx>
        <c:axId val="687083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 i="1" kern="800" spc="0" baseline="0"/>
            </a:pPr>
            <a:endParaRPr lang="ru-RU"/>
          </a:p>
        </c:txPr>
        <c:crossAx val="687072352"/>
        <c:crosses val="autoZero"/>
        <c:auto val="1"/>
        <c:lblAlgn val="ctr"/>
        <c:lblOffset val="100"/>
        <c:noMultiLvlLbl val="0"/>
      </c:catAx>
      <c:valAx>
        <c:axId val="687072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1"/>
            </a:pPr>
            <a:endParaRPr lang="ru-RU"/>
          </a:p>
        </c:txPr>
        <c:crossAx val="687083232"/>
        <c:crosses val="autoZero"/>
        <c:crossBetween val="between"/>
      </c:valAx>
      <c:spPr>
        <a:blipFill>
          <a:blip xmlns:r="http://schemas.openxmlformats.org/officeDocument/2006/relationships" r:embed="rId1">
            <a:alphaModFix amt="36000"/>
          </a:blip>
          <a:tile tx="0" ty="0" sx="100000" sy="100000" flip="none" algn="tl"/>
        </a:blipFill>
      </c:spPr>
    </c:plotArea>
    <c:legend>
      <c:legendPos val="r"/>
      <c:legendEntry>
        <c:idx val="0"/>
        <c:txPr>
          <a:bodyPr/>
          <a:lstStyle/>
          <a:p>
            <a:pPr>
              <a:defRPr sz="1400" b="1" u="sng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u="sng"/>
            </a:pPr>
            <a:endParaRPr lang="ru-RU"/>
          </a:p>
        </c:txPr>
      </c:legendEntry>
      <c:layout>
        <c:manualLayout>
          <c:xMode val="edge"/>
          <c:yMode val="edge"/>
          <c:x val="0"/>
          <c:y val="0.95896597908874326"/>
          <c:w val="0.99402412337004575"/>
          <c:h val="4.1034020911256769E-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cap="none" dirty="0" smtClean="0">
                <a:solidFill>
                  <a:schemeClr val="tx1"/>
                </a:solidFill>
              </a:rPr>
              <a:t>Хозяйствующие</a:t>
            </a:r>
            <a:r>
              <a:rPr lang="ru-RU" sz="1800" b="1" cap="none" baseline="0" dirty="0" smtClean="0">
                <a:solidFill>
                  <a:schemeClr val="tx1"/>
                </a:solidFill>
              </a:rPr>
              <a:t> субъекты</a:t>
            </a:r>
            <a:endParaRPr lang="ru-RU" sz="1800" b="1" cap="none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810342501626802E-2"/>
          <c:y val="0"/>
          <c:w val="0.8197181959940959"/>
          <c:h val="0.719518154804177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Распределение электроэнергии</c:v>
                </c:pt>
                <c:pt idx="3">
                  <c:v>Транспорт и связь</c:v>
                </c:pt>
                <c:pt idx="4">
                  <c:v>Образование</c:v>
                </c:pt>
                <c:pt idx="5">
                  <c:v>Предоставление коммунальных услуг</c:v>
                </c:pt>
                <c:pt idx="6">
                  <c:v>Предоставление прочих  услуг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0.22</c:v>
                </c:pt>
                <c:pt idx="1">
                  <c:v>0.06</c:v>
                </c:pt>
                <c:pt idx="2">
                  <c:v>0.12</c:v>
                </c:pt>
                <c:pt idx="3">
                  <c:v>0.18</c:v>
                </c:pt>
                <c:pt idx="4">
                  <c:v>0.22</c:v>
                </c:pt>
                <c:pt idx="5">
                  <c:v>0.13</c:v>
                </c:pt>
                <c:pt idx="6">
                  <c:v>7.0000000000000007E-2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6885562544593682"/>
          <c:w val="0.83270856809560845"/>
          <c:h val="0.30238768363639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Среднемесячная  заработная плата  по </a:t>
            </a:r>
            <a:r>
              <a:rPr lang="ru-RU" sz="1600" dirty="0" smtClean="0"/>
              <a:t> </a:t>
            </a:r>
            <a:r>
              <a:rPr lang="ru-RU" sz="1600" dirty="0"/>
              <a:t>видам </a:t>
            </a:r>
            <a:r>
              <a:rPr lang="ru-RU" sz="1600" dirty="0" smtClean="0"/>
              <a:t>экономической</a:t>
            </a:r>
            <a:r>
              <a:rPr lang="ru-RU" sz="1600" baseline="0" dirty="0" smtClean="0"/>
              <a:t> </a:t>
            </a:r>
            <a:r>
              <a:rPr lang="ru-RU" sz="1600" dirty="0" smtClean="0"/>
              <a:t>деятельности </a:t>
            </a:r>
            <a:r>
              <a:rPr lang="ru-RU" sz="1600" dirty="0"/>
              <a:t>(руб</a:t>
            </a:r>
            <a:r>
              <a:rPr lang="ru-RU" dirty="0"/>
              <a:t>.)</a:t>
            </a:r>
          </a:p>
        </c:rich>
      </c:tx>
      <c:layout>
        <c:manualLayout>
          <c:xMode val="edge"/>
          <c:yMode val="edge"/>
          <c:x val="0.13299749101951636"/>
          <c:y val="0"/>
        </c:manualLayout>
      </c:layout>
      <c:overlay val="0"/>
    </c:title>
    <c:autoTitleDeleted val="0"/>
    <c:view3D>
      <c:rotX val="3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348174276932188E-2"/>
          <c:y val="3.0784375506546632E-3"/>
          <c:w val="0.76735571047661355"/>
          <c:h val="0.83635201247480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 заработная плата  по основным  видам экономической деятельности (руб.)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c:spPr>
          <c:explosion val="15"/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86360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 Распределение электроэнергии</c:v>
                </c:pt>
                <c:pt idx="3">
                  <c:v>Транспорт и связь</c:v>
                </c:pt>
                <c:pt idx="4">
                  <c:v>Образование</c:v>
                </c:pt>
                <c:pt idx="5">
                  <c:v>Здравоохранение</c:v>
                </c:pt>
                <c:pt idx="6">
                  <c:v>Предоставление прочих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86359</c:v>
                </c:pt>
                <c:pt idx="1">
                  <c:v>35382</c:v>
                </c:pt>
                <c:pt idx="2">
                  <c:v>43046</c:v>
                </c:pt>
                <c:pt idx="3">
                  <c:v>54161</c:v>
                </c:pt>
                <c:pt idx="4">
                  <c:v>28895</c:v>
                </c:pt>
                <c:pt idx="5">
                  <c:v>31168</c:v>
                </c:pt>
                <c:pt idx="6">
                  <c:v>33071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0941538903084842"/>
          <c:y val="0.67880433707702192"/>
          <c:w val="0.85465642706365974"/>
          <c:h val="0.30457691363344774"/>
        </c:manualLayout>
      </c:layout>
      <c:overlay val="1"/>
      <c:txPr>
        <a:bodyPr/>
        <a:lstStyle/>
        <a:p>
          <a:pPr>
            <a:defRPr sz="1200" b="0" i="1" baseline="0">
              <a:latin typeface="+mn-lt"/>
            </a:defRPr>
          </a:pPr>
          <a:endParaRPr lang="ru-RU"/>
        </a:p>
      </c:txPr>
    </c:legend>
    <c:plotVisOnly val="1"/>
    <c:dispBlanksAs val="zero"/>
    <c:showDLblsOverMax val="0"/>
  </c:chart>
  <c:spPr>
    <a:ln>
      <a:solidFill>
        <a:schemeClr val="accent5">
          <a:lumMod val="50000"/>
        </a:schemeClr>
      </a:solidFill>
    </a:ln>
    <a:effectLst>
      <a:softEdge rad="127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Выручка по видам </a:t>
            </a:r>
            <a:r>
              <a:rPr lang="ru-RU" dirty="0"/>
              <a:t>экономической </a:t>
            </a:r>
            <a:r>
              <a:rPr lang="ru-RU" dirty="0" smtClean="0"/>
              <a:t>деятельности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40"/>
      <c:depthPercent val="100"/>
      <c:rAngAx val="0"/>
    </c:view3D>
    <c:floor>
      <c:thickness val="0"/>
      <c:spPr>
        <a:noFill/>
        <a:ln w="1000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1000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88257908604088E-2"/>
          <c:y val="0.21223044852988998"/>
          <c:w val="0.97611742091395914"/>
          <c:h val="0.574986966092363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отгруженных товаров по видам экономической деятельности (мрд. руб.)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Распределение электроэнергии</c:v>
                </c:pt>
                <c:pt idx="3">
                  <c:v>Транпорт и связь</c:v>
                </c:pt>
                <c:pt idx="4">
                  <c:v>Предоставление услуг</c:v>
                </c:pt>
                <c:pt idx="5">
                  <c:v>Здравоохранение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_(* #,##0.00_);_(* \(#,##0.00\);_(* "-"??_);_(@_)</c:formatCode>
                <c:ptCount val="7"/>
                <c:pt idx="0">
                  <c:v>58041.7</c:v>
                </c:pt>
                <c:pt idx="1">
                  <c:v>312.7</c:v>
                </c:pt>
                <c:pt idx="2">
                  <c:v>1601.7</c:v>
                </c:pt>
                <c:pt idx="3">
                  <c:v>288.5</c:v>
                </c:pt>
                <c:pt idx="4">
                  <c:v>1517.4</c:v>
                </c:pt>
                <c:pt idx="5">
                  <c:v>273.2</c:v>
                </c:pt>
                <c:pt idx="6">
                  <c:v>686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0000" cap="flat" cmpd="sng" algn="ctr">
      <a:noFill/>
      <a:prstDash val="solid"/>
    </a:ln>
    <a:effectLst>
      <a:glow>
        <a:schemeClr val="accent1"/>
      </a:glow>
    </a:effectLst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 u="sng"/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49677607837815"/>
          <c:y val="0.19382804426342568"/>
          <c:w val="0.82916666666666661"/>
          <c:h val="0.7095487204724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(млн.руб.)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explosion val="6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7.2206430923870996E-2"/>
                  <c:y val="-3.47629724643389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Налоговые </a:t>
                    </a:r>
                    <a:r>
                      <a:rPr lang="ru-RU" sz="1200" b="1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доходы </a:t>
                    </a:r>
                    <a:r>
                      <a:rPr lang="ru-RU" sz="1400" b="1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113,7</a:t>
                    </a:r>
                  </a:p>
                  <a:p>
                    <a:pPr algn="ctr" rtl="0">
                      <a:defRPr lang="ru-RU" sz="1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ru-RU" sz="1400" b="1" i="0" u="none" strike="noStrike" kern="1200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993202261895582E-3"/>
                  <c:y val="0.2208058532216958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Неналоговые </a:t>
                    </a:r>
                    <a:r>
                      <a:rPr lang="ru-RU" sz="1200" b="1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доходы </a:t>
                    </a:r>
                    <a:r>
                      <a:rPr lang="ru-RU" sz="1400" b="1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22,8</a:t>
                    </a:r>
                    <a:endParaRPr lang="ru-RU" sz="1400" b="1" i="0" u="none" strike="noStrike" kern="1200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58748890726819E-2"/>
                  <c:y val="-0.12910986829555621"/>
                </c:manualLayout>
              </c:layout>
              <c:tx>
                <c:rich>
                  <a:bodyPr/>
                  <a:lstStyle/>
                  <a:p>
                    <a:pPr>
                      <a:defRPr lang="ru-RU" sz="140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Безвозмездные </a:t>
                    </a:r>
                    <a:r>
                      <a:rPr lang="ru-RU" sz="1200" b="1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поступления </a:t>
                    </a:r>
                    <a:r>
                      <a:rPr lang="ru-RU" sz="1400" b="1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160,5</a:t>
                    </a:r>
                    <a:endParaRPr lang="ru-RU" sz="1400" b="1" i="0" u="none" strike="noStrike" kern="1200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113.7</c:v>
                </c:pt>
                <c:pt idx="1">
                  <c:v>22.8</c:v>
                </c:pt>
                <c:pt idx="2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191518650705475"/>
          <c:y val="2.86004257785171E-2"/>
        </c:manualLayout>
      </c:layout>
      <c:overlay val="0"/>
      <c:txPr>
        <a:bodyPr/>
        <a:lstStyle/>
        <a:p>
          <a:pPr>
            <a:defRPr sz="1600" u="sng"/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34809326741474"/>
          <c:y val="0.24242914450946898"/>
          <c:w val="0.81437305577158092"/>
          <c:h val="0.651136735557910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доходов (%)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7.7161565381624359E-2"/>
                  <c:y val="-0.1415811753239539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Налоговые </a:t>
                    </a:r>
                    <a:r>
                      <a:rPr lang="ru-RU" dirty="0" smtClean="0"/>
                      <a:t>доходы </a:t>
                    </a:r>
                    <a:r>
                      <a:rPr lang="ru-RU" sz="1400" dirty="0" smtClean="0"/>
                      <a:t>38%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138484612820791E-2"/>
                  <c:y val="-4.6412971658119856E-3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Неналого</a:t>
                    </a:r>
                    <a:r>
                      <a:rPr lang="ru-RU" dirty="0" smtClean="0"/>
                      <a:t>-вые доходы  </a:t>
                    </a:r>
                    <a:r>
                      <a:rPr lang="ru-RU" sz="1400" dirty="0" smtClean="0"/>
                      <a:t>8%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9026427619153429E-2"/>
                  <c:y val="-0.3780943531526800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Безвозмездные </a:t>
                    </a:r>
                    <a:r>
                      <a:rPr lang="ru-RU" dirty="0" smtClean="0"/>
                      <a:t>поступления </a:t>
                    </a:r>
                    <a:r>
                      <a:rPr lang="ru-RU" sz="1400" dirty="0" smtClean="0"/>
                      <a:t>54%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0.38</c:v>
                </c:pt>
                <c:pt idx="1">
                  <c:v>0.08</c:v>
                </c:pt>
                <c:pt idx="2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u="sng"/>
            </a:pPr>
            <a:r>
              <a:rPr lang="ru-RU" dirty="0"/>
              <a:t>Удельный вес налоговых и неналоговых доходов </a:t>
            </a:r>
          </a:p>
        </c:rich>
      </c:tx>
      <c:layout>
        <c:manualLayout>
          <c:xMode val="edge"/>
          <c:yMode val="edge"/>
          <c:x val="0.16670967642132589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94731387089198"/>
          <c:y val="0.10853131586340792"/>
          <c:w val="0.5931533275486971"/>
          <c:h val="0.73194946121026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налоговых и неналоговых доходов (%)</c:v>
                </c:pt>
              </c:strCache>
            </c:strRef>
          </c:tx>
          <c:explosion val="21"/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0070C0"/>
              </a:solidFill>
            </c:spPr>
          </c:dPt>
          <c:dPt>
            <c:idx val="5"/>
            <c:bubble3D val="0"/>
          </c:dPt>
          <c:dPt>
            <c:idx val="9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6.7112444608826788E-2"/>
                  <c:y val="-0.3857149977997279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331613621322426E-2"/>
                  <c:y val="-0.1087141869782611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8886799831538414E-2"/>
                  <c:y val="-0.17834074882018164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2988300073873671E-2"/>
                  <c:y val="-6.9526128791887618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7.8817996830761496E-3"/>
                  <c:y val="-7.7050054427783246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265477362204725E-2"/>
                  <c:y val="-1.0307346731606172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имущество физических лиц</c:v>
                </c:pt>
                <c:pt idx="3">
                  <c:v>Государственная пошлина</c:v>
                </c:pt>
                <c:pt idx="4">
                  <c:v>Арендная плата</c:v>
                </c:pt>
                <c:pt idx="5">
                  <c:v>Доходы от продажи имущества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0.68</c:v>
                </c:pt>
                <c:pt idx="1">
                  <c:v>0.03</c:v>
                </c:pt>
                <c:pt idx="2">
                  <c:v>0.13</c:v>
                </c:pt>
                <c:pt idx="3">
                  <c:v>0.04</c:v>
                </c:pt>
                <c:pt idx="4">
                  <c:v>0.08</c:v>
                </c:pt>
                <c:pt idx="5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 на имущество физических лиц</c:v>
                </c:pt>
                <c:pt idx="3">
                  <c:v>Государственная пошлина</c:v>
                </c:pt>
                <c:pt idx="4">
                  <c:v>Арендная плата</c:v>
                </c:pt>
                <c:pt idx="5">
                  <c:v>Доходы от продажи имущества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4942585301837265E-2"/>
          <c:y val="0.69988606788410257"/>
          <c:w val="0.82987350913189672"/>
          <c:h val="0.30011384016458237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png"/><Relationship Id="rId4" Type="http://schemas.openxmlformats.org/officeDocument/2006/relationships/image" Target="../media/image61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image" Target="../media/image62.jp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png"/><Relationship Id="rId4" Type="http://schemas.openxmlformats.org/officeDocument/2006/relationships/image" Target="../media/image61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image" Target="../media/image62.jp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969D946-9A24-42AE-80CF-B81C6FA532A1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E87BC93-96B2-4092-BAC5-49110A72FCE2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78C5465-B84B-42D6-8765-C8E6F242DD71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633ABD9-7204-4F2D-B7DB-B94A40208A64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CC01BAEE-00AB-422D-BFF6-B93DA5B0678A}" type="pres">
      <dgm:prSet presAssocID="{F633ABD9-7204-4F2D-B7DB-B94A40208A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89E7579-4CDD-46E4-B6D0-BC57A778A1F9}" type="presOf" srcId="{F633ABD9-7204-4F2D-B7DB-B94A40208A64}" destId="{CC01BAEE-00AB-422D-BFF6-B93DA5B067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54964B7-8392-4D37-8879-6293DBC2A21F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7F91AD-69EB-4EEB-9188-1DAAC79DEBC8}">
      <dgm:prSet phldrT="[Текст]" custT="1"/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sz="1600" b="1" baseline="0" dirty="0" smtClean="0">
              <a:solidFill>
                <a:schemeClr val="tx1"/>
              </a:solidFill>
            </a:rPr>
            <a:t>5 123,8 </a:t>
          </a:r>
          <a:r>
            <a:rPr lang="ru-RU" sz="1600" b="1" baseline="0" dirty="0" err="1" smtClean="0">
              <a:solidFill>
                <a:schemeClr val="tx1"/>
              </a:solidFill>
            </a:rPr>
            <a:t>тыс.руб</a:t>
          </a:r>
          <a:r>
            <a:rPr lang="ru-RU" sz="1400" b="1" baseline="0" dirty="0" smtClean="0">
              <a:solidFill>
                <a:schemeClr val="tx1"/>
              </a:solidFill>
            </a:rPr>
            <a:t>.</a:t>
          </a:r>
          <a:endParaRPr lang="ru-RU" sz="1400" b="1" baseline="0" dirty="0">
            <a:solidFill>
              <a:schemeClr val="tx1"/>
            </a:solidFill>
          </a:endParaRPr>
        </a:p>
      </dgm:t>
    </dgm:pt>
    <dgm:pt modelId="{39F558F5-B0FC-4692-91CC-6D6D817656D6}" type="parTrans" cxnId="{15041C1C-7B74-4779-9ABF-72BF9BA6503C}">
      <dgm:prSet/>
      <dgm:spPr/>
      <dgm:t>
        <a:bodyPr/>
        <a:lstStyle/>
        <a:p>
          <a:endParaRPr lang="ru-RU"/>
        </a:p>
      </dgm:t>
    </dgm:pt>
    <dgm:pt modelId="{CE59F696-9189-417B-8078-8B3B0A0D8E7B}" type="sibTrans" cxnId="{15041C1C-7B74-4779-9ABF-72BF9BA6503C}">
      <dgm:prSet/>
      <dgm:spPr/>
      <dgm:t>
        <a:bodyPr/>
        <a:lstStyle/>
        <a:p>
          <a:endParaRPr lang="ru-RU"/>
        </a:p>
      </dgm:t>
    </dgm:pt>
    <dgm:pt modelId="{28000327-EB9C-436A-9CBF-0B07F7EA731C}">
      <dgm:prSet phldrT="[Текст]" custT="1"/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>
          <a:scene3d>
            <a:camera prst="isometricOffAxis1Right"/>
            <a:lightRig rig="threePt" dir="t"/>
          </a:scene3d>
        </a:bodyPr>
        <a:lstStyle/>
        <a:p>
          <a:r>
            <a:rPr lang="ru-RU" sz="1600" baseline="0" dirty="0" smtClean="0">
              <a:solidFill>
                <a:schemeClr val="tx1"/>
              </a:solidFill>
            </a:rPr>
            <a:t>Возмещение недополученных доходов в связи с оказанием услуг по городским перевозкам по тарифам ниже экономически обоснованных –</a:t>
          </a:r>
        </a:p>
        <a:p>
          <a:r>
            <a:rPr lang="ru-RU" sz="1600" baseline="0" dirty="0" smtClean="0">
              <a:solidFill>
                <a:schemeClr val="tx1"/>
              </a:solidFill>
            </a:rPr>
            <a:t>4 550,2 </a:t>
          </a:r>
          <a:r>
            <a:rPr lang="ru-RU" sz="1600" baseline="0" dirty="0" err="1" smtClean="0">
              <a:solidFill>
                <a:schemeClr val="tx1"/>
              </a:solidFill>
            </a:rPr>
            <a:t>тыс.руб</a:t>
          </a:r>
          <a:r>
            <a:rPr lang="ru-RU" sz="1600" baseline="0" dirty="0" smtClean="0">
              <a:solidFill>
                <a:schemeClr val="tx1"/>
              </a:solidFill>
            </a:rPr>
            <a:t>.</a:t>
          </a:r>
          <a:endParaRPr lang="ru-RU" sz="1600" baseline="0" dirty="0">
            <a:solidFill>
              <a:schemeClr val="tx1"/>
            </a:solidFill>
          </a:endParaRPr>
        </a:p>
      </dgm:t>
    </dgm:pt>
    <dgm:pt modelId="{FF4EED0E-C530-4876-AC24-5BC4694BA53A}" type="parTrans" cxnId="{BDDEEBC2-73FC-4F1E-9EF1-AF1F51DDF1E3}">
      <dgm:prSet/>
      <dgm:spPr>
        <a:solidFill>
          <a:srgbClr val="AEF6F8"/>
        </a:solidFill>
      </dgm:spPr>
      <dgm:t>
        <a:bodyPr/>
        <a:lstStyle/>
        <a:p>
          <a:endParaRPr lang="ru-RU"/>
        </a:p>
      </dgm:t>
    </dgm:pt>
    <dgm:pt modelId="{95C67B1D-F80F-4A69-A67C-5E8082946D68}" type="sibTrans" cxnId="{BDDEEBC2-73FC-4F1E-9EF1-AF1F51DDF1E3}">
      <dgm:prSet/>
      <dgm:spPr/>
      <dgm:t>
        <a:bodyPr/>
        <a:lstStyle/>
        <a:p>
          <a:endParaRPr lang="ru-RU"/>
        </a:p>
      </dgm:t>
    </dgm:pt>
    <dgm:pt modelId="{A16AB8A3-C0B0-4730-965D-A11448EEDB2B}">
      <dgm:prSet phldrT="[Текст]" custT="1"/>
      <dgm:spPr>
        <a:gradFill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</dgm:spPr>
      <dgm:t>
        <a:bodyPr>
          <a:scene3d>
            <a:camera prst="isometricOffAxis1Right"/>
            <a:lightRig rig="threePt" dir="t"/>
          </a:scene3d>
        </a:bodyPr>
        <a:lstStyle/>
        <a:p>
          <a:r>
            <a:rPr lang="ru-RU" sz="1600" baseline="0" dirty="0" smtClean="0">
              <a:solidFill>
                <a:schemeClr val="tx1"/>
              </a:solidFill>
            </a:rPr>
            <a:t>Оценка уязвимости транспортных средств- </a:t>
          </a:r>
        </a:p>
        <a:p>
          <a:r>
            <a:rPr lang="ru-RU" sz="1600" baseline="0" dirty="0" smtClean="0">
              <a:solidFill>
                <a:schemeClr val="tx1"/>
              </a:solidFill>
            </a:rPr>
            <a:t>250,0  </a:t>
          </a:r>
          <a:r>
            <a:rPr lang="ru-RU" sz="1600" baseline="0" dirty="0" err="1" smtClean="0">
              <a:solidFill>
                <a:schemeClr val="tx1"/>
              </a:solidFill>
            </a:rPr>
            <a:t>тыс.руб</a:t>
          </a:r>
          <a:r>
            <a:rPr lang="ru-RU" sz="1600" baseline="0" dirty="0" smtClean="0">
              <a:solidFill>
                <a:schemeClr val="tx1"/>
              </a:solidFill>
            </a:rPr>
            <a:t>.</a:t>
          </a:r>
          <a:endParaRPr lang="ru-RU" sz="1600" baseline="0" dirty="0">
            <a:solidFill>
              <a:schemeClr val="tx1"/>
            </a:solidFill>
          </a:endParaRPr>
        </a:p>
      </dgm:t>
    </dgm:pt>
    <dgm:pt modelId="{11C6A201-FA8D-4522-991E-B51BC7FADE01}" type="parTrans" cxnId="{430F22BA-9858-48BD-BC27-97C81342EC8A}">
      <dgm:prSet/>
      <dgm:spPr>
        <a:solidFill>
          <a:srgbClr val="AEF6F8"/>
        </a:solidFill>
      </dgm:spPr>
      <dgm:t>
        <a:bodyPr/>
        <a:lstStyle/>
        <a:p>
          <a:endParaRPr lang="ru-RU"/>
        </a:p>
      </dgm:t>
    </dgm:pt>
    <dgm:pt modelId="{AF3A178C-B70B-4788-982E-646C9D960E29}" type="sibTrans" cxnId="{430F22BA-9858-48BD-BC27-97C81342EC8A}">
      <dgm:prSet/>
      <dgm:spPr/>
      <dgm:t>
        <a:bodyPr/>
        <a:lstStyle/>
        <a:p>
          <a:endParaRPr lang="ru-RU"/>
        </a:p>
      </dgm:t>
    </dgm:pt>
    <dgm:pt modelId="{FCEDEBFB-1C43-409F-8E33-DEE72D6D31FA}">
      <dgm:prSet phldrT="[Текст]" custT="1"/>
      <dgm:spPr>
        <a:gradFill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</dgm:spPr>
      <dgm:t>
        <a:bodyPr>
          <a:scene3d>
            <a:camera prst="isometricOffAxis1Right"/>
            <a:lightRig rig="threePt" dir="t"/>
          </a:scene3d>
          <a:sp3d/>
        </a:bodyPr>
        <a:lstStyle/>
        <a:p>
          <a:r>
            <a:rPr lang="ru-RU" sz="1600" baseline="0" dirty="0" smtClean="0">
              <a:solidFill>
                <a:schemeClr val="tx1"/>
              </a:solidFill>
            </a:rPr>
            <a:t>Возмещение недополученных доходов в связи с оказанием услуг по осуществлению пассажирских перевозок по садоводческим маршрутам-</a:t>
          </a:r>
        </a:p>
        <a:p>
          <a:r>
            <a:rPr lang="ru-RU" sz="1600" baseline="0" dirty="0" smtClean="0">
              <a:solidFill>
                <a:schemeClr val="tx1"/>
              </a:solidFill>
            </a:rPr>
            <a:t>323,6 </a:t>
          </a:r>
          <a:r>
            <a:rPr lang="ru-RU" sz="1600" baseline="0" dirty="0" err="1" smtClean="0">
              <a:solidFill>
                <a:schemeClr val="tx1"/>
              </a:solidFill>
            </a:rPr>
            <a:t>тыс.руб</a:t>
          </a:r>
          <a:r>
            <a:rPr lang="ru-RU" sz="1600" baseline="0" dirty="0" smtClean="0">
              <a:solidFill>
                <a:schemeClr val="tx1"/>
              </a:solidFill>
            </a:rPr>
            <a:t>.</a:t>
          </a:r>
          <a:endParaRPr lang="ru-RU" sz="1600" baseline="0" dirty="0">
            <a:solidFill>
              <a:schemeClr val="tx1"/>
            </a:solidFill>
          </a:endParaRPr>
        </a:p>
      </dgm:t>
    </dgm:pt>
    <dgm:pt modelId="{A8CD25D6-0292-474D-BB69-2D576A9C7AC3}" type="parTrans" cxnId="{BFC492C8-09CC-4485-B91D-0973D2DC2F58}">
      <dgm:prSet/>
      <dgm:spPr>
        <a:solidFill>
          <a:srgbClr val="AEF6F8"/>
        </a:solidFill>
      </dgm:spPr>
      <dgm:t>
        <a:bodyPr/>
        <a:lstStyle/>
        <a:p>
          <a:endParaRPr lang="ru-RU"/>
        </a:p>
      </dgm:t>
    </dgm:pt>
    <dgm:pt modelId="{FD932A20-E10C-4914-B4AC-20A0CD312985}" type="sibTrans" cxnId="{BFC492C8-09CC-4485-B91D-0973D2DC2F58}">
      <dgm:prSet/>
      <dgm:spPr/>
      <dgm:t>
        <a:bodyPr/>
        <a:lstStyle/>
        <a:p>
          <a:endParaRPr lang="ru-RU"/>
        </a:p>
      </dgm:t>
    </dgm:pt>
    <dgm:pt modelId="{13B9C1D9-8564-449F-BF0D-71E3E0A1D863}" type="pres">
      <dgm:prSet presAssocID="{454964B7-8392-4D37-8879-6293DBC2A21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D9E4F7-5066-4064-BF37-8F64E06BD3B0}" type="pres">
      <dgm:prSet presAssocID="{9A7F91AD-69EB-4EEB-9188-1DAAC79DEBC8}" presName="centerShape" presStyleLbl="node0" presStyleIdx="0" presStyleCnt="1" custScaleX="67209" custScaleY="68918" custLinFactNeighborX="-213" custLinFactNeighborY="-7150"/>
      <dgm:spPr/>
      <dgm:t>
        <a:bodyPr/>
        <a:lstStyle/>
        <a:p>
          <a:endParaRPr lang="ru-RU"/>
        </a:p>
      </dgm:t>
    </dgm:pt>
    <dgm:pt modelId="{D1A597B9-C35C-470B-9164-2C3E61041C97}" type="pres">
      <dgm:prSet presAssocID="{FF4EED0E-C530-4876-AC24-5BC4694BA53A}" presName="parTrans" presStyleLbl="bgSibTrans2D1" presStyleIdx="0" presStyleCnt="3" custAng="48869" custLinFactNeighborX="24648" custLinFactNeighborY="-95329"/>
      <dgm:spPr/>
      <dgm:t>
        <a:bodyPr/>
        <a:lstStyle/>
        <a:p>
          <a:endParaRPr lang="ru-RU"/>
        </a:p>
      </dgm:t>
    </dgm:pt>
    <dgm:pt modelId="{BCB151E7-CBDB-40D0-9894-2F62DA078982}" type="pres">
      <dgm:prSet presAssocID="{28000327-EB9C-436A-9CBF-0B07F7EA731C}" presName="node" presStyleLbl="node1" presStyleIdx="0" presStyleCnt="3" custScaleX="138120" custScaleY="181020" custRadScaleRad="104658" custRadScaleInc="-27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9DCC7-1C98-4FA5-8A05-B3FF9431E869}" type="pres">
      <dgm:prSet presAssocID="{11C6A201-FA8D-4522-991E-B51BC7FADE01}" presName="parTrans" presStyleLbl="bgSibTrans2D1" presStyleIdx="1" presStyleCnt="3" custLinFactNeighborX="2100" custLinFactNeighborY="-219"/>
      <dgm:spPr/>
      <dgm:t>
        <a:bodyPr/>
        <a:lstStyle/>
        <a:p>
          <a:endParaRPr lang="ru-RU"/>
        </a:p>
      </dgm:t>
    </dgm:pt>
    <dgm:pt modelId="{9C823C2A-98B6-44EF-BE63-470C4CAE156E}" type="pres">
      <dgm:prSet presAssocID="{A16AB8A3-C0B0-4730-965D-A11448EEDB2B}" presName="node" presStyleLbl="node1" presStyleIdx="1" presStyleCnt="3" custScaleY="113780" custRadScaleRad="103568" custRadScaleInc="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79FCE-4FC3-44F3-B763-B60F36C345AF}" type="pres">
      <dgm:prSet presAssocID="{A8CD25D6-0292-474D-BB69-2D576A9C7AC3}" presName="parTrans" presStyleLbl="bgSibTrans2D1" presStyleIdx="2" presStyleCnt="3" custAng="20884886" custLinFactY="-8601" custLinFactNeighborX="-18163" custLinFactNeighborY="-100000"/>
      <dgm:spPr/>
      <dgm:t>
        <a:bodyPr/>
        <a:lstStyle/>
        <a:p>
          <a:endParaRPr lang="ru-RU"/>
        </a:p>
      </dgm:t>
    </dgm:pt>
    <dgm:pt modelId="{951A058E-522B-4861-B944-FEEBCE442794}" type="pres">
      <dgm:prSet presAssocID="{FCEDEBFB-1C43-409F-8E33-DEE72D6D31FA}" presName="node" presStyleLbl="node1" presStyleIdx="2" presStyleCnt="3" custScaleX="139094" custScaleY="179772" custRadScaleRad="104753" custRadScaleInc="30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DEEBC2-73FC-4F1E-9EF1-AF1F51DDF1E3}" srcId="{9A7F91AD-69EB-4EEB-9188-1DAAC79DEBC8}" destId="{28000327-EB9C-436A-9CBF-0B07F7EA731C}" srcOrd="0" destOrd="0" parTransId="{FF4EED0E-C530-4876-AC24-5BC4694BA53A}" sibTransId="{95C67B1D-F80F-4A69-A67C-5E8082946D68}"/>
    <dgm:cxn modelId="{695E3DAB-967A-4B0F-BDB7-38E2A5AAC858}" type="presOf" srcId="{28000327-EB9C-436A-9CBF-0B07F7EA731C}" destId="{BCB151E7-CBDB-40D0-9894-2F62DA078982}" srcOrd="0" destOrd="0" presId="urn:microsoft.com/office/officeart/2005/8/layout/radial4"/>
    <dgm:cxn modelId="{F839CBCB-2BA3-4F4D-8C38-46AFF3EB2370}" type="presOf" srcId="{11C6A201-FA8D-4522-991E-B51BC7FADE01}" destId="{45F9DCC7-1C98-4FA5-8A05-B3FF9431E869}" srcOrd="0" destOrd="0" presId="urn:microsoft.com/office/officeart/2005/8/layout/radial4"/>
    <dgm:cxn modelId="{2532360A-1345-4938-8A3F-6EE3F480BE23}" type="presOf" srcId="{A16AB8A3-C0B0-4730-965D-A11448EEDB2B}" destId="{9C823C2A-98B6-44EF-BE63-470C4CAE156E}" srcOrd="0" destOrd="0" presId="urn:microsoft.com/office/officeart/2005/8/layout/radial4"/>
    <dgm:cxn modelId="{BFC492C8-09CC-4485-B91D-0973D2DC2F58}" srcId="{9A7F91AD-69EB-4EEB-9188-1DAAC79DEBC8}" destId="{FCEDEBFB-1C43-409F-8E33-DEE72D6D31FA}" srcOrd="2" destOrd="0" parTransId="{A8CD25D6-0292-474D-BB69-2D576A9C7AC3}" sibTransId="{FD932A20-E10C-4914-B4AC-20A0CD312985}"/>
    <dgm:cxn modelId="{D190611A-0FB0-444E-916E-814B6F6EF103}" type="presOf" srcId="{FF4EED0E-C530-4876-AC24-5BC4694BA53A}" destId="{D1A597B9-C35C-470B-9164-2C3E61041C97}" srcOrd="0" destOrd="0" presId="urn:microsoft.com/office/officeart/2005/8/layout/radial4"/>
    <dgm:cxn modelId="{430F22BA-9858-48BD-BC27-97C81342EC8A}" srcId="{9A7F91AD-69EB-4EEB-9188-1DAAC79DEBC8}" destId="{A16AB8A3-C0B0-4730-965D-A11448EEDB2B}" srcOrd="1" destOrd="0" parTransId="{11C6A201-FA8D-4522-991E-B51BC7FADE01}" sibTransId="{AF3A178C-B70B-4788-982E-646C9D960E29}"/>
    <dgm:cxn modelId="{6A129115-BA16-4E68-A467-A7C2033B75EF}" type="presOf" srcId="{9A7F91AD-69EB-4EEB-9188-1DAAC79DEBC8}" destId="{68D9E4F7-5066-4064-BF37-8F64E06BD3B0}" srcOrd="0" destOrd="0" presId="urn:microsoft.com/office/officeart/2005/8/layout/radial4"/>
    <dgm:cxn modelId="{E9A59925-ACC0-491D-AB03-6E37C5933FFE}" type="presOf" srcId="{454964B7-8392-4D37-8879-6293DBC2A21F}" destId="{13B9C1D9-8564-449F-BF0D-71E3E0A1D863}" srcOrd="0" destOrd="0" presId="urn:microsoft.com/office/officeart/2005/8/layout/radial4"/>
    <dgm:cxn modelId="{9B6104A2-5E75-4D78-A76B-413C83920C8D}" type="presOf" srcId="{A8CD25D6-0292-474D-BB69-2D576A9C7AC3}" destId="{6C779FCE-4FC3-44F3-B763-B60F36C345AF}" srcOrd="0" destOrd="0" presId="urn:microsoft.com/office/officeart/2005/8/layout/radial4"/>
    <dgm:cxn modelId="{15041C1C-7B74-4779-9ABF-72BF9BA6503C}" srcId="{454964B7-8392-4D37-8879-6293DBC2A21F}" destId="{9A7F91AD-69EB-4EEB-9188-1DAAC79DEBC8}" srcOrd="0" destOrd="0" parTransId="{39F558F5-B0FC-4692-91CC-6D6D817656D6}" sibTransId="{CE59F696-9189-417B-8078-8B3B0A0D8E7B}"/>
    <dgm:cxn modelId="{4186026D-B6EE-4E5A-8ED4-D6DA1E0874C6}" type="presOf" srcId="{FCEDEBFB-1C43-409F-8E33-DEE72D6D31FA}" destId="{951A058E-522B-4861-B944-FEEBCE442794}" srcOrd="0" destOrd="0" presId="urn:microsoft.com/office/officeart/2005/8/layout/radial4"/>
    <dgm:cxn modelId="{18CD61AD-B618-44A5-A704-05694E86D970}" type="presParOf" srcId="{13B9C1D9-8564-449F-BF0D-71E3E0A1D863}" destId="{68D9E4F7-5066-4064-BF37-8F64E06BD3B0}" srcOrd="0" destOrd="0" presId="urn:microsoft.com/office/officeart/2005/8/layout/radial4"/>
    <dgm:cxn modelId="{3BB7337D-E827-4B1D-9347-9BF9EF5F6014}" type="presParOf" srcId="{13B9C1D9-8564-449F-BF0D-71E3E0A1D863}" destId="{D1A597B9-C35C-470B-9164-2C3E61041C97}" srcOrd="1" destOrd="0" presId="urn:microsoft.com/office/officeart/2005/8/layout/radial4"/>
    <dgm:cxn modelId="{5CEAB2F7-F6BC-458D-A70E-019A20479E03}" type="presParOf" srcId="{13B9C1D9-8564-449F-BF0D-71E3E0A1D863}" destId="{BCB151E7-CBDB-40D0-9894-2F62DA078982}" srcOrd="2" destOrd="0" presId="urn:microsoft.com/office/officeart/2005/8/layout/radial4"/>
    <dgm:cxn modelId="{F2728596-DADC-489E-AF4E-B7C4B3AFEEC2}" type="presParOf" srcId="{13B9C1D9-8564-449F-BF0D-71E3E0A1D863}" destId="{45F9DCC7-1C98-4FA5-8A05-B3FF9431E869}" srcOrd="3" destOrd="0" presId="urn:microsoft.com/office/officeart/2005/8/layout/radial4"/>
    <dgm:cxn modelId="{6A1E890C-268D-4A32-9399-34F2AC510D55}" type="presParOf" srcId="{13B9C1D9-8564-449F-BF0D-71E3E0A1D863}" destId="{9C823C2A-98B6-44EF-BE63-470C4CAE156E}" srcOrd="4" destOrd="0" presId="urn:microsoft.com/office/officeart/2005/8/layout/radial4"/>
    <dgm:cxn modelId="{089E06C9-E363-4BA5-925A-F444644E7AF5}" type="presParOf" srcId="{13B9C1D9-8564-449F-BF0D-71E3E0A1D863}" destId="{6C779FCE-4FC3-44F3-B763-B60F36C345AF}" srcOrd="5" destOrd="0" presId="urn:microsoft.com/office/officeart/2005/8/layout/radial4"/>
    <dgm:cxn modelId="{2085D92F-59C2-4859-A9CB-D21BD635D8EB}" type="presParOf" srcId="{13B9C1D9-8564-449F-BF0D-71E3E0A1D863}" destId="{951A058E-522B-4861-B944-FEEBCE442794}" srcOrd="6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483078-0238-4A98-AA3F-DF5B2D9A05B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87C8954D-B48C-4514-9694-DBBAC1A6A81F}">
      <dgm:prSet phldrT="[Текст]" custT="1"/>
      <dgm:spPr>
        <a:solidFill>
          <a:srgbClr val="FF0000"/>
        </a:solidFill>
      </dgm:spPr>
      <dgm:t>
        <a:bodyPr>
          <a:prstTxWarp prst="textFadeLeft">
            <a:avLst/>
          </a:prstTxWarp>
        </a:bodyPr>
        <a:lstStyle/>
        <a:p>
          <a:r>
            <a:rPr lang="ru-RU" sz="1600" b="1" i="1" baseline="0" dirty="0" smtClean="0">
              <a:solidFill>
                <a:schemeClr val="bg1"/>
              </a:solidFill>
            </a:rPr>
            <a:t>Приобретены и установлены детские игровые комплексы  на придомовых территориях многоквартирных жилых домов  -</a:t>
          </a:r>
        </a:p>
        <a:p>
          <a:r>
            <a:rPr lang="ru-RU" sz="1600" b="1" i="1" baseline="0" dirty="0" smtClean="0">
              <a:solidFill>
                <a:schemeClr val="bg1"/>
              </a:solidFill>
            </a:rPr>
            <a:t>                                            400,0 </a:t>
          </a:r>
          <a:r>
            <a:rPr lang="ru-RU" sz="1600" b="1" i="1" baseline="0" dirty="0" err="1" smtClean="0">
              <a:solidFill>
                <a:schemeClr val="bg1"/>
              </a:solidFill>
            </a:rPr>
            <a:t>тыс.руб</a:t>
          </a:r>
          <a:r>
            <a:rPr lang="ru-RU" sz="1600" b="0" i="1" baseline="0" dirty="0" smtClean="0">
              <a:solidFill>
                <a:schemeClr val="bg1"/>
              </a:solidFill>
            </a:rPr>
            <a:t>.  </a:t>
          </a:r>
          <a:endParaRPr lang="ru-RU" sz="1600" b="0" i="1" baseline="0" dirty="0">
            <a:solidFill>
              <a:schemeClr val="bg1"/>
            </a:solidFill>
          </a:endParaRPr>
        </a:p>
      </dgm:t>
    </dgm:pt>
    <dgm:pt modelId="{EB599192-B152-4317-A7B0-869C97CC1189}" type="parTrans" cxnId="{9AAF9BC9-3BB4-441F-A7EF-51EDC1696377}">
      <dgm:prSet/>
      <dgm:spPr/>
      <dgm:t>
        <a:bodyPr/>
        <a:lstStyle/>
        <a:p>
          <a:endParaRPr lang="ru-RU"/>
        </a:p>
      </dgm:t>
    </dgm:pt>
    <dgm:pt modelId="{CE310A61-ADE2-4368-AC32-90D964CACB20}" type="sibTrans" cxnId="{9AAF9BC9-3BB4-441F-A7EF-51EDC1696377}">
      <dgm:prSet/>
      <dgm:spPr/>
      <dgm:t>
        <a:bodyPr/>
        <a:lstStyle/>
        <a:p>
          <a:endParaRPr lang="ru-RU"/>
        </a:p>
      </dgm:t>
    </dgm:pt>
    <dgm:pt modelId="{8D003267-6FD1-4147-8397-819E76B2378E}">
      <dgm:prSet phldrT="[Текст]" custT="1"/>
      <dgm:spPr/>
      <dgm:t>
        <a:bodyPr>
          <a:prstTxWarp prst="textFadeLeft">
            <a:avLst/>
          </a:prstTxWarp>
        </a:bodyPr>
        <a:lstStyle/>
        <a:p>
          <a:r>
            <a:rPr lang="ru-RU" sz="1800" b="0" i="1" dirty="0" smtClean="0">
              <a:solidFill>
                <a:schemeClr val="bg1"/>
              </a:solidFill>
            </a:rPr>
            <a:t>Мероприятия обеспечивающие надлежащее состояние  мест общего пользования территорий города – </a:t>
          </a:r>
        </a:p>
        <a:p>
          <a:r>
            <a:rPr lang="ru-RU" sz="1800" b="0" i="1" dirty="0" smtClean="0">
              <a:solidFill>
                <a:schemeClr val="bg1"/>
              </a:solidFill>
            </a:rPr>
            <a:t>                                            </a:t>
          </a:r>
          <a:r>
            <a:rPr lang="ru-RU" sz="1800" b="1" i="1" dirty="0" smtClean="0">
              <a:solidFill>
                <a:schemeClr val="bg1"/>
              </a:solidFill>
            </a:rPr>
            <a:t>2 346,4 </a:t>
          </a:r>
          <a:r>
            <a:rPr lang="ru-RU" sz="1800" b="1" i="1" dirty="0" err="1" smtClean="0">
              <a:solidFill>
                <a:schemeClr val="bg1"/>
              </a:solidFill>
            </a:rPr>
            <a:t>тыс.руб</a:t>
          </a:r>
          <a:r>
            <a:rPr lang="ru-RU" sz="1800" b="1" i="1" dirty="0" smtClean="0">
              <a:solidFill>
                <a:schemeClr val="bg1"/>
              </a:solidFill>
            </a:rPr>
            <a:t>.</a:t>
          </a:r>
          <a:endParaRPr lang="ru-RU" sz="1800" b="1" i="1" dirty="0">
            <a:solidFill>
              <a:schemeClr val="bg1"/>
            </a:solidFill>
          </a:endParaRPr>
        </a:p>
      </dgm:t>
    </dgm:pt>
    <dgm:pt modelId="{48419EDE-6067-4A77-B615-9D601F526F34}" type="parTrans" cxnId="{B679E36F-3BFC-4FA6-801B-BAF178EF9CEE}">
      <dgm:prSet/>
      <dgm:spPr/>
      <dgm:t>
        <a:bodyPr/>
        <a:lstStyle/>
        <a:p>
          <a:endParaRPr lang="ru-RU"/>
        </a:p>
      </dgm:t>
    </dgm:pt>
    <dgm:pt modelId="{8A79E2D7-513D-4358-BE78-8B336936B30D}" type="sibTrans" cxnId="{B679E36F-3BFC-4FA6-801B-BAF178EF9CEE}">
      <dgm:prSet/>
      <dgm:spPr/>
      <dgm:t>
        <a:bodyPr/>
        <a:lstStyle/>
        <a:p>
          <a:endParaRPr lang="ru-RU"/>
        </a:p>
      </dgm:t>
    </dgm:pt>
    <dgm:pt modelId="{CC230DC9-A3A5-4947-A65E-D00EA85A09AE}">
      <dgm:prSet phldrT="[Текст]" custT="1"/>
      <dgm:spPr>
        <a:solidFill>
          <a:srgbClr val="07E9E9"/>
        </a:solidFill>
        <a:ln>
          <a:solidFill>
            <a:srgbClr val="2A7CC6"/>
          </a:solidFill>
        </a:ln>
      </dgm:spPr>
      <dgm:t>
        <a:bodyPr>
          <a:prstTxWarp prst="textFadeLeft">
            <a:avLst/>
          </a:prstTxWarp>
        </a:bodyPr>
        <a:lstStyle/>
        <a:p>
          <a:r>
            <a:rPr lang="ru-RU" sz="1800" b="1" i="1" dirty="0" smtClean="0"/>
            <a:t>Мероприятия по ремонту и   содержанию дренажной системы в целях недопущения подтоплений мест общего  пользования </a:t>
          </a:r>
          <a:r>
            <a:rPr lang="ru-RU" sz="1800" dirty="0" smtClean="0"/>
            <a:t>–</a:t>
          </a:r>
        </a:p>
        <a:p>
          <a:r>
            <a:rPr lang="ru-RU" sz="1800" dirty="0" smtClean="0"/>
            <a:t>                                                   </a:t>
          </a:r>
          <a:r>
            <a:rPr lang="ru-RU" sz="1800" b="1" i="1" dirty="0" smtClean="0"/>
            <a:t>1 615,7 </a:t>
          </a:r>
          <a:r>
            <a:rPr lang="ru-RU" sz="1800" b="1" i="1" dirty="0" err="1" smtClean="0"/>
            <a:t>тыс.руб</a:t>
          </a:r>
          <a:r>
            <a:rPr lang="ru-RU" sz="1800" b="1" i="1" dirty="0" smtClean="0"/>
            <a:t>. </a:t>
          </a:r>
          <a:endParaRPr lang="ru-RU" sz="1800" b="1" i="1" dirty="0"/>
        </a:p>
      </dgm:t>
    </dgm:pt>
    <dgm:pt modelId="{E81E81E2-DFAE-4161-A649-B68349FC62C1}" type="parTrans" cxnId="{821F4461-ABAA-41F7-85B7-E4FB68C6426D}">
      <dgm:prSet/>
      <dgm:spPr/>
      <dgm:t>
        <a:bodyPr/>
        <a:lstStyle/>
        <a:p>
          <a:endParaRPr lang="ru-RU"/>
        </a:p>
      </dgm:t>
    </dgm:pt>
    <dgm:pt modelId="{75029AD3-4C1B-4427-83B8-BAB31D881857}" type="sibTrans" cxnId="{821F4461-ABAA-41F7-85B7-E4FB68C6426D}">
      <dgm:prSet/>
      <dgm:spPr/>
      <dgm:t>
        <a:bodyPr/>
        <a:lstStyle/>
        <a:p>
          <a:endParaRPr lang="ru-RU"/>
        </a:p>
      </dgm:t>
    </dgm:pt>
    <dgm:pt modelId="{8F60A1E5-E7CB-41E1-8E99-54BED29D5F82}" type="pres">
      <dgm:prSet presAssocID="{2C483078-0238-4A98-AA3F-DF5B2D9A05BB}" presName="linear" presStyleCnt="0">
        <dgm:presLayoutVars>
          <dgm:dir/>
          <dgm:resizeHandles val="exact"/>
        </dgm:presLayoutVars>
      </dgm:prSet>
      <dgm:spPr/>
    </dgm:pt>
    <dgm:pt modelId="{79FF7ADF-5D85-4793-94ED-F996C14A8E09}" type="pres">
      <dgm:prSet presAssocID="{87C8954D-B48C-4514-9694-DBBAC1A6A81F}" presName="comp" presStyleCnt="0"/>
      <dgm:spPr/>
    </dgm:pt>
    <dgm:pt modelId="{428B84E6-8EA5-431F-8624-C14F74E42F9D}" type="pres">
      <dgm:prSet presAssocID="{87C8954D-B48C-4514-9694-DBBAC1A6A81F}" presName="box" presStyleLbl="node1" presStyleIdx="0" presStyleCnt="3" custLinFactNeighborX="420" custLinFactNeighborY="-10039"/>
      <dgm:spPr/>
      <dgm:t>
        <a:bodyPr/>
        <a:lstStyle/>
        <a:p>
          <a:endParaRPr lang="ru-RU"/>
        </a:p>
      </dgm:t>
    </dgm:pt>
    <dgm:pt modelId="{3DF110EE-5AB3-4F89-B799-E3F4442D9F6B}" type="pres">
      <dgm:prSet presAssocID="{87C8954D-B48C-4514-9694-DBBAC1A6A81F}" presName="img" presStyleLbl="fgImgPlace1" presStyleIdx="0" presStyleCnt="3" custScaleY="107616" custLinFactNeighborX="-4169" custLinFactNeighborY="-241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329C200D-6116-4CF9-881B-9A3A7719A15C}" type="pres">
      <dgm:prSet presAssocID="{87C8954D-B48C-4514-9694-DBBAC1A6A81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FEE92-2143-4186-809B-1B1E484DDE23}" type="pres">
      <dgm:prSet presAssocID="{CE310A61-ADE2-4368-AC32-90D964CACB20}" presName="spacer" presStyleCnt="0"/>
      <dgm:spPr/>
    </dgm:pt>
    <dgm:pt modelId="{72A18EA2-BF3C-4066-9E25-55D87B6D45DC}" type="pres">
      <dgm:prSet presAssocID="{8D003267-6FD1-4147-8397-819E76B2378E}" presName="comp" presStyleCnt="0"/>
      <dgm:spPr/>
    </dgm:pt>
    <dgm:pt modelId="{83B22B35-4B2D-4F04-90E3-E1AFED000171}" type="pres">
      <dgm:prSet presAssocID="{8D003267-6FD1-4147-8397-819E76B2378E}" presName="box" presStyleLbl="node1" presStyleIdx="1" presStyleCnt="3"/>
      <dgm:spPr/>
      <dgm:t>
        <a:bodyPr/>
        <a:lstStyle/>
        <a:p>
          <a:endParaRPr lang="ru-RU"/>
        </a:p>
      </dgm:t>
    </dgm:pt>
    <dgm:pt modelId="{746B7D65-5180-49B0-B581-261090E52C19}" type="pres">
      <dgm:prSet presAssocID="{8D003267-6FD1-4147-8397-819E76B2378E}" presName="img" presStyleLbl="fgImgPlace1" presStyleIdx="1" presStyleCnt="3" custScaleY="114204" custLinFactNeighborX="-4169" custLinFactNeighborY="14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3E72248-A699-4B23-BC0C-51CF338637F4}" type="pres">
      <dgm:prSet presAssocID="{8D003267-6FD1-4147-8397-819E76B2378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E1E4F-2225-42B0-8C1B-97630DAC761E}" type="pres">
      <dgm:prSet presAssocID="{8A79E2D7-513D-4358-BE78-8B336936B30D}" presName="spacer" presStyleCnt="0"/>
      <dgm:spPr/>
    </dgm:pt>
    <dgm:pt modelId="{B9CE5BD0-BACA-45FA-BAD5-4923B85079CC}" type="pres">
      <dgm:prSet presAssocID="{CC230DC9-A3A5-4947-A65E-D00EA85A09AE}" presName="comp" presStyleCnt="0"/>
      <dgm:spPr/>
    </dgm:pt>
    <dgm:pt modelId="{7874997E-CF39-4598-B189-6C595C33C157}" type="pres">
      <dgm:prSet presAssocID="{CC230DC9-A3A5-4947-A65E-D00EA85A09AE}" presName="box" presStyleLbl="node1" presStyleIdx="2" presStyleCnt="3" custScaleY="144875" custLinFactNeighborX="877" custLinFactNeighborY="-2046"/>
      <dgm:spPr/>
      <dgm:t>
        <a:bodyPr/>
        <a:lstStyle/>
        <a:p>
          <a:endParaRPr lang="ru-RU"/>
        </a:p>
      </dgm:t>
    </dgm:pt>
    <dgm:pt modelId="{D8E42784-A60C-4A78-87B7-9C0DCE234449}" type="pres">
      <dgm:prSet presAssocID="{CC230DC9-A3A5-4947-A65E-D00EA85A09AE}" presName="img" presStyleLbl="fgImgPlace1" presStyleIdx="2" presStyleCnt="3" custAng="5400000" custScaleX="76588" custScaleY="151316" custLinFactNeighborX="-3505" custLinFactNeighborY="143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AA82B26-8E93-4776-B807-7AE55209B9BC}" type="pres">
      <dgm:prSet presAssocID="{CC230DC9-A3A5-4947-A65E-D00EA85A09A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58F232-FFF6-4CB8-9593-591C803394A5}" type="presOf" srcId="{2C483078-0238-4A98-AA3F-DF5B2D9A05BB}" destId="{8F60A1E5-E7CB-41E1-8E99-54BED29D5F82}" srcOrd="0" destOrd="0" presId="urn:microsoft.com/office/officeart/2005/8/layout/vList4"/>
    <dgm:cxn modelId="{9AAF9BC9-3BB4-441F-A7EF-51EDC1696377}" srcId="{2C483078-0238-4A98-AA3F-DF5B2D9A05BB}" destId="{87C8954D-B48C-4514-9694-DBBAC1A6A81F}" srcOrd="0" destOrd="0" parTransId="{EB599192-B152-4317-A7B0-869C97CC1189}" sibTransId="{CE310A61-ADE2-4368-AC32-90D964CACB20}"/>
    <dgm:cxn modelId="{D13E5E4E-B4E2-4D2C-A6CA-42D717EB9661}" type="presOf" srcId="{8D003267-6FD1-4147-8397-819E76B2378E}" destId="{83B22B35-4B2D-4F04-90E3-E1AFED000171}" srcOrd="0" destOrd="0" presId="urn:microsoft.com/office/officeart/2005/8/layout/vList4"/>
    <dgm:cxn modelId="{75DE6735-007A-438B-8752-C0E868ED0997}" type="presOf" srcId="{8D003267-6FD1-4147-8397-819E76B2378E}" destId="{03E72248-A699-4B23-BC0C-51CF338637F4}" srcOrd="1" destOrd="0" presId="urn:microsoft.com/office/officeart/2005/8/layout/vList4"/>
    <dgm:cxn modelId="{D5823EF8-A3AF-45AD-B058-6049768F8B5C}" type="presOf" srcId="{87C8954D-B48C-4514-9694-DBBAC1A6A81F}" destId="{428B84E6-8EA5-431F-8624-C14F74E42F9D}" srcOrd="0" destOrd="0" presId="urn:microsoft.com/office/officeart/2005/8/layout/vList4"/>
    <dgm:cxn modelId="{B679E36F-3BFC-4FA6-801B-BAF178EF9CEE}" srcId="{2C483078-0238-4A98-AA3F-DF5B2D9A05BB}" destId="{8D003267-6FD1-4147-8397-819E76B2378E}" srcOrd="1" destOrd="0" parTransId="{48419EDE-6067-4A77-B615-9D601F526F34}" sibTransId="{8A79E2D7-513D-4358-BE78-8B336936B30D}"/>
    <dgm:cxn modelId="{51CAAD4C-11C3-4F49-8B82-A1C36B7D7A5F}" type="presOf" srcId="{CC230DC9-A3A5-4947-A65E-D00EA85A09AE}" destId="{FAA82B26-8E93-4776-B807-7AE55209B9BC}" srcOrd="1" destOrd="0" presId="urn:microsoft.com/office/officeart/2005/8/layout/vList4"/>
    <dgm:cxn modelId="{821F4461-ABAA-41F7-85B7-E4FB68C6426D}" srcId="{2C483078-0238-4A98-AA3F-DF5B2D9A05BB}" destId="{CC230DC9-A3A5-4947-A65E-D00EA85A09AE}" srcOrd="2" destOrd="0" parTransId="{E81E81E2-DFAE-4161-A649-B68349FC62C1}" sibTransId="{75029AD3-4C1B-4427-83B8-BAB31D881857}"/>
    <dgm:cxn modelId="{90F9C8CD-DA15-4DF1-A1A0-0DAE9568082E}" type="presOf" srcId="{87C8954D-B48C-4514-9694-DBBAC1A6A81F}" destId="{329C200D-6116-4CF9-881B-9A3A7719A15C}" srcOrd="1" destOrd="0" presId="urn:microsoft.com/office/officeart/2005/8/layout/vList4"/>
    <dgm:cxn modelId="{F0789A45-9F82-4305-B6A8-53F9FCA3D245}" type="presOf" srcId="{CC230DC9-A3A5-4947-A65E-D00EA85A09AE}" destId="{7874997E-CF39-4598-B189-6C595C33C157}" srcOrd="0" destOrd="0" presId="urn:microsoft.com/office/officeart/2005/8/layout/vList4"/>
    <dgm:cxn modelId="{DBCE7C39-16BD-4F26-958C-34B7B83C3242}" type="presParOf" srcId="{8F60A1E5-E7CB-41E1-8E99-54BED29D5F82}" destId="{79FF7ADF-5D85-4793-94ED-F996C14A8E09}" srcOrd="0" destOrd="0" presId="urn:microsoft.com/office/officeart/2005/8/layout/vList4"/>
    <dgm:cxn modelId="{21874B34-DBCB-4D98-9EF7-0191C164862C}" type="presParOf" srcId="{79FF7ADF-5D85-4793-94ED-F996C14A8E09}" destId="{428B84E6-8EA5-431F-8624-C14F74E42F9D}" srcOrd="0" destOrd="0" presId="urn:microsoft.com/office/officeart/2005/8/layout/vList4"/>
    <dgm:cxn modelId="{CD62A5EF-4E33-4305-9FE3-8C62CDC50CA8}" type="presParOf" srcId="{79FF7ADF-5D85-4793-94ED-F996C14A8E09}" destId="{3DF110EE-5AB3-4F89-B799-E3F4442D9F6B}" srcOrd="1" destOrd="0" presId="urn:microsoft.com/office/officeart/2005/8/layout/vList4"/>
    <dgm:cxn modelId="{1A94ECF3-2957-4FF4-87FC-C80B7CD4837E}" type="presParOf" srcId="{79FF7ADF-5D85-4793-94ED-F996C14A8E09}" destId="{329C200D-6116-4CF9-881B-9A3A7719A15C}" srcOrd="2" destOrd="0" presId="urn:microsoft.com/office/officeart/2005/8/layout/vList4"/>
    <dgm:cxn modelId="{B829F9EE-4F1C-44A5-850A-A129AA0B4DAE}" type="presParOf" srcId="{8F60A1E5-E7CB-41E1-8E99-54BED29D5F82}" destId="{A2FFEE92-2143-4186-809B-1B1E484DDE23}" srcOrd="1" destOrd="0" presId="urn:microsoft.com/office/officeart/2005/8/layout/vList4"/>
    <dgm:cxn modelId="{EC444E7D-37C4-4045-9D57-2AB06335E109}" type="presParOf" srcId="{8F60A1E5-E7CB-41E1-8E99-54BED29D5F82}" destId="{72A18EA2-BF3C-4066-9E25-55D87B6D45DC}" srcOrd="2" destOrd="0" presId="urn:microsoft.com/office/officeart/2005/8/layout/vList4"/>
    <dgm:cxn modelId="{8D53ABC8-DC6A-4D80-8E5B-CC2BF43A5CBA}" type="presParOf" srcId="{72A18EA2-BF3C-4066-9E25-55D87B6D45DC}" destId="{83B22B35-4B2D-4F04-90E3-E1AFED000171}" srcOrd="0" destOrd="0" presId="urn:microsoft.com/office/officeart/2005/8/layout/vList4"/>
    <dgm:cxn modelId="{2D8945FD-1737-4B47-ACD6-547922C0F342}" type="presParOf" srcId="{72A18EA2-BF3C-4066-9E25-55D87B6D45DC}" destId="{746B7D65-5180-49B0-B581-261090E52C19}" srcOrd="1" destOrd="0" presId="urn:microsoft.com/office/officeart/2005/8/layout/vList4"/>
    <dgm:cxn modelId="{2C34E8DF-C9ED-44B3-8AA8-1566471ECAEB}" type="presParOf" srcId="{72A18EA2-BF3C-4066-9E25-55D87B6D45DC}" destId="{03E72248-A699-4B23-BC0C-51CF338637F4}" srcOrd="2" destOrd="0" presId="urn:microsoft.com/office/officeart/2005/8/layout/vList4"/>
    <dgm:cxn modelId="{FF62789C-288F-44E1-B2E9-DB35BFC38EC5}" type="presParOf" srcId="{8F60A1E5-E7CB-41E1-8E99-54BED29D5F82}" destId="{117E1E4F-2225-42B0-8C1B-97630DAC761E}" srcOrd="3" destOrd="0" presId="urn:microsoft.com/office/officeart/2005/8/layout/vList4"/>
    <dgm:cxn modelId="{14C178D6-75FC-4AEF-9666-C969C36E59AE}" type="presParOf" srcId="{8F60A1E5-E7CB-41E1-8E99-54BED29D5F82}" destId="{B9CE5BD0-BACA-45FA-BAD5-4923B85079CC}" srcOrd="4" destOrd="0" presId="urn:microsoft.com/office/officeart/2005/8/layout/vList4"/>
    <dgm:cxn modelId="{A471F0AC-6D8B-4FE1-A1B3-BFFF4F5A5327}" type="presParOf" srcId="{B9CE5BD0-BACA-45FA-BAD5-4923B85079CC}" destId="{7874997E-CF39-4598-B189-6C595C33C157}" srcOrd="0" destOrd="0" presId="urn:microsoft.com/office/officeart/2005/8/layout/vList4"/>
    <dgm:cxn modelId="{1116E286-87BE-4FFA-AEA1-638E4968A70C}" type="presParOf" srcId="{B9CE5BD0-BACA-45FA-BAD5-4923B85079CC}" destId="{D8E42784-A60C-4A78-87B7-9C0DCE234449}" srcOrd="1" destOrd="0" presId="urn:microsoft.com/office/officeart/2005/8/layout/vList4"/>
    <dgm:cxn modelId="{DBA29F37-CD22-4D23-A678-A1D8ED55533A}" type="presParOf" srcId="{B9CE5BD0-BACA-45FA-BAD5-4923B85079CC}" destId="{FAA82B26-8E93-4776-B807-7AE55209B9B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C483078-0238-4A98-AA3F-DF5B2D9A05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87C8954D-B48C-4514-9694-DBBAC1A6A81F}">
      <dgm:prSet phldrT="[Текст]" custT="1"/>
      <dgm:spPr>
        <a:solidFill>
          <a:srgbClr val="00B050"/>
        </a:solidFill>
      </dgm:spPr>
      <dgm:t>
        <a:bodyPr>
          <a:prstTxWarp prst="textStop">
            <a:avLst/>
          </a:prstTxWarp>
        </a:bodyPr>
        <a:lstStyle/>
        <a:p>
          <a:pPr algn="just"/>
          <a:r>
            <a:rPr lang="ru-RU" sz="1600" dirty="0" smtClean="0">
              <a:solidFill>
                <a:schemeClr val="bg1"/>
              </a:solidFill>
            </a:rPr>
            <a:t> </a:t>
          </a:r>
          <a:r>
            <a:rPr lang="ru-RU" sz="1600" b="1" i="1" dirty="0" smtClean="0">
              <a:solidFill>
                <a:schemeClr val="bg1"/>
              </a:solidFill>
            </a:rPr>
            <a:t>Мероприятия по поддержанию зеленых насаждений на территориях города, озеленение территорий –</a:t>
          </a:r>
        </a:p>
        <a:p>
          <a:pPr algn="ctr"/>
          <a:r>
            <a:rPr lang="ru-RU" sz="1600" b="1" i="1" dirty="0" smtClean="0">
              <a:solidFill>
                <a:schemeClr val="bg1"/>
              </a:solidFill>
            </a:rPr>
            <a:t>731,9 </a:t>
          </a:r>
          <a:r>
            <a:rPr lang="ru-RU" sz="1600" b="1" i="1" dirty="0" err="1" smtClean="0">
              <a:solidFill>
                <a:schemeClr val="bg1"/>
              </a:solidFill>
            </a:rPr>
            <a:t>тыс.руб</a:t>
          </a:r>
          <a:r>
            <a:rPr lang="ru-RU" sz="1600" b="1" i="1" dirty="0" smtClean="0">
              <a:solidFill>
                <a:schemeClr val="bg1"/>
              </a:solidFill>
            </a:rPr>
            <a:t>.</a:t>
          </a:r>
          <a:endParaRPr lang="ru-RU" sz="1600" b="1" i="1" dirty="0">
            <a:solidFill>
              <a:schemeClr val="bg1"/>
            </a:solidFill>
          </a:endParaRPr>
        </a:p>
      </dgm:t>
    </dgm:pt>
    <dgm:pt modelId="{EB599192-B152-4317-A7B0-869C97CC1189}" type="parTrans" cxnId="{9AAF9BC9-3BB4-441F-A7EF-51EDC1696377}">
      <dgm:prSet/>
      <dgm:spPr/>
      <dgm:t>
        <a:bodyPr/>
        <a:lstStyle/>
        <a:p>
          <a:endParaRPr lang="ru-RU"/>
        </a:p>
      </dgm:t>
    </dgm:pt>
    <dgm:pt modelId="{CE310A61-ADE2-4368-AC32-90D964CACB20}" type="sibTrans" cxnId="{9AAF9BC9-3BB4-441F-A7EF-51EDC1696377}">
      <dgm:prSet/>
      <dgm:spPr/>
      <dgm:t>
        <a:bodyPr/>
        <a:lstStyle/>
        <a:p>
          <a:endParaRPr lang="ru-RU"/>
        </a:p>
      </dgm:t>
    </dgm:pt>
    <dgm:pt modelId="{43E46094-1462-40BF-BD99-FAB4D2AAE0A1}" type="pres">
      <dgm:prSet presAssocID="{2C483078-0238-4A98-AA3F-DF5B2D9A05BB}" presName="linear" presStyleCnt="0">
        <dgm:presLayoutVars>
          <dgm:animLvl val="lvl"/>
          <dgm:resizeHandles val="exact"/>
        </dgm:presLayoutVars>
      </dgm:prSet>
      <dgm:spPr/>
    </dgm:pt>
    <dgm:pt modelId="{6F8E7F54-B28E-4A06-B8EA-0B1EBDCA02EF}" type="pres">
      <dgm:prSet presAssocID="{87C8954D-B48C-4514-9694-DBBAC1A6A81F}" presName="parentText" presStyleLbl="node1" presStyleIdx="0" presStyleCnt="1" custLinFactNeighborX="-8219" custLinFactNeighborY="-313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AF9BC9-3BB4-441F-A7EF-51EDC1696377}" srcId="{2C483078-0238-4A98-AA3F-DF5B2D9A05BB}" destId="{87C8954D-B48C-4514-9694-DBBAC1A6A81F}" srcOrd="0" destOrd="0" parTransId="{EB599192-B152-4317-A7B0-869C97CC1189}" sibTransId="{CE310A61-ADE2-4368-AC32-90D964CACB20}"/>
    <dgm:cxn modelId="{88CB3E35-0A8F-40A4-9867-79C101297E3D}" type="presOf" srcId="{87C8954D-B48C-4514-9694-DBBAC1A6A81F}" destId="{6F8E7F54-B28E-4A06-B8EA-0B1EBDCA02EF}" srcOrd="0" destOrd="0" presId="urn:microsoft.com/office/officeart/2005/8/layout/vList2"/>
    <dgm:cxn modelId="{905F9824-CBB0-4E88-8A91-3F709A34631B}" type="presOf" srcId="{2C483078-0238-4A98-AA3F-DF5B2D9A05BB}" destId="{43E46094-1462-40BF-BD99-FAB4D2AAE0A1}" srcOrd="0" destOrd="0" presId="urn:microsoft.com/office/officeart/2005/8/layout/vList2"/>
    <dgm:cxn modelId="{BEB02637-643F-4DF7-8509-E04742AB3AC1}" type="presParOf" srcId="{43E46094-1462-40BF-BD99-FAB4D2AAE0A1}" destId="{6F8E7F54-B28E-4A06-B8EA-0B1EBDCA02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6845F6B-7650-48FF-A43A-081AC0D7DD3F}" type="doc">
      <dgm:prSet loTypeId="urn:microsoft.com/office/officeart/2005/8/layout/pList2#6" loCatId="list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2802E38B-42F0-4CBF-99C1-9ADE393663D5}">
      <dgm:prSet custT="1"/>
      <dgm:spPr>
        <a:solidFill>
          <a:srgbClr val="0070C0"/>
        </a:solidFill>
      </dgm:spPr>
      <dgm:t>
        <a:bodyPr/>
        <a:lstStyle/>
        <a:p>
          <a:pPr algn="just"/>
          <a:r>
            <a:rPr lang="ru-RU" sz="1400" b="1" dirty="0" smtClean="0"/>
            <a:t>В городе </a:t>
          </a:r>
          <a:r>
            <a:rPr lang="ru-RU" sz="1400" b="1" dirty="0" err="1" smtClean="0"/>
            <a:t>возро-дилось</a:t>
          </a:r>
          <a:r>
            <a:rPr lang="ru-RU" sz="1400" b="1" dirty="0" smtClean="0"/>
            <a:t> </a:t>
          </a:r>
          <a:r>
            <a:rPr lang="ru-RU" sz="1400" b="1" dirty="0" err="1" smtClean="0"/>
            <a:t>волонтерс</a:t>
          </a:r>
          <a:r>
            <a:rPr lang="ru-RU" sz="1400" b="1" dirty="0" smtClean="0"/>
            <a:t>-кое движение. В период проведения месячника по очистке территорий города силами волонтеров сов-</a:t>
          </a:r>
          <a:r>
            <a:rPr lang="ru-RU" sz="1400" b="1" dirty="0" err="1" smtClean="0"/>
            <a:t>местно</a:t>
          </a:r>
          <a:r>
            <a:rPr lang="ru-RU" sz="1400" b="1" dirty="0" smtClean="0"/>
            <a:t> с детьми воскресной школы, секции </a:t>
          </a:r>
          <a:r>
            <a:rPr lang="ru-RU" sz="1400" b="1" dirty="0" err="1" smtClean="0"/>
            <a:t>полиатлона</a:t>
          </a:r>
          <a:r>
            <a:rPr lang="ru-RU" sz="1400" b="1" dirty="0" smtClean="0"/>
            <a:t>, тенниса проведены мероприятия по очистке береговой линии </a:t>
          </a:r>
          <a:r>
            <a:rPr lang="ru-RU" sz="1400" b="1" dirty="0" err="1" smtClean="0"/>
            <a:t>р.Витим</a:t>
          </a:r>
          <a:r>
            <a:rPr lang="ru-RU" sz="1400" b="1" dirty="0" smtClean="0"/>
            <a:t>. </a:t>
          </a:r>
          <a:endParaRPr lang="ru-RU" sz="1400" b="1" dirty="0"/>
        </a:p>
      </dgm:t>
    </dgm:pt>
    <dgm:pt modelId="{18849EEC-F30C-4864-92DB-C207CCA13CCF}" type="sibTrans" cxnId="{4412F66A-8938-43E4-9686-74F1BBD4A960}">
      <dgm:prSet/>
      <dgm:spPr/>
      <dgm:t>
        <a:bodyPr/>
        <a:lstStyle/>
        <a:p>
          <a:endParaRPr lang="ru-RU"/>
        </a:p>
      </dgm:t>
    </dgm:pt>
    <dgm:pt modelId="{602F447A-6B6F-4463-81E1-1B542B2D7388}" type="parTrans" cxnId="{4412F66A-8938-43E4-9686-74F1BBD4A960}">
      <dgm:prSet/>
      <dgm:spPr/>
      <dgm:t>
        <a:bodyPr/>
        <a:lstStyle/>
        <a:p>
          <a:endParaRPr lang="ru-RU"/>
        </a:p>
      </dgm:t>
    </dgm:pt>
    <dgm:pt modelId="{69A03BA1-FD50-4A6C-9291-58002D7ADC6B}">
      <dgm:prSet custT="1"/>
      <dgm:spPr>
        <a:solidFill>
          <a:srgbClr val="00B050"/>
        </a:solidFill>
      </dgm:spPr>
      <dgm:t>
        <a:bodyPr/>
        <a:lstStyle/>
        <a:p>
          <a:pPr algn="just"/>
          <a:r>
            <a:rPr lang="ru-RU" sz="1400" b="1" dirty="0" smtClean="0"/>
            <a:t> За период про-ведения </a:t>
          </a:r>
          <a:r>
            <a:rPr lang="ru-RU" sz="1400" b="1" dirty="0" err="1" smtClean="0"/>
            <a:t>месячни</a:t>
          </a:r>
          <a:r>
            <a:rPr lang="ru-RU" sz="1400" b="1" dirty="0" smtClean="0"/>
            <a:t>-ка по санитарной очистке </a:t>
          </a:r>
          <a:r>
            <a:rPr lang="ru-RU" sz="1400" b="1" dirty="0" err="1" smtClean="0"/>
            <a:t>террито-рий</a:t>
          </a:r>
          <a:r>
            <a:rPr lang="ru-RU" sz="1400" b="1" dirty="0" smtClean="0"/>
            <a:t> города, тер-</a:t>
          </a:r>
          <a:r>
            <a:rPr lang="ru-RU" sz="1400" b="1" dirty="0" err="1" smtClean="0"/>
            <a:t>риторий</a:t>
          </a:r>
          <a:r>
            <a:rPr lang="ru-RU" sz="1400" b="1" dirty="0" smtClean="0"/>
            <a:t> </a:t>
          </a:r>
          <a:r>
            <a:rPr lang="ru-RU" sz="1400" b="1" dirty="0" err="1" smtClean="0"/>
            <a:t>приле-гающих</a:t>
          </a:r>
          <a:r>
            <a:rPr lang="ru-RU" sz="1400" b="1" dirty="0" smtClean="0"/>
            <a:t> к </a:t>
          </a:r>
          <a:r>
            <a:rPr lang="ru-RU" sz="1400" b="1" dirty="0" err="1" smtClean="0"/>
            <a:t>адми-нистративным</a:t>
          </a:r>
          <a:r>
            <a:rPr lang="ru-RU" sz="1400" b="1" dirty="0" smtClean="0"/>
            <a:t> зданиям, частным домовладениям,  мест </a:t>
          </a:r>
          <a:r>
            <a:rPr lang="ru-RU" sz="1400" b="1" dirty="0" err="1" smtClean="0"/>
            <a:t>несанкциони-рованных</a:t>
          </a:r>
          <a:r>
            <a:rPr lang="ru-RU" sz="1400" b="1" dirty="0" smtClean="0"/>
            <a:t> свалок вывезено 1 328 куб. м. мусора</a:t>
          </a:r>
          <a:endParaRPr lang="ru-RU" sz="1400" b="1" dirty="0"/>
        </a:p>
      </dgm:t>
    </dgm:pt>
    <dgm:pt modelId="{9DBDE33E-46FD-43B7-B627-B5B7D3E6BA94}" type="sibTrans" cxnId="{1E6C47A5-6079-4444-9239-4DA223793691}">
      <dgm:prSet/>
      <dgm:spPr/>
      <dgm:t>
        <a:bodyPr/>
        <a:lstStyle/>
        <a:p>
          <a:endParaRPr lang="ru-RU"/>
        </a:p>
      </dgm:t>
    </dgm:pt>
    <dgm:pt modelId="{E9305DC1-8943-47F9-BFAB-9EFA4AC71977}" type="parTrans" cxnId="{1E6C47A5-6079-4444-9239-4DA223793691}">
      <dgm:prSet/>
      <dgm:spPr/>
      <dgm:t>
        <a:bodyPr/>
        <a:lstStyle/>
        <a:p>
          <a:endParaRPr lang="ru-RU"/>
        </a:p>
      </dgm:t>
    </dgm:pt>
    <dgm:pt modelId="{80CA9A4E-8CF5-4B96-8733-26310545D9CC}">
      <dgm:prSet custT="1"/>
      <dgm:spPr>
        <a:solidFill>
          <a:srgbClr val="FF0000"/>
        </a:solidFill>
      </dgm:spPr>
      <dgm:t>
        <a:bodyPr/>
        <a:lstStyle/>
        <a:p>
          <a:pPr algn="just"/>
          <a:r>
            <a:rPr lang="ru-RU" sz="1400" b="1" dirty="0" smtClean="0"/>
            <a:t>В общегородских субботниках при-</a:t>
          </a:r>
          <a:r>
            <a:rPr lang="ru-RU" sz="1400" b="1" dirty="0" err="1" smtClean="0"/>
            <a:t>няли</a:t>
          </a:r>
          <a:r>
            <a:rPr lang="ru-RU" sz="1400" b="1" dirty="0" smtClean="0"/>
            <a:t> участие уча-</a:t>
          </a:r>
          <a:r>
            <a:rPr lang="ru-RU" sz="1400" b="1" dirty="0" err="1" smtClean="0"/>
            <a:t>щиеся</a:t>
          </a:r>
          <a:r>
            <a:rPr lang="ru-RU" sz="1400" b="1" dirty="0" smtClean="0"/>
            <a:t> школ, горного технику-</a:t>
          </a:r>
          <a:r>
            <a:rPr lang="ru-RU" sz="1400" b="1" dirty="0" err="1" smtClean="0"/>
            <a:t>ма</a:t>
          </a:r>
          <a:r>
            <a:rPr lang="ru-RU" sz="1400" b="1" dirty="0" smtClean="0"/>
            <a:t>, коллективы управления куль-туры, </a:t>
          </a:r>
          <a:r>
            <a:rPr lang="ru-RU" sz="1400" b="1" dirty="0" err="1" smtClean="0"/>
            <a:t>образова-ния</a:t>
          </a:r>
          <a:r>
            <a:rPr lang="ru-RU" sz="1400" b="1" dirty="0" smtClean="0"/>
            <a:t>, социальной защиты, трудовые коллективы, индивидуальные предприниматели</a:t>
          </a:r>
          <a:endParaRPr lang="ru-RU" sz="1400" b="1" dirty="0"/>
        </a:p>
      </dgm:t>
    </dgm:pt>
    <dgm:pt modelId="{88DD912B-8397-4530-8908-A6BC242FCFDC}" type="sibTrans" cxnId="{ECAD191A-949E-4163-83D7-55B08F51FE0D}">
      <dgm:prSet/>
      <dgm:spPr/>
      <dgm:t>
        <a:bodyPr/>
        <a:lstStyle/>
        <a:p>
          <a:endParaRPr lang="ru-RU"/>
        </a:p>
      </dgm:t>
    </dgm:pt>
    <dgm:pt modelId="{3BA8BFB0-B02E-4B45-9362-8E41466DBECF}" type="parTrans" cxnId="{ECAD191A-949E-4163-83D7-55B08F51FE0D}">
      <dgm:prSet/>
      <dgm:spPr/>
      <dgm:t>
        <a:bodyPr/>
        <a:lstStyle/>
        <a:p>
          <a:endParaRPr lang="ru-RU"/>
        </a:p>
      </dgm:t>
    </dgm:pt>
    <dgm:pt modelId="{B8096167-EFFE-417C-80D3-375B44E5D0C9}">
      <dgm:prSet custT="1"/>
      <dgm:spPr/>
      <dgm:t>
        <a:bodyPr/>
        <a:lstStyle/>
        <a:p>
          <a:pPr algn="just"/>
          <a:r>
            <a:rPr lang="ru-RU" sz="1400" b="1" dirty="0" smtClean="0"/>
            <a:t>Проведены </a:t>
          </a:r>
          <a:r>
            <a:rPr lang="ru-RU" sz="1400" b="1" dirty="0" err="1" smtClean="0"/>
            <a:t>массо</a:t>
          </a:r>
          <a:r>
            <a:rPr lang="ru-RU" sz="1400" b="1" dirty="0" smtClean="0"/>
            <a:t>-вые акции с участием детей и подростков по сани-тарной очистке тер-</a:t>
          </a:r>
          <a:r>
            <a:rPr lang="ru-RU" sz="1400" b="1" dirty="0" err="1" smtClean="0"/>
            <a:t>риторий</a:t>
          </a:r>
          <a:r>
            <a:rPr lang="ru-RU" sz="1400" b="1" dirty="0" smtClean="0"/>
            <a:t>: р. РУМ, смотровой </a:t>
          </a:r>
          <a:r>
            <a:rPr lang="ru-RU" sz="1400" b="1" dirty="0" err="1" smtClean="0"/>
            <a:t>площад-ки</a:t>
          </a:r>
          <a:r>
            <a:rPr lang="ru-RU" sz="1400" b="1" dirty="0" smtClean="0"/>
            <a:t> города, </a:t>
          </a:r>
          <a:r>
            <a:rPr lang="ru-RU" sz="1400" b="1" dirty="0" err="1" smtClean="0"/>
            <a:t>р.Бисяга</a:t>
          </a:r>
          <a:r>
            <a:rPr lang="ru-RU" sz="1400" b="1" dirty="0" smtClean="0"/>
            <a:t>, автодорога  Бодай-</a:t>
          </a:r>
          <a:r>
            <a:rPr lang="ru-RU" sz="1400" b="1" dirty="0" err="1" smtClean="0"/>
            <a:t>бо</a:t>
          </a:r>
          <a:r>
            <a:rPr lang="ru-RU" sz="1400" b="1" dirty="0" smtClean="0"/>
            <a:t>-ДОЛ «</a:t>
          </a:r>
          <a:r>
            <a:rPr lang="ru-RU" sz="1400" b="1" dirty="0" err="1" smtClean="0"/>
            <a:t>Звездоч</a:t>
          </a:r>
          <a:r>
            <a:rPr lang="ru-RU" sz="1400" b="1" dirty="0" smtClean="0"/>
            <a:t>-ка», о. </a:t>
          </a:r>
          <a:r>
            <a:rPr lang="ru-RU" sz="1400" b="1" dirty="0" err="1" smtClean="0"/>
            <a:t>Авдеиха</a:t>
          </a:r>
          <a:endParaRPr lang="ru-RU" sz="1400" b="1" dirty="0"/>
        </a:p>
      </dgm:t>
    </dgm:pt>
    <dgm:pt modelId="{0AD9E39E-8174-4BF8-840E-1070D6CAC6B4}" type="parTrans" cxnId="{BEB80006-E351-47A5-A270-4F2B1F518338}">
      <dgm:prSet/>
      <dgm:spPr/>
      <dgm:t>
        <a:bodyPr/>
        <a:lstStyle/>
        <a:p>
          <a:endParaRPr lang="ru-RU"/>
        </a:p>
      </dgm:t>
    </dgm:pt>
    <dgm:pt modelId="{751BBEFA-8935-4719-BBB8-6F40276E6337}" type="sibTrans" cxnId="{BEB80006-E351-47A5-A270-4F2B1F518338}">
      <dgm:prSet/>
      <dgm:spPr/>
      <dgm:t>
        <a:bodyPr/>
        <a:lstStyle/>
        <a:p>
          <a:endParaRPr lang="ru-RU"/>
        </a:p>
      </dgm:t>
    </dgm:pt>
    <dgm:pt modelId="{272EEF04-2585-4B0C-BA66-44D2703A708E}" type="pres">
      <dgm:prSet presAssocID="{F6845F6B-7650-48FF-A43A-081AC0D7DD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7F4911-6992-4507-861A-55F6AD995011}" type="pres">
      <dgm:prSet presAssocID="{F6845F6B-7650-48FF-A43A-081AC0D7DD3F}" presName="bkgdShp" presStyleLbl="alignAccFollowNode1" presStyleIdx="0" presStyleCnt="1" custScaleY="81287"/>
      <dgm:spPr>
        <a:solidFill>
          <a:srgbClr val="66FFFF">
            <a:alpha val="90000"/>
          </a:srgbClr>
        </a:solidFill>
      </dgm:spPr>
      <dgm:t>
        <a:bodyPr/>
        <a:lstStyle/>
        <a:p>
          <a:endParaRPr lang="ru-RU"/>
        </a:p>
      </dgm:t>
    </dgm:pt>
    <dgm:pt modelId="{EABCF9E5-0637-48CF-B731-B37374940043}" type="pres">
      <dgm:prSet presAssocID="{F6845F6B-7650-48FF-A43A-081AC0D7DD3F}" presName="linComp" presStyleCnt="0"/>
      <dgm:spPr/>
      <dgm:t>
        <a:bodyPr/>
        <a:lstStyle/>
        <a:p>
          <a:endParaRPr lang="ru-RU"/>
        </a:p>
      </dgm:t>
    </dgm:pt>
    <dgm:pt modelId="{C6E30094-1512-42CB-B2A2-EBE558D1BEA0}" type="pres">
      <dgm:prSet presAssocID="{80CA9A4E-8CF5-4B96-8733-26310545D9CC}" presName="compNode" presStyleCnt="0"/>
      <dgm:spPr/>
      <dgm:t>
        <a:bodyPr/>
        <a:lstStyle/>
        <a:p>
          <a:endParaRPr lang="ru-RU"/>
        </a:p>
      </dgm:t>
    </dgm:pt>
    <dgm:pt modelId="{3F91FABF-B671-4CA4-872B-2D695C305FC4}" type="pres">
      <dgm:prSet presAssocID="{80CA9A4E-8CF5-4B96-8733-26310545D9CC}" presName="node" presStyleLbl="node1" presStyleIdx="0" presStyleCnt="4" custScaleX="152119" custScaleY="105813" custLinFactNeighborX="-13857" custLinFactNeighborY="-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52710-3325-4DBC-BA6D-19F0EF6C2049}" type="pres">
      <dgm:prSet presAssocID="{80CA9A4E-8CF5-4B96-8733-26310545D9CC}" presName="invisiNode" presStyleLbl="node1" presStyleIdx="0" presStyleCnt="4"/>
      <dgm:spPr/>
      <dgm:t>
        <a:bodyPr/>
        <a:lstStyle/>
        <a:p>
          <a:endParaRPr lang="ru-RU"/>
        </a:p>
      </dgm:t>
    </dgm:pt>
    <dgm:pt modelId="{0CEF091A-8008-4F35-9D30-7A4286DCC782}" type="pres">
      <dgm:prSet presAssocID="{80CA9A4E-8CF5-4B96-8733-26310545D9CC}" presName="imagNode" presStyleLbl="fgImgPlace1" presStyleIdx="0" presStyleCnt="4" custScaleX="157466" custScaleY="86480" custLinFactNeighborX="-8932" custLinFactNeighborY="3084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9EB517-173B-4CED-A7E9-893CF6CEAC22}" type="pres">
      <dgm:prSet presAssocID="{88DD912B-8397-4530-8908-A6BC242FCF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34A290-436A-43D8-8022-DEDB35E17C34}" type="pres">
      <dgm:prSet presAssocID="{69A03BA1-FD50-4A6C-9291-58002D7ADC6B}" presName="compNode" presStyleCnt="0"/>
      <dgm:spPr/>
      <dgm:t>
        <a:bodyPr/>
        <a:lstStyle/>
        <a:p>
          <a:endParaRPr lang="ru-RU"/>
        </a:p>
      </dgm:t>
    </dgm:pt>
    <dgm:pt modelId="{AB1B8287-F084-45E2-8BBA-2B6B10C67110}" type="pres">
      <dgm:prSet presAssocID="{69A03BA1-FD50-4A6C-9291-58002D7ADC6B}" presName="node" presStyleLbl="node1" presStyleIdx="1" presStyleCnt="4" custScaleX="156884" custScaleY="105128" custLinFactNeighborX="-5847" custLinFactNeighborY="-1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C9CFF-F269-4BD6-8BB4-63748E56BD9F}" type="pres">
      <dgm:prSet presAssocID="{69A03BA1-FD50-4A6C-9291-58002D7ADC6B}" presName="invisiNode" presStyleLbl="node1" presStyleIdx="1" presStyleCnt="4"/>
      <dgm:spPr/>
      <dgm:t>
        <a:bodyPr/>
        <a:lstStyle/>
        <a:p>
          <a:endParaRPr lang="ru-RU"/>
        </a:p>
      </dgm:t>
    </dgm:pt>
    <dgm:pt modelId="{C3BB3BE1-B113-4DBC-9F94-2783EA82CE8F}" type="pres">
      <dgm:prSet presAssocID="{69A03BA1-FD50-4A6C-9291-58002D7ADC6B}" presName="imagNode" presStyleLbl="fgImgPlace1" presStyleIdx="1" presStyleCnt="4" custScaleX="165810" custScaleY="86480" custLinFactNeighborX="-7671" custLinFactNeighborY="338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gm:spPr>
      <dgm:t>
        <a:bodyPr/>
        <a:lstStyle/>
        <a:p>
          <a:endParaRPr lang="ru-RU"/>
        </a:p>
      </dgm:t>
    </dgm:pt>
    <dgm:pt modelId="{C95A8B40-5F91-4043-8198-1392B845C756}" type="pres">
      <dgm:prSet presAssocID="{9DBDE33E-46FD-43B7-B627-B5B7D3E6BA9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D53E5C-C328-47CE-97D4-2909238831DC}" type="pres">
      <dgm:prSet presAssocID="{B8096167-EFFE-417C-80D3-375B44E5D0C9}" presName="compNode" presStyleCnt="0"/>
      <dgm:spPr/>
    </dgm:pt>
    <dgm:pt modelId="{DA74C2D0-CBDF-4E76-BC2B-0338469BA39F}" type="pres">
      <dgm:prSet presAssocID="{B8096167-EFFE-417C-80D3-375B44E5D0C9}" presName="node" presStyleLbl="node1" presStyleIdx="2" presStyleCnt="4" custScaleX="168327" custScaleY="105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61267-5629-45C5-9B68-09D0C1ED7452}" type="pres">
      <dgm:prSet presAssocID="{B8096167-EFFE-417C-80D3-375B44E5D0C9}" presName="invisiNode" presStyleLbl="node1" presStyleIdx="2" presStyleCnt="4"/>
      <dgm:spPr/>
    </dgm:pt>
    <dgm:pt modelId="{59C5BAA4-8862-45FE-977F-5C1B698592F1}" type="pres">
      <dgm:prSet presAssocID="{B8096167-EFFE-417C-80D3-375B44E5D0C9}" presName="imagNode" presStyleLbl="fgImgPlace1" presStyleIdx="2" presStyleCnt="4" custScaleX="169109" custScaleY="85470" custLinFactNeighborX="-1169" custLinFactNeighborY="287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E1D526E8-3B60-4D1C-B6B5-FAA4390EC60D}" type="pres">
      <dgm:prSet presAssocID="{751BBEFA-8935-4719-BBB8-6F40276E633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17A7D8-674C-449D-A03D-5B575C5EF1AE}" type="pres">
      <dgm:prSet presAssocID="{2802E38B-42F0-4CBF-99C1-9ADE393663D5}" presName="compNode" presStyleCnt="0"/>
      <dgm:spPr/>
      <dgm:t>
        <a:bodyPr/>
        <a:lstStyle/>
        <a:p>
          <a:endParaRPr lang="ru-RU"/>
        </a:p>
      </dgm:t>
    </dgm:pt>
    <dgm:pt modelId="{53A3EA30-E5FB-4877-94AC-8DA33C1A0086}" type="pres">
      <dgm:prSet presAssocID="{2802E38B-42F0-4CBF-99C1-9ADE393663D5}" presName="node" presStyleLbl="node1" presStyleIdx="3" presStyleCnt="4" custScaleX="165257" custScaleY="104172" custLinFactNeighborX="26558" custLinFactNeighborY="-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C7319-D0AB-4395-A40C-33EB469C07B2}" type="pres">
      <dgm:prSet presAssocID="{2802E38B-42F0-4CBF-99C1-9ADE393663D5}" presName="invisiNode" presStyleLbl="node1" presStyleIdx="3" presStyleCnt="4"/>
      <dgm:spPr/>
      <dgm:t>
        <a:bodyPr/>
        <a:lstStyle/>
        <a:p>
          <a:endParaRPr lang="ru-RU"/>
        </a:p>
      </dgm:t>
    </dgm:pt>
    <dgm:pt modelId="{8A70EC39-3976-4F69-8964-1A3A3422870E}" type="pres">
      <dgm:prSet presAssocID="{2802E38B-42F0-4CBF-99C1-9ADE393663D5}" presName="imagNode" presStyleLbl="fgImgPlace1" presStyleIdx="3" presStyleCnt="4" custScaleX="168115" custScaleY="86479" custLinFactNeighborX="13284" custLinFactNeighborY="298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E6C47A5-6079-4444-9239-4DA223793691}" srcId="{F6845F6B-7650-48FF-A43A-081AC0D7DD3F}" destId="{69A03BA1-FD50-4A6C-9291-58002D7ADC6B}" srcOrd="1" destOrd="0" parTransId="{E9305DC1-8943-47F9-BFAB-9EFA4AC71977}" sibTransId="{9DBDE33E-46FD-43B7-B627-B5B7D3E6BA94}"/>
    <dgm:cxn modelId="{4412F66A-8938-43E4-9686-74F1BBD4A960}" srcId="{F6845F6B-7650-48FF-A43A-081AC0D7DD3F}" destId="{2802E38B-42F0-4CBF-99C1-9ADE393663D5}" srcOrd="3" destOrd="0" parTransId="{602F447A-6B6F-4463-81E1-1B542B2D7388}" sibTransId="{18849EEC-F30C-4864-92DB-C207CCA13CCF}"/>
    <dgm:cxn modelId="{25938848-4BD7-4668-B49E-2F542B9C5D30}" type="presOf" srcId="{88DD912B-8397-4530-8908-A6BC242FCFDC}" destId="{A19EB517-173B-4CED-A7E9-893CF6CEAC22}" srcOrd="0" destOrd="0" presId="urn:microsoft.com/office/officeart/2005/8/layout/pList2#6"/>
    <dgm:cxn modelId="{643AFD60-62E6-4E07-A975-70B2B73FB7D1}" type="presOf" srcId="{69A03BA1-FD50-4A6C-9291-58002D7ADC6B}" destId="{AB1B8287-F084-45E2-8BBA-2B6B10C67110}" srcOrd="0" destOrd="0" presId="urn:microsoft.com/office/officeart/2005/8/layout/pList2#6"/>
    <dgm:cxn modelId="{3218DBC5-E6B9-4799-AA41-8A008428D307}" type="presOf" srcId="{9DBDE33E-46FD-43B7-B627-B5B7D3E6BA94}" destId="{C95A8B40-5F91-4043-8198-1392B845C756}" srcOrd="0" destOrd="0" presId="urn:microsoft.com/office/officeart/2005/8/layout/pList2#6"/>
    <dgm:cxn modelId="{41096793-CD7D-4FE0-A5DB-27785B3AE173}" type="presOf" srcId="{751BBEFA-8935-4719-BBB8-6F40276E6337}" destId="{E1D526E8-3B60-4D1C-B6B5-FAA4390EC60D}" srcOrd="0" destOrd="0" presId="urn:microsoft.com/office/officeart/2005/8/layout/pList2#6"/>
    <dgm:cxn modelId="{CE4772EF-9AF2-4178-AF3C-493F6452DFB2}" type="presOf" srcId="{80CA9A4E-8CF5-4B96-8733-26310545D9CC}" destId="{3F91FABF-B671-4CA4-872B-2D695C305FC4}" srcOrd="0" destOrd="0" presId="urn:microsoft.com/office/officeart/2005/8/layout/pList2#6"/>
    <dgm:cxn modelId="{12356549-21BF-4802-85D4-3254B086C874}" type="presOf" srcId="{F6845F6B-7650-48FF-A43A-081AC0D7DD3F}" destId="{272EEF04-2585-4B0C-BA66-44D2703A708E}" srcOrd="0" destOrd="0" presId="urn:microsoft.com/office/officeart/2005/8/layout/pList2#6"/>
    <dgm:cxn modelId="{ECAD191A-949E-4163-83D7-55B08F51FE0D}" srcId="{F6845F6B-7650-48FF-A43A-081AC0D7DD3F}" destId="{80CA9A4E-8CF5-4B96-8733-26310545D9CC}" srcOrd="0" destOrd="0" parTransId="{3BA8BFB0-B02E-4B45-9362-8E41466DBECF}" sibTransId="{88DD912B-8397-4530-8908-A6BC242FCFDC}"/>
    <dgm:cxn modelId="{990E3062-A490-4F58-AB93-04F7121FC098}" type="presOf" srcId="{B8096167-EFFE-417C-80D3-375B44E5D0C9}" destId="{DA74C2D0-CBDF-4E76-BC2B-0338469BA39F}" srcOrd="0" destOrd="0" presId="urn:microsoft.com/office/officeart/2005/8/layout/pList2#6"/>
    <dgm:cxn modelId="{1429ED24-149C-42DE-9C0D-E6CD32912EC3}" type="presOf" srcId="{2802E38B-42F0-4CBF-99C1-9ADE393663D5}" destId="{53A3EA30-E5FB-4877-94AC-8DA33C1A0086}" srcOrd="0" destOrd="0" presId="urn:microsoft.com/office/officeart/2005/8/layout/pList2#6"/>
    <dgm:cxn modelId="{BEB80006-E351-47A5-A270-4F2B1F518338}" srcId="{F6845F6B-7650-48FF-A43A-081AC0D7DD3F}" destId="{B8096167-EFFE-417C-80D3-375B44E5D0C9}" srcOrd="2" destOrd="0" parTransId="{0AD9E39E-8174-4BF8-840E-1070D6CAC6B4}" sibTransId="{751BBEFA-8935-4719-BBB8-6F40276E6337}"/>
    <dgm:cxn modelId="{BDED9F18-FF99-48AB-97C4-6DACCAA818CC}" type="presParOf" srcId="{272EEF04-2585-4B0C-BA66-44D2703A708E}" destId="{CB7F4911-6992-4507-861A-55F6AD995011}" srcOrd="0" destOrd="0" presId="urn:microsoft.com/office/officeart/2005/8/layout/pList2#6"/>
    <dgm:cxn modelId="{02CEB7E3-C4DA-4AF4-ACB7-900E10825DF0}" type="presParOf" srcId="{272EEF04-2585-4B0C-BA66-44D2703A708E}" destId="{EABCF9E5-0637-48CF-B731-B37374940043}" srcOrd="1" destOrd="0" presId="urn:microsoft.com/office/officeart/2005/8/layout/pList2#6"/>
    <dgm:cxn modelId="{EB82502F-414C-48CC-97D3-62CC64422D1A}" type="presParOf" srcId="{EABCF9E5-0637-48CF-B731-B37374940043}" destId="{C6E30094-1512-42CB-B2A2-EBE558D1BEA0}" srcOrd="0" destOrd="0" presId="urn:microsoft.com/office/officeart/2005/8/layout/pList2#6"/>
    <dgm:cxn modelId="{B42F1886-91A6-4C98-BB84-F1C80E4AD640}" type="presParOf" srcId="{C6E30094-1512-42CB-B2A2-EBE558D1BEA0}" destId="{3F91FABF-B671-4CA4-872B-2D695C305FC4}" srcOrd="0" destOrd="0" presId="urn:microsoft.com/office/officeart/2005/8/layout/pList2#6"/>
    <dgm:cxn modelId="{CDCAF7DB-3EB2-472D-B477-7ECCD04D355D}" type="presParOf" srcId="{C6E30094-1512-42CB-B2A2-EBE558D1BEA0}" destId="{39652710-3325-4DBC-BA6D-19F0EF6C2049}" srcOrd="1" destOrd="0" presId="urn:microsoft.com/office/officeart/2005/8/layout/pList2#6"/>
    <dgm:cxn modelId="{458EC613-62E3-4316-BD47-5E938385A8F6}" type="presParOf" srcId="{C6E30094-1512-42CB-B2A2-EBE558D1BEA0}" destId="{0CEF091A-8008-4F35-9D30-7A4286DCC782}" srcOrd="2" destOrd="0" presId="urn:microsoft.com/office/officeart/2005/8/layout/pList2#6"/>
    <dgm:cxn modelId="{109B91F3-E5D2-4975-814F-E746C51CA079}" type="presParOf" srcId="{EABCF9E5-0637-48CF-B731-B37374940043}" destId="{A19EB517-173B-4CED-A7E9-893CF6CEAC22}" srcOrd="1" destOrd="0" presId="urn:microsoft.com/office/officeart/2005/8/layout/pList2#6"/>
    <dgm:cxn modelId="{E330FAFE-A57B-4D46-AD86-785F521C1343}" type="presParOf" srcId="{EABCF9E5-0637-48CF-B731-B37374940043}" destId="{4234A290-436A-43D8-8022-DEDB35E17C34}" srcOrd="2" destOrd="0" presId="urn:microsoft.com/office/officeart/2005/8/layout/pList2#6"/>
    <dgm:cxn modelId="{4C50AAE5-7F14-4AC4-B8E5-0D1030D65FDE}" type="presParOf" srcId="{4234A290-436A-43D8-8022-DEDB35E17C34}" destId="{AB1B8287-F084-45E2-8BBA-2B6B10C67110}" srcOrd="0" destOrd="0" presId="urn:microsoft.com/office/officeart/2005/8/layout/pList2#6"/>
    <dgm:cxn modelId="{E0689C44-2B8F-4A2D-A815-40AD1945A3EA}" type="presParOf" srcId="{4234A290-436A-43D8-8022-DEDB35E17C34}" destId="{FDFC9CFF-F269-4BD6-8BB4-63748E56BD9F}" srcOrd="1" destOrd="0" presId="urn:microsoft.com/office/officeart/2005/8/layout/pList2#6"/>
    <dgm:cxn modelId="{609E5DAD-5971-41A5-9891-1277CAE3F2EA}" type="presParOf" srcId="{4234A290-436A-43D8-8022-DEDB35E17C34}" destId="{C3BB3BE1-B113-4DBC-9F94-2783EA82CE8F}" srcOrd="2" destOrd="0" presId="urn:microsoft.com/office/officeart/2005/8/layout/pList2#6"/>
    <dgm:cxn modelId="{959D5B19-7A94-495E-BBF4-6C5D4A8B7083}" type="presParOf" srcId="{EABCF9E5-0637-48CF-B731-B37374940043}" destId="{C95A8B40-5F91-4043-8198-1392B845C756}" srcOrd="3" destOrd="0" presId="urn:microsoft.com/office/officeart/2005/8/layout/pList2#6"/>
    <dgm:cxn modelId="{24956887-5D4F-4BEC-81B2-A27CA5A3278C}" type="presParOf" srcId="{EABCF9E5-0637-48CF-B731-B37374940043}" destId="{71D53E5C-C328-47CE-97D4-2909238831DC}" srcOrd="4" destOrd="0" presId="urn:microsoft.com/office/officeart/2005/8/layout/pList2#6"/>
    <dgm:cxn modelId="{500204BD-BC9A-4800-8F41-074C7A47694F}" type="presParOf" srcId="{71D53E5C-C328-47CE-97D4-2909238831DC}" destId="{DA74C2D0-CBDF-4E76-BC2B-0338469BA39F}" srcOrd="0" destOrd="0" presId="urn:microsoft.com/office/officeart/2005/8/layout/pList2#6"/>
    <dgm:cxn modelId="{60A235A8-5471-4F7B-85F6-345C97B957A8}" type="presParOf" srcId="{71D53E5C-C328-47CE-97D4-2909238831DC}" destId="{DCC61267-5629-45C5-9B68-09D0C1ED7452}" srcOrd="1" destOrd="0" presId="urn:microsoft.com/office/officeart/2005/8/layout/pList2#6"/>
    <dgm:cxn modelId="{DCBB9288-3919-4D17-BAE7-6BDF4608DE52}" type="presParOf" srcId="{71D53E5C-C328-47CE-97D4-2909238831DC}" destId="{59C5BAA4-8862-45FE-977F-5C1B698592F1}" srcOrd="2" destOrd="0" presId="urn:microsoft.com/office/officeart/2005/8/layout/pList2#6"/>
    <dgm:cxn modelId="{1D01AFC1-2B76-4331-9930-20F636CD256E}" type="presParOf" srcId="{EABCF9E5-0637-48CF-B731-B37374940043}" destId="{E1D526E8-3B60-4D1C-B6B5-FAA4390EC60D}" srcOrd="5" destOrd="0" presId="urn:microsoft.com/office/officeart/2005/8/layout/pList2#6"/>
    <dgm:cxn modelId="{BC6E16AE-E678-4B89-B483-CB3BA956F5C0}" type="presParOf" srcId="{EABCF9E5-0637-48CF-B731-B37374940043}" destId="{8B17A7D8-674C-449D-A03D-5B575C5EF1AE}" srcOrd="6" destOrd="0" presId="urn:microsoft.com/office/officeart/2005/8/layout/pList2#6"/>
    <dgm:cxn modelId="{6C3B2F8C-50C1-4963-88F6-81073994E478}" type="presParOf" srcId="{8B17A7D8-674C-449D-A03D-5B575C5EF1AE}" destId="{53A3EA30-E5FB-4877-94AC-8DA33C1A0086}" srcOrd="0" destOrd="0" presId="urn:microsoft.com/office/officeart/2005/8/layout/pList2#6"/>
    <dgm:cxn modelId="{82BB87DD-142C-45A0-A94C-281A7EC73E8C}" type="presParOf" srcId="{8B17A7D8-674C-449D-A03D-5B575C5EF1AE}" destId="{776C7319-D0AB-4395-A40C-33EB469C07B2}" srcOrd="1" destOrd="0" presId="urn:microsoft.com/office/officeart/2005/8/layout/pList2#6"/>
    <dgm:cxn modelId="{5465DD87-22A3-4D97-B476-21E595C39C9F}" type="presParOf" srcId="{8B17A7D8-674C-449D-A03D-5B575C5EF1AE}" destId="{8A70EC39-3976-4F69-8964-1A3A3422870E}" srcOrd="2" destOrd="0" presId="urn:microsoft.com/office/officeart/2005/8/layout/pList2#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2DE4440-ECF4-41A7-A19F-DC0FE9D46C90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5F6D5F0-316D-434C-BFF2-42116522FC20}" type="doc">
      <dgm:prSet loTypeId="urn:microsoft.com/office/officeart/2005/8/layout/pList2#4" loCatId="list" qsTypeId="urn:microsoft.com/office/officeart/2005/8/quickstyle/3d2" qsCatId="3D" csTypeId="urn:microsoft.com/office/officeart/2005/8/colors/colorful3" csCatId="colorful" phldr="1"/>
      <dgm:spPr/>
    </dgm:pt>
    <dgm:pt modelId="{D7F98D5C-1AEE-420D-9D39-833BC3BC3A4A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1500" b="0" i="0" u="none" kern="1200" dirty="0" smtClean="0"/>
        </a:p>
        <a:p>
          <a:r>
            <a:rPr lang="ru-RU" sz="1500" b="0" i="0" u="none" kern="1200" dirty="0" smtClean="0"/>
            <a:t>Выполнение комплекса мероприятий, направленных на повышение эксплуатационной надежности гидротехнических сооружений. Капитальный ремонт защитной дамбы на р. Витим –</a:t>
          </a:r>
        </a:p>
        <a:p>
          <a:r>
            <a:rPr lang="ru-RU" sz="1500" b="0" i="0" u="none" kern="1200" dirty="0" smtClean="0"/>
            <a:t>9 550,8 </a:t>
          </a:r>
          <a:r>
            <a:rPr lang="ru-RU" sz="1500" b="0" i="0" u="none" kern="1200" dirty="0" err="1" smtClean="0"/>
            <a:t>тыс.руб</a:t>
          </a:r>
          <a:r>
            <a:rPr lang="ru-RU" sz="1500" b="0" i="0" u="none" kern="1200" dirty="0" smtClean="0"/>
            <a:t>.</a:t>
          </a:r>
        </a:p>
        <a:p>
          <a:endParaRPr lang="ru-RU" sz="1500" b="1" kern="1200" dirty="0">
            <a:latin typeface="+mn-lt"/>
            <a:ea typeface="+mn-ea"/>
            <a:cs typeface="+mn-cs"/>
          </a:endParaRPr>
        </a:p>
      </dgm:t>
    </dgm:pt>
    <dgm:pt modelId="{6965D28C-04D0-4142-A2C4-9C78772A2F01}" type="parTrans" cxnId="{B6695212-4268-4616-8050-B7EAF31CF245}">
      <dgm:prSet/>
      <dgm:spPr/>
      <dgm:t>
        <a:bodyPr/>
        <a:lstStyle/>
        <a:p>
          <a:endParaRPr lang="ru-RU"/>
        </a:p>
      </dgm:t>
    </dgm:pt>
    <dgm:pt modelId="{FA4B2CA7-F3F1-411B-AB46-69446D144ABC}" type="sibTrans" cxnId="{B6695212-4268-4616-8050-B7EAF31CF245}">
      <dgm:prSet/>
      <dgm:spPr/>
      <dgm:t>
        <a:bodyPr/>
        <a:lstStyle/>
        <a:p>
          <a:endParaRPr lang="ru-RU"/>
        </a:p>
      </dgm:t>
    </dgm:pt>
    <dgm:pt modelId="{597C11EC-D102-4FBC-9D5A-6AE8C5DA5A0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1500" b="0" kern="1200" dirty="0" smtClean="0">
              <a:latin typeface="+mn-lt"/>
              <a:ea typeface="+mn-ea"/>
              <a:cs typeface="+mn-cs"/>
            </a:rPr>
            <a:t>Проведение мероприятий по обеспечению первичных мер пожарной безопасности . Обслуживание  и восстановление источников наружного противопожарного водоснабжения </a:t>
          </a:r>
          <a:r>
            <a:rPr lang="ru-RU" sz="1500" b="0" kern="1200" dirty="0" smtClean="0"/>
            <a:t>Проведение обследований и технических испытаний объектов муниципальной собственности в части обеспечения пожарной безопасности- </a:t>
          </a:r>
        </a:p>
        <a:p>
          <a:pPr algn="ctr"/>
          <a:r>
            <a:rPr lang="ru-RU" sz="1500" b="0" kern="1200" dirty="0" smtClean="0">
              <a:latin typeface="+mn-lt"/>
              <a:ea typeface="+mn-ea"/>
              <a:cs typeface="+mn-cs"/>
            </a:rPr>
            <a:t>776,0 </a:t>
          </a:r>
          <a:r>
            <a:rPr lang="ru-RU" sz="1500" b="0" kern="1200" dirty="0" err="1" smtClean="0">
              <a:latin typeface="+mn-lt"/>
              <a:ea typeface="+mn-ea"/>
              <a:cs typeface="+mn-cs"/>
            </a:rPr>
            <a:t>тыс.руб</a:t>
          </a:r>
          <a:r>
            <a:rPr lang="ru-RU" sz="1500" b="0" kern="1200" dirty="0" smtClean="0">
              <a:latin typeface="+mn-lt"/>
              <a:ea typeface="+mn-ea"/>
              <a:cs typeface="+mn-cs"/>
            </a:rPr>
            <a:t>.</a:t>
          </a:r>
          <a:endParaRPr lang="ru-RU" sz="1500" b="0" kern="1200" dirty="0">
            <a:latin typeface="+mn-lt"/>
            <a:ea typeface="+mn-ea"/>
            <a:cs typeface="+mn-cs"/>
          </a:endParaRPr>
        </a:p>
      </dgm:t>
    </dgm:pt>
    <dgm:pt modelId="{7B613D25-8EF5-46C8-AF2D-FC2FAAC4FE46}" type="parTrans" cxnId="{4A27A09E-6CAB-47D7-B7AF-1C1AF9D3178A}">
      <dgm:prSet/>
      <dgm:spPr/>
      <dgm:t>
        <a:bodyPr/>
        <a:lstStyle/>
        <a:p>
          <a:endParaRPr lang="ru-RU"/>
        </a:p>
      </dgm:t>
    </dgm:pt>
    <dgm:pt modelId="{254DC8C3-B45C-4539-A02E-C4BCBFFCE2E8}" type="sibTrans" cxnId="{4A27A09E-6CAB-47D7-B7AF-1C1AF9D3178A}">
      <dgm:prSet/>
      <dgm:spPr/>
      <dgm:t>
        <a:bodyPr/>
        <a:lstStyle/>
        <a:p>
          <a:endParaRPr lang="ru-RU"/>
        </a:p>
      </dgm:t>
    </dgm:pt>
    <dgm:pt modelId="{EEFA6DAF-750F-4C03-A1D4-F258C36FBD44}">
      <dgm:prSet phldrT="[Текст]" custT="1"/>
      <dgm:spPr/>
      <dgm:t>
        <a:bodyPr/>
        <a:lstStyle/>
        <a:p>
          <a:pPr algn="ctr"/>
          <a:r>
            <a:rPr lang="ru-RU" sz="1500" kern="1200" dirty="0" smtClean="0"/>
            <a:t>Выполнены работ по поддержанию в рабочем состоянии системы речевого оповещения </a:t>
          </a:r>
          <a:r>
            <a:rPr lang="ru-RU" sz="1500" kern="1200" dirty="0" err="1" smtClean="0"/>
            <a:t>г.Бодайбо</a:t>
          </a:r>
          <a:r>
            <a:rPr lang="ru-RU" sz="1500" kern="1200" dirty="0" smtClean="0"/>
            <a:t>;</a:t>
          </a:r>
        </a:p>
        <a:p>
          <a:pPr algn="ctr"/>
          <a:r>
            <a:rPr lang="ru-RU" sz="1500" kern="1200" dirty="0" smtClean="0"/>
            <a:t>Изготовлены и размещены информационно-графические материалы на тему «Безопасность населения </a:t>
          </a:r>
          <a:r>
            <a:rPr lang="ru-RU" sz="1500" kern="1200" dirty="0" err="1" smtClean="0"/>
            <a:t>Бодайбинского</a:t>
          </a:r>
          <a:r>
            <a:rPr lang="ru-RU" sz="1500" kern="1200" dirty="0" smtClean="0"/>
            <a:t> МО в местах массового отдыха на водных объектах</a:t>
          </a:r>
        </a:p>
      </dgm:t>
    </dgm:pt>
    <dgm:pt modelId="{546D7084-5001-46CC-BE9B-1934053A0B06}" type="parTrans" cxnId="{83C81DB4-0215-4060-B4FA-5AADDC593A2D}">
      <dgm:prSet/>
      <dgm:spPr/>
      <dgm:t>
        <a:bodyPr/>
        <a:lstStyle/>
        <a:p>
          <a:endParaRPr lang="ru-RU"/>
        </a:p>
      </dgm:t>
    </dgm:pt>
    <dgm:pt modelId="{CFE942E7-75BE-4122-999A-57F620F8CB9E}" type="sibTrans" cxnId="{83C81DB4-0215-4060-B4FA-5AADDC593A2D}">
      <dgm:prSet/>
      <dgm:spPr/>
      <dgm:t>
        <a:bodyPr/>
        <a:lstStyle/>
        <a:p>
          <a:endParaRPr lang="ru-RU"/>
        </a:p>
      </dgm:t>
    </dgm:pt>
    <dgm:pt modelId="{CD933AC7-6685-49A1-B769-A3D13114FD1E}" type="pres">
      <dgm:prSet presAssocID="{15F6D5F0-316D-434C-BFF2-42116522FC20}" presName="Name0" presStyleCnt="0">
        <dgm:presLayoutVars>
          <dgm:dir/>
          <dgm:resizeHandles val="exact"/>
        </dgm:presLayoutVars>
      </dgm:prSet>
      <dgm:spPr/>
    </dgm:pt>
    <dgm:pt modelId="{37F7344B-4348-42D7-9FA0-472904E1E4FA}" type="pres">
      <dgm:prSet presAssocID="{15F6D5F0-316D-434C-BFF2-42116522FC20}" presName="bkgdShp" presStyleLbl="alignAccFollowNode1" presStyleIdx="0" presStyleCnt="1" custLinFactNeighborX="427" custLinFactNeighborY="2813"/>
      <dgm:spPr/>
    </dgm:pt>
    <dgm:pt modelId="{108D1738-40F4-49F9-AF9B-9E40B657EFEE}" type="pres">
      <dgm:prSet presAssocID="{15F6D5F0-316D-434C-BFF2-42116522FC20}" presName="linComp" presStyleCnt="0"/>
      <dgm:spPr/>
    </dgm:pt>
    <dgm:pt modelId="{60A466E8-36E7-4817-B692-36BA7219FA4D}" type="pres">
      <dgm:prSet presAssocID="{D7F98D5C-1AEE-420D-9D39-833BC3BC3A4A}" presName="compNode" presStyleCnt="0"/>
      <dgm:spPr/>
    </dgm:pt>
    <dgm:pt modelId="{10490CC6-C986-4BD5-ADB8-C4C95B5DCB08}" type="pres">
      <dgm:prSet presAssocID="{D7F98D5C-1AEE-420D-9D39-833BC3BC3A4A}" presName="node" presStyleLbl="node1" presStyleIdx="0" presStyleCnt="3" custScaleY="110175" custLinFactNeighborX="-1484" custLinFactNeighborY="-7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BF86A-6FA0-492E-8394-311BC9E312A4}" type="pres">
      <dgm:prSet presAssocID="{D7F98D5C-1AEE-420D-9D39-833BC3BC3A4A}" presName="invisiNode" presStyleLbl="node1" presStyleIdx="0" presStyleCnt="3"/>
      <dgm:spPr/>
    </dgm:pt>
    <dgm:pt modelId="{71362D46-4C5E-4D7C-96A7-8D6FA14B5B77}" type="pres">
      <dgm:prSet presAssocID="{D7F98D5C-1AEE-420D-9D39-833BC3BC3A4A}" presName="imagNode" presStyleLbl="fgImgPlace1" presStyleIdx="0" presStyleCnt="3" custScaleY="93108" custLinFactNeighborX="-1642" custLinFactNeighborY="-69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8DAAC19C-9403-4825-89E1-8184FCE05FA6}" type="pres">
      <dgm:prSet presAssocID="{FA4B2CA7-F3F1-411B-AB46-69446D144A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C051CF-821B-4C9D-9433-5925B298D32A}" type="pres">
      <dgm:prSet presAssocID="{597C11EC-D102-4FBC-9D5A-6AE8C5DA5A04}" presName="compNode" presStyleCnt="0"/>
      <dgm:spPr/>
    </dgm:pt>
    <dgm:pt modelId="{F2B8C44D-6FF8-4945-9151-58E30B982158}" type="pres">
      <dgm:prSet presAssocID="{597C11EC-D102-4FBC-9D5A-6AE8C5DA5A04}" presName="node" presStyleLbl="node1" presStyleIdx="1" presStyleCnt="3" custScaleX="107194" custScaleY="127337" custLinFactNeighborX="1456" custLinFactNeighborY="-8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F14BE-A9F1-49F1-B2DB-57DB92A314A0}" type="pres">
      <dgm:prSet presAssocID="{597C11EC-D102-4FBC-9D5A-6AE8C5DA5A04}" presName="invisiNode" presStyleLbl="node1" presStyleIdx="1" presStyleCnt="3"/>
      <dgm:spPr/>
    </dgm:pt>
    <dgm:pt modelId="{56DE018D-57CC-40F5-B46E-36D9998BCF9A}" type="pres">
      <dgm:prSet presAssocID="{597C11EC-D102-4FBC-9D5A-6AE8C5DA5A04}" presName="imagNode" presStyleLbl="fgImgPlace1" presStyleIdx="1" presStyleCnt="3" custScaleY="72002" custLinFactNeighborX="791" custLinFactNeighborY="-840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D894D38-0D48-469C-9F2F-1C31A51E0F7E}" type="pres">
      <dgm:prSet presAssocID="{254DC8C3-B45C-4539-A02E-C4BCBFFCE2E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33016B-B56C-463E-84B7-4C30BA44333E}" type="pres">
      <dgm:prSet presAssocID="{EEFA6DAF-750F-4C03-A1D4-F258C36FBD44}" presName="compNode" presStyleCnt="0"/>
      <dgm:spPr/>
    </dgm:pt>
    <dgm:pt modelId="{1C5525F0-8868-4BF8-93F1-5C702952E155}" type="pres">
      <dgm:prSet presAssocID="{EEFA6DAF-750F-4C03-A1D4-F258C36FBD44}" presName="node" presStyleLbl="node1" presStyleIdx="2" presStyleCnt="3" custScaleY="111120" custLinFactNeighborX="8443" custLinFactNeighborY="-9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90AB5-0D7D-402A-B0D6-53A20AB4517B}" type="pres">
      <dgm:prSet presAssocID="{EEFA6DAF-750F-4C03-A1D4-F258C36FBD44}" presName="invisiNode" presStyleLbl="node1" presStyleIdx="2" presStyleCnt="3"/>
      <dgm:spPr/>
    </dgm:pt>
    <dgm:pt modelId="{83C4A721-421C-485D-ADF6-A4CAFF724594}" type="pres">
      <dgm:prSet presAssocID="{EEFA6DAF-750F-4C03-A1D4-F258C36FBD44}" presName="imagNode" presStyleLbl="fgImgPlace1" presStyleIdx="2" presStyleCnt="3" custScaleX="95544" custScaleY="91442" custLinFactNeighborX="7243" custLinFactNeighborY="-63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</dgm:ptLst>
  <dgm:cxnLst>
    <dgm:cxn modelId="{83C81DB4-0215-4060-B4FA-5AADDC593A2D}" srcId="{15F6D5F0-316D-434C-BFF2-42116522FC20}" destId="{EEFA6DAF-750F-4C03-A1D4-F258C36FBD44}" srcOrd="2" destOrd="0" parTransId="{546D7084-5001-46CC-BE9B-1934053A0B06}" sibTransId="{CFE942E7-75BE-4122-999A-57F620F8CB9E}"/>
    <dgm:cxn modelId="{4A27A09E-6CAB-47D7-B7AF-1C1AF9D3178A}" srcId="{15F6D5F0-316D-434C-BFF2-42116522FC20}" destId="{597C11EC-D102-4FBC-9D5A-6AE8C5DA5A04}" srcOrd="1" destOrd="0" parTransId="{7B613D25-8EF5-46C8-AF2D-FC2FAAC4FE46}" sibTransId="{254DC8C3-B45C-4539-A02E-C4BCBFFCE2E8}"/>
    <dgm:cxn modelId="{8C835534-88A9-4E99-87F9-27B9A8239A0D}" type="presOf" srcId="{597C11EC-D102-4FBC-9D5A-6AE8C5DA5A04}" destId="{F2B8C44D-6FF8-4945-9151-58E30B982158}" srcOrd="0" destOrd="0" presId="urn:microsoft.com/office/officeart/2005/8/layout/pList2#4"/>
    <dgm:cxn modelId="{B6695212-4268-4616-8050-B7EAF31CF245}" srcId="{15F6D5F0-316D-434C-BFF2-42116522FC20}" destId="{D7F98D5C-1AEE-420D-9D39-833BC3BC3A4A}" srcOrd="0" destOrd="0" parTransId="{6965D28C-04D0-4142-A2C4-9C78772A2F01}" sibTransId="{FA4B2CA7-F3F1-411B-AB46-69446D144ABC}"/>
    <dgm:cxn modelId="{9BAE647D-357B-4026-853E-D3A9D5911863}" type="presOf" srcId="{D7F98D5C-1AEE-420D-9D39-833BC3BC3A4A}" destId="{10490CC6-C986-4BD5-ADB8-C4C95B5DCB08}" srcOrd="0" destOrd="0" presId="urn:microsoft.com/office/officeart/2005/8/layout/pList2#4"/>
    <dgm:cxn modelId="{362EB224-102C-4A8B-9DFD-5FAAEBDD06A1}" type="presOf" srcId="{254DC8C3-B45C-4539-A02E-C4BCBFFCE2E8}" destId="{CD894D38-0D48-469C-9F2F-1C31A51E0F7E}" srcOrd="0" destOrd="0" presId="urn:microsoft.com/office/officeart/2005/8/layout/pList2#4"/>
    <dgm:cxn modelId="{A8E97320-6743-41ED-937C-22DFC9168DCA}" type="presOf" srcId="{15F6D5F0-316D-434C-BFF2-42116522FC20}" destId="{CD933AC7-6685-49A1-B769-A3D13114FD1E}" srcOrd="0" destOrd="0" presId="urn:microsoft.com/office/officeart/2005/8/layout/pList2#4"/>
    <dgm:cxn modelId="{023D5599-4F1E-422A-9BF1-D652137453C8}" type="presOf" srcId="{EEFA6DAF-750F-4C03-A1D4-F258C36FBD44}" destId="{1C5525F0-8868-4BF8-93F1-5C702952E155}" srcOrd="0" destOrd="0" presId="urn:microsoft.com/office/officeart/2005/8/layout/pList2#4"/>
    <dgm:cxn modelId="{A4D4B2D9-1639-4F5B-9EA9-87336E6AF56A}" type="presOf" srcId="{FA4B2CA7-F3F1-411B-AB46-69446D144ABC}" destId="{8DAAC19C-9403-4825-89E1-8184FCE05FA6}" srcOrd="0" destOrd="0" presId="urn:microsoft.com/office/officeart/2005/8/layout/pList2#4"/>
    <dgm:cxn modelId="{D7FEDB91-8616-4ECF-8B2E-27A884A080EF}" type="presParOf" srcId="{CD933AC7-6685-49A1-B769-A3D13114FD1E}" destId="{37F7344B-4348-42D7-9FA0-472904E1E4FA}" srcOrd="0" destOrd="0" presId="urn:microsoft.com/office/officeart/2005/8/layout/pList2#4"/>
    <dgm:cxn modelId="{B979D1F4-B5D1-408C-8E3F-4311B4666559}" type="presParOf" srcId="{CD933AC7-6685-49A1-B769-A3D13114FD1E}" destId="{108D1738-40F4-49F9-AF9B-9E40B657EFEE}" srcOrd="1" destOrd="0" presId="urn:microsoft.com/office/officeart/2005/8/layout/pList2#4"/>
    <dgm:cxn modelId="{1344B63C-4250-44C4-88BB-8C999F69EFC0}" type="presParOf" srcId="{108D1738-40F4-49F9-AF9B-9E40B657EFEE}" destId="{60A466E8-36E7-4817-B692-36BA7219FA4D}" srcOrd="0" destOrd="0" presId="urn:microsoft.com/office/officeart/2005/8/layout/pList2#4"/>
    <dgm:cxn modelId="{213CDDD5-7E11-414E-8C92-2348AEEDE31C}" type="presParOf" srcId="{60A466E8-36E7-4817-B692-36BA7219FA4D}" destId="{10490CC6-C986-4BD5-ADB8-C4C95B5DCB08}" srcOrd="0" destOrd="0" presId="urn:microsoft.com/office/officeart/2005/8/layout/pList2#4"/>
    <dgm:cxn modelId="{2A46336D-F8DE-458A-B28D-432BE62675B6}" type="presParOf" srcId="{60A466E8-36E7-4817-B692-36BA7219FA4D}" destId="{DBFBF86A-6FA0-492E-8394-311BC9E312A4}" srcOrd="1" destOrd="0" presId="urn:microsoft.com/office/officeart/2005/8/layout/pList2#4"/>
    <dgm:cxn modelId="{EEB3BBF5-0C8A-4E9F-BC00-AB56D566F4B6}" type="presParOf" srcId="{60A466E8-36E7-4817-B692-36BA7219FA4D}" destId="{71362D46-4C5E-4D7C-96A7-8D6FA14B5B77}" srcOrd="2" destOrd="0" presId="urn:microsoft.com/office/officeart/2005/8/layout/pList2#4"/>
    <dgm:cxn modelId="{7CEDFE93-82FE-416C-A461-378953F450C3}" type="presParOf" srcId="{108D1738-40F4-49F9-AF9B-9E40B657EFEE}" destId="{8DAAC19C-9403-4825-89E1-8184FCE05FA6}" srcOrd="1" destOrd="0" presId="urn:microsoft.com/office/officeart/2005/8/layout/pList2#4"/>
    <dgm:cxn modelId="{8DC1F47B-840C-4FA9-8C8D-5CCCCE3E6915}" type="presParOf" srcId="{108D1738-40F4-49F9-AF9B-9E40B657EFEE}" destId="{65C051CF-821B-4C9D-9433-5925B298D32A}" srcOrd="2" destOrd="0" presId="urn:microsoft.com/office/officeart/2005/8/layout/pList2#4"/>
    <dgm:cxn modelId="{5DBA9791-1F2E-4118-8C14-277FD8C226BF}" type="presParOf" srcId="{65C051CF-821B-4C9D-9433-5925B298D32A}" destId="{F2B8C44D-6FF8-4945-9151-58E30B982158}" srcOrd="0" destOrd="0" presId="urn:microsoft.com/office/officeart/2005/8/layout/pList2#4"/>
    <dgm:cxn modelId="{27862B01-E530-4EE6-BCAA-99F17E7D2A3E}" type="presParOf" srcId="{65C051CF-821B-4C9D-9433-5925B298D32A}" destId="{7ECF14BE-A9F1-49F1-B2DB-57DB92A314A0}" srcOrd="1" destOrd="0" presId="urn:microsoft.com/office/officeart/2005/8/layout/pList2#4"/>
    <dgm:cxn modelId="{21CDDD87-0E38-4122-A186-E12E6E837EC2}" type="presParOf" srcId="{65C051CF-821B-4C9D-9433-5925B298D32A}" destId="{56DE018D-57CC-40F5-B46E-36D9998BCF9A}" srcOrd="2" destOrd="0" presId="urn:microsoft.com/office/officeart/2005/8/layout/pList2#4"/>
    <dgm:cxn modelId="{8FC67AAB-9C79-4493-B4D3-72770843A8B8}" type="presParOf" srcId="{108D1738-40F4-49F9-AF9B-9E40B657EFEE}" destId="{CD894D38-0D48-469C-9F2F-1C31A51E0F7E}" srcOrd="3" destOrd="0" presId="urn:microsoft.com/office/officeart/2005/8/layout/pList2#4"/>
    <dgm:cxn modelId="{C431B3B8-5CE2-45C5-B66D-993A56A759EC}" type="presParOf" srcId="{108D1738-40F4-49F9-AF9B-9E40B657EFEE}" destId="{AE33016B-B56C-463E-84B7-4C30BA44333E}" srcOrd="4" destOrd="0" presId="urn:microsoft.com/office/officeart/2005/8/layout/pList2#4"/>
    <dgm:cxn modelId="{07D979F2-48D4-440C-BBBD-089F67296110}" type="presParOf" srcId="{AE33016B-B56C-463E-84B7-4C30BA44333E}" destId="{1C5525F0-8868-4BF8-93F1-5C702952E155}" srcOrd="0" destOrd="0" presId="urn:microsoft.com/office/officeart/2005/8/layout/pList2#4"/>
    <dgm:cxn modelId="{BC227253-5E94-4C80-953C-B3BADB819E06}" type="presParOf" srcId="{AE33016B-B56C-463E-84B7-4C30BA44333E}" destId="{85E90AB5-0D7D-402A-B0D6-53A20AB4517B}" srcOrd="1" destOrd="0" presId="urn:microsoft.com/office/officeart/2005/8/layout/pList2#4"/>
    <dgm:cxn modelId="{EB30624E-2522-4744-B5C8-2B389EBD74B8}" type="presParOf" srcId="{AE33016B-B56C-463E-84B7-4C30BA44333E}" destId="{83C4A721-421C-485D-ADF6-A4CAFF724594}" srcOrd="2" destOrd="0" presId="urn:microsoft.com/office/officeart/2005/8/layout/pList2#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E50820D-26A2-47D7-AC88-C10B0683406B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29C54ED7-7861-434C-8467-1F4FE7F16C9E}">
      <dgm:prSet custT="1"/>
      <dgm:spPr>
        <a:solidFill>
          <a:srgbClr val="3CB0E4"/>
        </a:solidFill>
      </dgm:spPr>
      <dgm:t>
        <a:bodyPr/>
        <a:lstStyle/>
        <a:p>
          <a:endParaRPr lang="ru-RU" sz="1400" dirty="0" smtClean="0"/>
        </a:p>
        <a:p>
          <a:r>
            <a:rPr lang="ru-RU" sz="1600" dirty="0" smtClean="0"/>
            <a:t>Проведение ремонта в квартирах ветеранов ВОВ, а так же приравненным к ним отдельных категорий граждан</a:t>
          </a:r>
        </a:p>
        <a:p>
          <a:r>
            <a:rPr lang="ru-RU" sz="1600" dirty="0" smtClean="0"/>
            <a:t>Оказание адресной социальной помощи гражданам оказавшимся в трудной жизненной ситуации</a:t>
          </a:r>
          <a:endParaRPr lang="ru-RU" sz="1600" dirty="0"/>
        </a:p>
      </dgm:t>
    </dgm:pt>
    <dgm:pt modelId="{432D1DC1-FCC9-4F7E-A3C9-8451F3B83445}" type="parTrans" cxnId="{05CF0D55-E2C1-42CE-8FF0-2DCC7E7449E4}">
      <dgm:prSet/>
      <dgm:spPr/>
      <dgm:t>
        <a:bodyPr/>
        <a:lstStyle/>
        <a:p>
          <a:endParaRPr lang="ru-RU"/>
        </a:p>
      </dgm:t>
    </dgm:pt>
    <dgm:pt modelId="{4EDBEC2B-768E-4FC1-B09A-92821A0DC219}" type="sibTrans" cxnId="{05CF0D55-E2C1-42CE-8FF0-2DCC7E7449E4}">
      <dgm:prSet/>
      <dgm:spPr/>
      <dgm:t>
        <a:bodyPr/>
        <a:lstStyle/>
        <a:p>
          <a:endParaRPr lang="ru-RU"/>
        </a:p>
      </dgm:t>
    </dgm:pt>
    <dgm:pt modelId="{BEB81792-8F60-4676-9B68-EBEA2DD38929}">
      <dgm:prSet custT="1"/>
      <dgm:spPr>
        <a:solidFill>
          <a:srgbClr val="3CB0E4"/>
        </a:solidFill>
      </dgm:spPr>
      <dgm:t>
        <a:bodyPr/>
        <a:lstStyle/>
        <a:p>
          <a:pPr algn="ctr"/>
          <a:endParaRPr lang="ru-RU" sz="1400" dirty="0" smtClean="0"/>
        </a:p>
        <a:p>
          <a:pPr algn="ctr"/>
          <a:r>
            <a:rPr lang="ru-RU" sz="1600" dirty="0" smtClean="0"/>
            <a:t>Оказание финансовой помощи по обеспечению равной доступности транспортных услуг для многодетных, малообеспеченных семей, школьников, студентов, неработающих пенсионеров </a:t>
          </a:r>
          <a:endParaRPr lang="ru-RU" sz="1600" dirty="0"/>
        </a:p>
      </dgm:t>
    </dgm:pt>
    <dgm:pt modelId="{9D458C69-E498-4F1B-A1DA-5D1F7FA46483}" type="sibTrans" cxnId="{7103889F-BBC4-4EB5-887F-06E7A3DBE508}">
      <dgm:prSet/>
      <dgm:spPr/>
      <dgm:t>
        <a:bodyPr/>
        <a:lstStyle/>
        <a:p>
          <a:endParaRPr lang="ru-RU"/>
        </a:p>
      </dgm:t>
    </dgm:pt>
    <dgm:pt modelId="{0D8A3D2D-8A72-4418-A446-9BD4E68D68A8}" type="parTrans" cxnId="{7103889F-BBC4-4EB5-887F-06E7A3DBE508}">
      <dgm:prSet/>
      <dgm:spPr/>
      <dgm:t>
        <a:bodyPr/>
        <a:lstStyle/>
        <a:p>
          <a:endParaRPr lang="ru-RU"/>
        </a:p>
      </dgm:t>
    </dgm:pt>
    <dgm:pt modelId="{6A3239FD-BDF8-4A62-A751-09E3C88886B8}">
      <dgm:prSet phldrT="[Текст]" custT="1"/>
      <dgm:spPr>
        <a:solidFill>
          <a:srgbClr val="00B0F0"/>
        </a:solidFill>
      </dgm:spPr>
      <dgm:t>
        <a:bodyPr/>
        <a:lstStyle/>
        <a:p>
          <a:pPr algn="ctr"/>
          <a:endParaRPr lang="ru-RU" sz="1600" dirty="0" smtClean="0"/>
        </a:p>
        <a:p>
          <a:pPr algn="ctr"/>
          <a:r>
            <a:rPr lang="ru-RU" sz="1600" dirty="0" smtClean="0"/>
            <a:t>Организация и оказание финансовой помощи в проведении общегородских мероприятий:</a:t>
          </a:r>
        </a:p>
        <a:p>
          <a:pPr algn="ctr"/>
          <a:r>
            <a:rPr lang="ru-RU" sz="1600" dirty="0" smtClean="0"/>
            <a:t>День Победы, Декада инвалидов, День защиты детей, Празднование Нового года , 8 марта, День пожилого человека и т.д.</a:t>
          </a:r>
          <a:endParaRPr lang="ru-RU" sz="1600" dirty="0"/>
        </a:p>
      </dgm:t>
    </dgm:pt>
    <dgm:pt modelId="{44801207-DFC3-494C-9C0D-A6951DB034B2}" type="sibTrans" cxnId="{73E46CBB-72D0-42B6-96CE-F52CD96C4C7A}">
      <dgm:prSet/>
      <dgm:spPr/>
      <dgm:t>
        <a:bodyPr/>
        <a:lstStyle/>
        <a:p>
          <a:endParaRPr lang="ru-RU"/>
        </a:p>
      </dgm:t>
    </dgm:pt>
    <dgm:pt modelId="{12A08209-2600-4634-B422-E77F6DD5C4FA}" type="parTrans" cxnId="{73E46CBB-72D0-42B6-96CE-F52CD96C4C7A}">
      <dgm:prSet/>
      <dgm:spPr/>
      <dgm:t>
        <a:bodyPr/>
        <a:lstStyle/>
        <a:p>
          <a:endParaRPr lang="ru-RU"/>
        </a:p>
      </dgm:t>
    </dgm:pt>
    <dgm:pt modelId="{885B6894-2BAF-4EDF-B3CF-346E195A6A0A}" type="pres">
      <dgm:prSet presAssocID="{FE50820D-26A2-47D7-AC88-C10B0683406B}" presName="Name0" presStyleCnt="0">
        <dgm:presLayoutVars>
          <dgm:dir/>
          <dgm:resizeHandles val="exact"/>
        </dgm:presLayoutVars>
      </dgm:prSet>
      <dgm:spPr/>
    </dgm:pt>
    <dgm:pt modelId="{4222F460-0832-4BAA-879A-C7F5E4DA2262}" type="pres">
      <dgm:prSet presAssocID="{FE50820D-26A2-47D7-AC88-C10B0683406B}" presName="fgShape" presStyleLbl="fgShp" presStyleIdx="0" presStyleCnt="1" custScaleY="84532" custLinFactNeighborY="8547"/>
      <dgm:spPr>
        <a:solidFill>
          <a:srgbClr val="FF0000"/>
        </a:solidFill>
      </dgm:spPr>
    </dgm:pt>
    <dgm:pt modelId="{F79B61C2-227D-4154-94A0-3575F0553D7C}" type="pres">
      <dgm:prSet presAssocID="{FE50820D-26A2-47D7-AC88-C10B0683406B}" presName="linComp" presStyleCnt="0"/>
      <dgm:spPr/>
    </dgm:pt>
    <dgm:pt modelId="{BB0C10E6-AC0D-40ED-855F-8ADA84ECA512}" type="pres">
      <dgm:prSet presAssocID="{6A3239FD-BDF8-4A62-A751-09E3C88886B8}" presName="compNode" presStyleCnt="0"/>
      <dgm:spPr/>
    </dgm:pt>
    <dgm:pt modelId="{0C8845AD-518E-4F3F-8970-5507BA2BD2ED}" type="pres">
      <dgm:prSet presAssocID="{6A3239FD-BDF8-4A62-A751-09E3C88886B8}" presName="bkgdShape" presStyleLbl="node1" presStyleIdx="0" presStyleCnt="3" custLinFactNeighborX="56" custLinFactNeighborY="-1282"/>
      <dgm:spPr/>
      <dgm:t>
        <a:bodyPr/>
        <a:lstStyle/>
        <a:p>
          <a:endParaRPr lang="ru-RU"/>
        </a:p>
      </dgm:t>
    </dgm:pt>
    <dgm:pt modelId="{33F64E20-B1E9-43AF-A889-8FF581FCA746}" type="pres">
      <dgm:prSet presAssocID="{6A3239FD-BDF8-4A62-A751-09E3C88886B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16AD3-8995-4B4D-AC2D-F426CC61ECCA}" type="pres">
      <dgm:prSet presAssocID="{6A3239FD-BDF8-4A62-A751-09E3C88886B8}" presName="invisiNode" presStyleLbl="node1" presStyleIdx="0" presStyleCnt="3"/>
      <dgm:spPr/>
    </dgm:pt>
    <dgm:pt modelId="{EA7148EE-7276-416C-A6F1-6401A0AF84F8}" type="pres">
      <dgm:prSet presAssocID="{6A3239FD-BDF8-4A62-A751-09E3C88886B8}" presName="imagNode" presStyleLbl="fgImgPlace1" presStyleIdx="0" presStyleCnt="3" custScaleX="108872" custScaleY="974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1A032F18-A46E-4851-B957-6EF1D4169AD3}" type="pres">
      <dgm:prSet presAssocID="{44801207-DFC3-494C-9C0D-A6951DB034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373A15-DED2-405F-96CB-9287E33DAFB3}" type="pres">
      <dgm:prSet presAssocID="{BEB81792-8F60-4676-9B68-EBEA2DD38929}" presName="compNode" presStyleCnt="0"/>
      <dgm:spPr/>
    </dgm:pt>
    <dgm:pt modelId="{204CE0DC-FEE4-4AF6-8B15-CCBA8F584A74}" type="pres">
      <dgm:prSet presAssocID="{BEB81792-8F60-4676-9B68-EBEA2DD38929}" presName="bkgdShape" presStyleLbl="node1" presStyleIdx="1" presStyleCnt="3"/>
      <dgm:spPr/>
      <dgm:t>
        <a:bodyPr/>
        <a:lstStyle/>
        <a:p>
          <a:endParaRPr lang="ru-RU"/>
        </a:p>
      </dgm:t>
    </dgm:pt>
    <dgm:pt modelId="{5CAC9C7E-8265-4F80-A2F3-D07948D87810}" type="pres">
      <dgm:prSet presAssocID="{BEB81792-8F60-4676-9B68-EBEA2DD3892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F7316-58DA-45D0-833D-B0A4A030760D}" type="pres">
      <dgm:prSet presAssocID="{BEB81792-8F60-4676-9B68-EBEA2DD38929}" presName="invisiNode" presStyleLbl="node1" presStyleIdx="1" presStyleCnt="3"/>
      <dgm:spPr/>
    </dgm:pt>
    <dgm:pt modelId="{8E8CAE24-0A5E-4153-B8BF-7F4D79146F23}" type="pres">
      <dgm:prSet presAssocID="{BEB81792-8F60-4676-9B68-EBEA2DD38929}" presName="imagNode" presStyleLbl="fgImgPlace1" presStyleIdx="1" presStyleCnt="3" custScaleX="113639" custScaleY="10479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C155BB6D-4386-4EE7-8C5A-E52302F3FABC}" type="pres">
      <dgm:prSet presAssocID="{9D458C69-E498-4F1B-A1DA-5D1F7FA464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EE68CE7-BE43-4C34-BD2D-25CFAA9B44B0}" type="pres">
      <dgm:prSet presAssocID="{29C54ED7-7861-434C-8467-1F4FE7F16C9E}" presName="compNode" presStyleCnt="0"/>
      <dgm:spPr/>
    </dgm:pt>
    <dgm:pt modelId="{46F197A1-2E08-433A-84D9-4F16E6A274F2}" type="pres">
      <dgm:prSet presAssocID="{29C54ED7-7861-434C-8467-1F4FE7F16C9E}" presName="bkgdShape" presStyleLbl="node1" presStyleIdx="2" presStyleCnt="3"/>
      <dgm:spPr/>
      <dgm:t>
        <a:bodyPr/>
        <a:lstStyle/>
        <a:p>
          <a:endParaRPr lang="ru-RU"/>
        </a:p>
      </dgm:t>
    </dgm:pt>
    <dgm:pt modelId="{7B5B6B8D-AD2F-47F2-856B-3DDDC8B746E5}" type="pres">
      <dgm:prSet presAssocID="{29C54ED7-7861-434C-8467-1F4FE7F16C9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94D64-BA50-42BF-B9F5-19D1E4B23E78}" type="pres">
      <dgm:prSet presAssocID="{29C54ED7-7861-434C-8467-1F4FE7F16C9E}" presName="invisiNode" presStyleLbl="node1" presStyleIdx="2" presStyleCnt="3"/>
      <dgm:spPr/>
    </dgm:pt>
    <dgm:pt modelId="{9CA45483-19B4-4061-8292-802CC30D8C5A}" type="pres">
      <dgm:prSet presAssocID="{29C54ED7-7861-434C-8467-1F4FE7F16C9E}" presName="imagNode" presStyleLbl="fgImgPlace1" presStyleIdx="2" presStyleCnt="3" custScaleX="111064" custScaleY="9745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</dgm:ptLst>
  <dgm:cxnLst>
    <dgm:cxn modelId="{DE4BDBED-0CDB-403B-8BCD-943DFE2E4E49}" type="presOf" srcId="{9D458C69-E498-4F1B-A1DA-5D1F7FA46483}" destId="{C155BB6D-4386-4EE7-8C5A-E52302F3FABC}" srcOrd="0" destOrd="0" presId="urn:microsoft.com/office/officeart/2005/8/layout/hList7"/>
    <dgm:cxn modelId="{DDA2A040-AC58-42D6-AB5E-5CB3FD39DB0F}" type="presOf" srcId="{29C54ED7-7861-434C-8467-1F4FE7F16C9E}" destId="{7B5B6B8D-AD2F-47F2-856B-3DDDC8B746E5}" srcOrd="1" destOrd="0" presId="urn:microsoft.com/office/officeart/2005/8/layout/hList7"/>
    <dgm:cxn modelId="{AD93E60D-D5A9-41CE-88AF-535E626A77A3}" type="presOf" srcId="{BEB81792-8F60-4676-9B68-EBEA2DD38929}" destId="{204CE0DC-FEE4-4AF6-8B15-CCBA8F584A74}" srcOrd="0" destOrd="0" presId="urn:microsoft.com/office/officeart/2005/8/layout/hList7"/>
    <dgm:cxn modelId="{5452E828-90F2-48F5-B41C-A5832633D688}" type="presOf" srcId="{6A3239FD-BDF8-4A62-A751-09E3C88886B8}" destId="{33F64E20-B1E9-43AF-A889-8FF581FCA746}" srcOrd="1" destOrd="0" presId="urn:microsoft.com/office/officeart/2005/8/layout/hList7"/>
    <dgm:cxn modelId="{73E46CBB-72D0-42B6-96CE-F52CD96C4C7A}" srcId="{FE50820D-26A2-47D7-AC88-C10B0683406B}" destId="{6A3239FD-BDF8-4A62-A751-09E3C88886B8}" srcOrd="0" destOrd="0" parTransId="{12A08209-2600-4634-B422-E77F6DD5C4FA}" sibTransId="{44801207-DFC3-494C-9C0D-A6951DB034B2}"/>
    <dgm:cxn modelId="{C6B0AC1F-9BDC-47E6-941E-615DA49A2D72}" type="presOf" srcId="{29C54ED7-7861-434C-8467-1F4FE7F16C9E}" destId="{46F197A1-2E08-433A-84D9-4F16E6A274F2}" srcOrd="0" destOrd="0" presId="urn:microsoft.com/office/officeart/2005/8/layout/hList7"/>
    <dgm:cxn modelId="{D4939FBF-B5FA-4ADA-9C27-EA6A2D1548AC}" type="presOf" srcId="{44801207-DFC3-494C-9C0D-A6951DB034B2}" destId="{1A032F18-A46E-4851-B957-6EF1D4169AD3}" srcOrd="0" destOrd="0" presId="urn:microsoft.com/office/officeart/2005/8/layout/hList7"/>
    <dgm:cxn modelId="{22F43F7D-AF20-4543-9BF6-47F2E0F58EA8}" type="presOf" srcId="{BEB81792-8F60-4676-9B68-EBEA2DD38929}" destId="{5CAC9C7E-8265-4F80-A2F3-D07948D87810}" srcOrd="1" destOrd="0" presId="urn:microsoft.com/office/officeart/2005/8/layout/hList7"/>
    <dgm:cxn modelId="{7103889F-BBC4-4EB5-887F-06E7A3DBE508}" srcId="{FE50820D-26A2-47D7-AC88-C10B0683406B}" destId="{BEB81792-8F60-4676-9B68-EBEA2DD38929}" srcOrd="1" destOrd="0" parTransId="{0D8A3D2D-8A72-4418-A446-9BD4E68D68A8}" sibTransId="{9D458C69-E498-4F1B-A1DA-5D1F7FA46483}"/>
    <dgm:cxn modelId="{05CF0D55-E2C1-42CE-8FF0-2DCC7E7449E4}" srcId="{FE50820D-26A2-47D7-AC88-C10B0683406B}" destId="{29C54ED7-7861-434C-8467-1F4FE7F16C9E}" srcOrd="2" destOrd="0" parTransId="{432D1DC1-FCC9-4F7E-A3C9-8451F3B83445}" sibTransId="{4EDBEC2B-768E-4FC1-B09A-92821A0DC219}"/>
    <dgm:cxn modelId="{69BBB596-6FF0-44E5-8468-EE317D354DF7}" type="presOf" srcId="{FE50820D-26A2-47D7-AC88-C10B0683406B}" destId="{885B6894-2BAF-4EDF-B3CF-346E195A6A0A}" srcOrd="0" destOrd="0" presId="urn:microsoft.com/office/officeart/2005/8/layout/hList7"/>
    <dgm:cxn modelId="{220B601F-BB8A-43B2-B936-26C697AF6F90}" type="presOf" srcId="{6A3239FD-BDF8-4A62-A751-09E3C88886B8}" destId="{0C8845AD-518E-4F3F-8970-5507BA2BD2ED}" srcOrd="0" destOrd="0" presId="urn:microsoft.com/office/officeart/2005/8/layout/hList7"/>
    <dgm:cxn modelId="{7F48736D-A3AD-440D-A2D8-88ECEB70A288}" type="presParOf" srcId="{885B6894-2BAF-4EDF-B3CF-346E195A6A0A}" destId="{4222F460-0832-4BAA-879A-C7F5E4DA2262}" srcOrd="0" destOrd="0" presId="urn:microsoft.com/office/officeart/2005/8/layout/hList7"/>
    <dgm:cxn modelId="{1D042D93-6B79-43F8-81D7-4BE7EBBCF300}" type="presParOf" srcId="{885B6894-2BAF-4EDF-B3CF-346E195A6A0A}" destId="{F79B61C2-227D-4154-94A0-3575F0553D7C}" srcOrd="1" destOrd="0" presId="urn:microsoft.com/office/officeart/2005/8/layout/hList7"/>
    <dgm:cxn modelId="{DB418251-B422-40F6-9F80-07C36D4255A7}" type="presParOf" srcId="{F79B61C2-227D-4154-94A0-3575F0553D7C}" destId="{BB0C10E6-AC0D-40ED-855F-8ADA84ECA512}" srcOrd="0" destOrd="0" presId="urn:microsoft.com/office/officeart/2005/8/layout/hList7"/>
    <dgm:cxn modelId="{4303EA54-545F-469D-8594-A63435653EF3}" type="presParOf" srcId="{BB0C10E6-AC0D-40ED-855F-8ADA84ECA512}" destId="{0C8845AD-518E-4F3F-8970-5507BA2BD2ED}" srcOrd="0" destOrd="0" presId="urn:microsoft.com/office/officeart/2005/8/layout/hList7"/>
    <dgm:cxn modelId="{382A3F62-4F34-4CEB-B2CE-9BABE9108899}" type="presParOf" srcId="{BB0C10E6-AC0D-40ED-855F-8ADA84ECA512}" destId="{33F64E20-B1E9-43AF-A889-8FF581FCA746}" srcOrd="1" destOrd="0" presId="urn:microsoft.com/office/officeart/2005/8/layout/hList7"/>
    <dgm:cxn modelId="{EC52A341-B067-44DD-985D-C5905549FFF8}" type="presParOf" srcId="{BB0C10E6-AC0D-40ED-855F-8ADA84ECA512}" destId="{B3F16AD3-8995-4B4D-AC2D-F426CC61ECCA}" srcOrd="2" destOrd="0" presId="urn:microsoft.com/office/officeart/2005/8/layout/hList7"/>
    <dgm:cxn modelId="{2C083AD8-DAF5-4D02-B191-118E6807B998}" type="presParOf" srcId="{BB0C10E6-AC0D-40ED-855F-8ADA84ECA512}" destId="{EA7148EE-7276-416C-A6F1-6401A0AF84F8}" srcOrd="3" destOrd="0" presId="urn:microsoft.com/office/officeart/2005/8/layout/hList7"/>
    <dgm:cxn modelId="{0303C595-FE50-4501-8BF8-3ABEC0E0248B}" type="presParOf" srcId="{F79B61C2-227D-4154-94A0-3575F0553D7C}" destId="{1A032F18-A46E-4851-B957-6EF1D4169AD3}" srcOrd="1" destOrd="0" presId="urn:microsoft.com/office/officeart/2005/8/layout/hList7"/>
    <dgm:cxn modelId="{C8DFB750-A6D4-473F-9379-AFE4BC58A128}" type="presParOf" srcId="{F79B61C2-227D-4154-94A0-3575F0553D7C}" destId="{C6373A15-DED2-405F-96CB-9287E33DAFB3}" srcOrd="2" destOrd="0" presId="urn:microsoft.com/office/officeart/2005/8/layout/hList7"/>
    <dgm:cxn modelId="{C491AC75-C37A-48B2-B761-ECD76D1110F3}" type="presParOf" srcId="{C6373A15-DED2-405F-96CB-9287E33DAFB3}" destId="{204CE0DC-FEE4-4AF6-8B15-CCBA8F584A74}" srcOrd="0" destOrd="0" presId="urn:microsoft.com/office/officeart/2005/8/layout/hList7"/>
    <dgm:cxn modelId="{755AF006-8C36-4BDC-8212-DA83E477872B}" type="presParOf" srcId="{C6373A15-DED2-405F-96CB-9287E33DAFB3}" destId="{5CAC9C7E-8265-4F80-A2F3-D07948D87810}" srcOrd="1" destOrd="0" presId="urn:microsoft.com/office/officeart/2005/8/layout/hList7"/>
    <dgm:cxn modelId="{7211363E-2CE8-45B8-802A-CAC37BA2DEA9}" type="presParOf" srcId="{C6373A15-DED2-405F-96CB-9287E33DAFB3}" destId="{B30F7316-58DA-45D0-833D-B0A4A030760D}" srcOrd="2" destOrd="0" presId="urn:microsoft.com/office/officeart/2005/8/layout/hList7"/>
    <dgm:cxn modelId="{1143D520-AFB8-41BB-906F-349C95D3B878}" type="presParOf" srcId="{C6373A15-DED2-405F-96CB-9287E33DAFB3}" destId="{8E8CAE24-0A5E-4153-B8BF-7F4D79146F23}" srcOrd="3" destOrd="0" presId="urn:microsoft.com/office/officeart/2005/8/layout/hList7"/>
    <dgm:cxn modelId="{8DCCB49F-95D4-4AB2-969B-AF2FE8D5965B}" type="presParOf" srcId="{F79B61C2-227D-4154-94A0-3575F0553D7C}" destId="{C155BB6D-4386-4EE7-8C5A-E52302F3FABC}" srcOrd="3" destOrd="0" presId="urn:microsoft.com/office/officeart/2005/8/layout/hList7"/>
    <dgm:cxn modelId="{31EDF28F-6745-4DE3-87E6-2B80D4234EFA}" type="presParOf" srcId="{F79B61C2-227D-4154-94A0-3575F0553D7C}" destId="{1EE68CE7-BE43-4C34-BD2D-25CFAA9B44B0}" srcOrd="4" destOrd="0" presId="urn:microsoft.com/office/officeart/2005/8/layout/hList7"/>
    <dgm:cxn modelId="{6DFD6597-B87B-4544-B234-CF22C9113D13}" type="presParOf" srcId="{1EE68CE7-BE43-4C34-BD2D-25CFAA9B44B0}" destId="{46F197A1-2E08-433A-84D9-4F16E6A274F2}" srcOrd="0" destOrd="0" presId="urn:microsoft.com/office/officeart/2005/8/layout/hList7"/>
    <dgm:cxn modelId="{670B4E32-494C-4A75-B666-FBA87B3C4781}" type="presParOf" srcId="{1EE68CE7-BE43-4C34-BD2D-25CFAA9B44B0}" destId="{7B5B6B8D-AD2F-47F2-856B-3DDDC8B746E5}" srcOrd="1" destOrd="0" presId="urn:microsoft.com/office/officeart/2005/8/layout/hList7"/>
    <dgm:cxn modelId="{B79D4630-58DF-40C5-936E-136F46686348}" type="presParOf" srcId="{1EE68CE7-BE43-4C34-BD2D-25CFAA9B44B0}" destId="{97F94D64-BA50-42BF-B9F5-19D1E4B23E78}" srcOrd="2" destOrd="0" presId="urn:microsoft.com/office/officeart/2005/8/layout/hList7"/>
    <dgm:cxn modelId="{08C0CDDC-AFC9-4061-A8D7-FCF281CB6E1B}" type="presParOf" srcId="{1EE68CE7-BE43-4C34-BD2D-25CFAA9B44B0}" destId="{9CA45483-19B4-4061-8292-802CC30D8C5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BD5086F-5775-4B9D-BBA1-B7F70CB1A0C1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9516255-9FE5-4178-87EA-0D4CE2ACF2A1}" type="doc">
      <dgm:prSet loTypeId="urn:microsoft.com/office/officeart/2005/8/layout/radial4" loCatId="relationship" qsTypeId="urn:microsoft.com/office/officeart/2005/8/quickstyle/3d5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7AAD6AB-0B0E-4E82-AEB1-8C43AF7EB4D9}">
      <dgm:prSet phldrT="[Текст]" custT="1"/>
      <dgm:spPr>
        <a:solidFill>
          <a:srgbClr val="D636C3"/>
        </a:soli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765,6 </a:t>
          </a:r>
          <a:r>
            <a:rPr lang="ru-RU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тыс.руб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E4149-412E-44D9-B9DD-CC6118BFCA4D}" type="parTrans" cxnId="{66F4D4F5-CF1A-4440-A7C0-A3D68332A90E}">
      <dgm:prSet/>
      <dgm:spPr/>
      <dgm:t>
        <a:bodyPr/>
        <a:lstStyle/>
        <a:p>
          <a:endParaRPr lang="ru-RU" b="1"/>
        </a:p>
      </dgm:t>
    </dgm:pt>
    <dgm:pt modelId="{6ACA3BE6-9FC1-4CCB-AE89-F469F2CCFA73}" type="sibTrans" cxnId="{66F4D4F5-CF1A-4440-A7C0-A3D68332A90E}">
      <dgm:prSet/>
      <dgm:spPr/>
      <dgm:t>
        <a:bodyPr/>
        <a:lstStyle/>
        <a:p>
          <a:endParaRPr lang="ru-RU" b="1"/>
        </a:p>
      </dgm:t>
    </dgm:pt>
    <dgm:pt modelId="{FE8100B4-34DE-4ACC-8240-AEA2AC24DE81}">
      <dgm:prSet phldrT="[Текст]" custT="1"/>
      <dgm:spPr>
        <a:solidFill>
          <a:srgbClr val="209BEE"/>
        </a:solidFill>
      </dgm:spPr>
      <dgm:t>
        <a:bodyPr/>
        <a:lstStyle/>
        <a:p>
          <a:r>
            <a:rPr lang="ru-RU" sz="1600" b="1" i="1" u="sng" dirty="0" smtClean="0"/>
            <a:t>Выполнение мероприятий в области благоустройства </a:t>
          </a:r>
          <a:endParaRPr lang="ru-RU" sz="1600" b="1" i="1" u="sng" dirty="0"/>
        </a:p>
      </dgm:t>
    </dgm:pt>
    <dgm:pt modelId="{AE1146C6-5CFF-4C95-B6F8-5214E0DC8C8C}" type="parTrans" cxnId="{2967E177-26F0-4F39-A548-67372B9B9D6D}">
      <dgm:prSet/>
      <dgm:spPr/>
      <dgm:t>
        <a:bodyPr/>
        <a:lstStyle/>
        <a:p>
          <a:endParaRPr lang="ru-RU" b="1"/>
        </a:p>
      </dgm:t>
    </dgm:pt>
    <dgm:pt modelId="{949DEF40-36DF-4BEC-B90D-E6CCDEA05A69}" type="sibTrans" cxnId="{2967E177-26F0-4F39-A548-67372B9B9D6D}">
      <dgm:prSet/>
      <dgm:spPr/>
      <dgm:t>
        <a:bodyPr/>
        <a:lstStyle/>
        <a:p>
          <a:endParaRPr lang="ru-RU" b="1"/>
        </a:p>
      </dgm:t>
    </dgm:pt>
    <dgm:pt modelId="{AF5C0C68-D0AD-4147-94B7-C2AF61873135}">
      <dgm:prSet custT="1"/>
      <dgm:spPr>
        <a:solidFill>
          <a:srgbClr val="209BEE"/>
        </a:solidFill>
      </dgm:spPr>
      <dgm:t>
        <a:bodyPr/>
        <a:lstStyle/>
        <a:p>
          <a:pPr algn="ctr"/>
          <a:r>
            <a:rPr lang="ru-RU" sz="1600" b="1" i="1" u="sng" smtClean="0"/>
            <a:t>Выполнение мероприятий в рамках дорожной деятельности</a:t>
          </a:r>
          <a:endParaRPr lang="ru-RU" sz="1600" b="1" i="1" u="sng" dirty="0" smtClean="0"/>
        </a:p>
      </dgm:t>
    </dgm:pt>
    <dgm:pt modelId="{B434F5DB-43F3-45FB-9F9E-598C95953193}" type="parTrans" cxnId="{7C7BDE97-69CD-45B2-8DAC-48DCF8624441}">
      <dgm:prSet/>
      <dgm:spPr/>
      <dgm:t>
        <a:bodyPr/>
        <a:lstStyle/>
        <a:p>
          <a:endParaRPr lang="ru-RU"/>
        </a:p>
      </dgm:t>
    </dgm:pt>
    <dgm:pt modelId="{1BA41D18-BB54-498B-908F-B9B542254857}" type="sibTrans" cxnId="{7C7BDE97-69CD-45B2-8DAC-48DCF8624441}">
      <dgm:prSet/>
      <dgm:spPr/>
      <dgm:t>
        <a:bodyPr/>
        <a:lstStyle/>
        <a:p>
          <a:endParaRPr lang="ru-RU"/>
        </a:p>
      </dgm:t>
    </dgm:pt>
    <dgm:pt modelId="{E6803FFF-CFBB-46F3-A64D-AF5D76EE18B2}">
      <dgm:prSet custT="1"/>
      <dgm:spPr>
        <a:solidFill>
          <a:srgbClr val="209BEE"/>
        </a:solidFill>
      </dgm:spPr>
      <dgm:t>
        <a:bodyPr/>
        <a:lstStyle/>
        <a:p>
          <a:r>
            <a:rPr lang="ru-RU" sz="1600" b="1" i="1" u="sng" dirty="0" smtClean="0"/>
            <a:t>Выполнение мероприятий в области молодежной политики</a:t>
          </a:r>
          <a:endParaRPr lang="ru-RU" sz="1600" b="1" i="1" u="sng" dirty="0"/>
        </a:p>
      </dgm:t>
    </dgm:pt>
    <dgm:pt modelId="{228133A7-2352-4899-9432-13665E8AE203}" type="parTrans" cxnId="{0719C1AC-88B8-434D-A691-E318D37CE3CB}">
      <dgm:prSet/>
      <dgm:spPr/>
      <dgm:t>
        <a:bodyPr/>
        <a:lstStyle/>
        <a:p>
          <a:endParaRPr lang="ru-RU"/>
        </a:p>
      </dgm:t>
    </dgm:pt>
    <dgm:pt modelId="{A6DA8173-5535-482A-8540-973995F77A10}" type="sibTrans" cxnId="{0719C1AC-88B8-434D-A691-E318D37CE3CB}">
      <dgm:prSet/>
      <dgm:spPr/>
      <dgm:t>
        <a:bodyPr/>
        <a:lstStyle/>
        <a:p>
          <a:endParaRPr lang="ru-RU"/>
        </a:p>
      </dgm:t>
    </dgm:pt>
    <dgm:pt modelId="{2FA957D3-0A1F-4260-8830-129BF0AF240B}">
      <dgm:prSet phldrT="[Текст]" custT="1"/>
      <dgm:spPr>
        <a:solidFill>
          <a:srgbClr val="209BEE"/>
        </a:solidFill>
      </dgm:spPr>
      <dgm:t>
        <a:bodyPr/>
        <a:lstStyle/>
        <a:p>
          <a:r>
            <a:rPr lang="ru-RU" sz="1600" b="1" i="1" u="sng" dirty="0" smtClean="0"/>
            <a:t>Выполнение мероприятий в рамках пожарной безопасности </a:t>
          </a:r>
          <a:endParaRPr lang="ru-RU" sz="1600" b="1" i="1" u="sng" dirty="0"/>
        </a:p>
      </dgm:t>
    </dgm:pt>
    <dgm:pt modelId="{18E790A2-42FA-4A51-8FE3-E7AC8D204E02}" type="sibTrans" cxnId="{88D121C6-2006-4AAB-AA1D-D9309BA74D5E}">
      <dgm:prSet/>
      <dgm:spPr/>
      <dgm:t>
        <a:bodyPr/>
        <a:lstStyle/>
        <a:p>
          <a:endParaRPr lang="ru-RU" b="1"/>
        </a:p>
      </dgm:t>
    </dgm:pt>
    <dgm:pt modelId="{590C17C0-AF7A-44D1-BF8D-E81A8A226FE7}" type="parTrans" cxnId="{88D121C6-2006-4AAB-AA1D-D9309BA74D5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 b="1"/>
        </a:p>
      </dgm:t>
    </dgm:pt>
    <dgm:pt modelId="{D2D45262-6457-4A44-B6CF-7D206542ED8A}" type="pres">
      <dgm:prSet presAssocID="{D9516255-9FE5-4178-87EA-0D4CE2ACF2A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4F4569-DBAA-417F-82AA-6633CD336F0F}" type="pres">
      <dgm:prSet presAssocID="{47AAD6AB-0B0E-4E82-AEB1-8C43AF7EB4D9}" presName="centerShape" presStyleLbl="node0" presStyleIdx="0" presStyleCnt="1" custScaleX="162477" custScaleY="62725" custLinFactNeighborX="-10106" custLinFactNeighborY="-32885"/>
      <dgm:spPr/>
      <dgm:t>
        <a:bodyPr/>
        <a:lstStyle/>
        <a:p>
          <a:endParaRPr lang="ru-RU"/>
        </a:p>
      </dgm:t>
    </dgm:pt>
    <dgm:pt modelId="{9A76B770-571B-40CE-83B6-225CF6FC2ED8}" type="pres">
      <dgm:prSet presAssocID="{AE1146C6-5CFF-4C95-B6F8-5214E0DC8C8C}" presName="parTrans" presStyleLbl="bgSibTrans2D1" presStyleIdx="0" presStyleCnt="4" custAng="182635" custLinFactNeighborX="9979" custLinFactNeighborY="79378"/>
      <dgm:spPr/>
      <dgm:t>
        <a:bodyPr/>
        <a:lstStyle/>
        <a:p>
          <a:endParaRPr lang="ru-RU"/>
        </a:p>
      </dgm:t>
    </dgm:pt>
    <dgm:pt modelId="{AA5F22EF-7796-47DF-9A1F-1DB8D395456D}" type="pres">
      <dgm:prSet presAssocID="{FE8100B4-34DE-4ACC-8240-AEA2AC24DE81}" presName="node" presStyleLbl="node1" presStyleIdx="0" presStyleCnt="4" custScaleX="140623" custScaleY="144753" custRadScaleRad="162350" custRadScaleInc="100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27FDA-5838-4A05-9DE0-F2791A004364}" type="pres">
      <dgm:prSet presAssocID="{B434F5DB-43F3-45FB-9F9E-598C95953193}" presName="parTrans" presStyleLbl="bgSibTrans2D1" presStyleIdx="1" presStyleCnt="4" custAng="21020369" custLinFactNeighborX="27749" custLinFactNeighborY="-30777"/>
      <dgm:spPr/>
      <dgm:t>
        <a:bodyPr/>
        <a:lstStyle/>
        <a:p>
          <a:endParaRPr lang="ru-RU"/>
        </a:p>
      </dgm:t>
    </dgm:pt>
    <dgm:pt modelId="{034F5889-D3D5-4D37-AB96-17A367099539}" type="pres">
      <dgm:prSet presAssocID="{AF5C0C68-D0AD-4147-94B7-C2AF61873135}" presName="node" presStyleLbl="node1" presStyleIdx="1" presStyleCnt="4" custScaleX="141668" custScaleY="147169" custRadScaleRad="92250" custRadScaleInc="-166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2CC4B-20D5-47AA-AD9A-D0D84428CC6D}" type="pres">
      <dgm:prSet presAssocID="{228133A7-2352-4899-9432-13665E8AE203}" presName="parTrans" presStyleLbl="bgSibTrans2D1" presStyleIdx="2" presStyleCnt="4" custAng="594927" custLinFactNeighborX="-34430" custLinFactNeighborY="-15850"/>
      <dgm:spPr/>
      <dgm:t>
        <a:bodyPr/>
        <a:lstStyle/>
        <a:p>
          <a:endParaRPr lang="ru-RU"/>
        </a:p>
      </dgm:t>
    </dgm:pt>
    <dgm:pt modelId="{2DC1889C-8137-4701-A3EE-C489FE5CCB94}" type="pres">
      <dgm:prSet presAssocID="{E6803FFF-CFBB-46F3-A64D-AF5D76EE18B2}" presName="node" presStyleLbl="node1" presStyleIdx="2" presStyleCnt="4" custScaleX="139791" custScaleY="133789" custRadScaleRad="50562" custRadScaleInc="172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D4FB2-BD44-4829-865B-F6184E886B41}" type="pres">
      <dgm:prSet presAssocID="{590C17C0-AF7A-44D1-BF8D-E81A8A226FE7}" presName="parTrans" presStyleLbl="bgSibTrans2D1" presStyleIdx="3" presStyleCnt="4" custAng="20960374" custScaleX="99105" custLinFactNeighborX="-3510" custLinFactNeighborY="79734"/>
      <dgm:spPr/>
      <dgm:t>
        <a:bodyPr/>
        <a:lstStyle/>
        <a:p>
          <a:endParaRPr lang="ru-RU"/>
        </a:p>
      </dgm:t>
    </dgm:pt>
    <dgm:pt modelId="{0DEE6888-B3BF-4A38-A2E3-8741228F96C7}" type="pres">
      <dgm:prSet presAssocID="{2FA957D3-0A1F-4260-8830-129BF0AF240B}" presName="node" presStyleLbl="node1" presStyleIdx="3" presStyleCnt="4" custScaleX="137155" custScaleY="147501" custRadScaleRad="155229" custRadScaleInc="-1233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D4238C-62E2-4B32-ADBD-7F38A4D2DD1B}" type="presOf" srcId="{2FA957D3-0A1F-4260-8830-129BF0AF240B}" destId="{0DEE6888-B3BF-4A38-A2E3-8741228F96C7}" srcOrd="0" destOrd="0" presId="urn:microsoft.com/office/officeart/2005/8/layout/radial4"/>
    <dgm:cxn modelId="{0719C1AC-88B8-434D-A691-E318D37CE3CB}" srcId="{47AAD6AB-0B0E-4E82-AEB1-8C43AF7EB4D9}" destId="{E6803FFF-CFBB-46F3-A64D-AF5D76EE18B2}" srcOrd="2" destOrd="0" parTransId="{228133A7-2352-4899-9432-13665E8AE203}" sibTransId="{A6DA8173-5535-482A-8540-973995F77A10}"/>
    <dgm:cxn modelId="{7897176A-A92F-454C-9746-34C4096E60B1}" type="presOf" srcId="{AE1146C6-5CFF-4C95-B6F8-5214E0DC8C8C}" destId="{9A76B770-571B-40CE-83B6-225CF6FC2ED8}" srcOrd="0" destOrd="0" presId="urn:microsoft.com/office/officeart/2005/8/layout/radial4"/>
    <dgm:cxn modelId="{CF1F1CB0-04EE-4616-B873-D2A865AF0D83}" type="presOf" srcId="{FE8100B4-34DE-4ACC-8240-AEA2AC24DE81}" destId="{AA5F22EF-7796-47DF-9A1F-1DB8D395456D}" srcOrd="0" destOrd="0" presId="urn:microsoft.com/office/officeart/2005/8/layout/radial4"/>
    <dgm:cxn modelId="{FC0DF388-0A76-467D-8B58-A4EAE534D5FF}" type="presOf" srcId="{B434F5DB-43F3-45FB-9F9E-598C95953193}" destId="{E1127FDA-5838-4A05-9DE0-F2791A004364}" srcOrd="0" destOrd="0" presId="urn:microsoft.com/office/officeart/2005/8/layout/radial4"/>
    <dgm:cxn modelId="{88D121C6-2006-4AAB-AA1D-D9309BA74D5E}" srcId="{47AAD6AB-0B0E-4E82-AEB1-8C43AF7EB4D9}" destId="{2FA957D3-0A1F-4260-8830-129BF0AF240B}" srcOrd="3" destOrd="0" parTransId="{590C17C0-AF7A-44D1-BF8D-E81A8A226FE7}" sibTransId="{18E790A2-42FA-4A51-8FE3-E7AC8D204E02}"/>
    <dgm:cxn modelId="{2967E177-26F0-4F39-A548-67372B9B9D6D}" srcId="{47AAD6AB-0B0E-4E82-AEB1-8C43AF7EB4D9}" destId="{FE8100B4-34DE-4ACC-8240-AEA2AC24DE81}" srcOrd="0" destOrd="0" parTransId="{AE1146C6-5CFF-4C95-B6F8-5214E0DC8C8C}" sibTransId="{949DEF40-36DF-4BEC-B90D-E6CCDEA05A69}"/>
    <dgm:cxn modelId="{F1A6F32C-5BFE-4226-9150-43FC7E718BDB}" type="presOf" srcId="{590C17C0-AF7A-44D1-BF8D-E81A8A226FE7}" destId="{3D1D4FB2-BD44-4829-865B-F6184E886B41}" srcOrd="0" destOrd="0" presId="urn:microsoft.com/office/officeart/2005/8/layout/radial4"/>
    <dgm:cxn modelId="{6BAC53B2-D452-4E15-94F1-18481D77C7A8}" type="presOf" srcId="{47AAD6AB-0B0E-4E82-AEB1-8C43AF7EB4D9}" destId="{4F4F4569-DBAA-417F-82AA-6633CD336F0F}" srcOrd="0" destOrd="0" presId="urn:microsoft.com/office/officeart/2005/8/layout/radial4"/>
    <dgm:cxn modelId="{67C62907-32AF-4757-AE9D-01BB137B26D8}" type="presOf" srcId="{AF5C0C68-D0AD-4147-94B7-C2AF61873135}" destId="{034F5889-D3D5-4D37-AB96-17A367099539}" srcOrd="0" destOrd="0" presId="urn:microsoft.com/office/officeart/2005/8/layout/radial4"/>
    <dgm:cxn modelId="{7C7BDE97-69CD-45B2-8DAC-48DCF8624441}" srcId="{47AAD6AB-0B0E-4E82-AEB1-8C43AF7EB4D9}" destId="{AF5C0C68-D0AD-4147-94B7-C2AF61873135}" srcOrd="1" destOrd="0" parTransId="{B434F5DB-43F3-45FB-9F9E-598C95953193}" sibTransId="{1BA41D18-BB54-498B-908F-B9B542254857}"/>
    <dgm:cxn modelId="{66F4D4F5-CF1A-4440-A7C0-A3D68332A90E}" srcId="{D9516255-9FE5-4178-87EA-0D4CE2ACF2A1}" destId="{47AAD6AB-0B0E-4E82-AEB1-8C43AF7EB4D9}" srcOrd="0" destOrd="0" parTransId="{6B0E4149-412E-44D9-B9DD-CC6118BFCA4D}" sibTransId="{6ACA3BE6-9FC1-4CCB-AE89-F469F2CCFA73}"/>
    <dgm:cxn modelId="{69F62B0B-9A21-4C51-8515-41F21FB0A429}" type="presOf" srcId="{D9516255-9FE5-4178-87EA-0D4CE2ACF2A1}" destId="{D2D45262-6457-4A44-B6CF-7D206542ED8A}" srcOrd="0" destOrd="0" presId="urn:microsoft.com/office/officeart/2005/8/layout/radial4"/>
    <dgm:cxn modelId="{45AFF5C8-BCC6-4523-93E7-64A43A2A0F5F}" type="presOf" srcId="{E6803FFF-CFBB-46F3-A64D-AF5D76EE18B2}" destId="{2DC1889C-8137-4701-A3EE-C489FE5CCB94}" srcOrd="0" destOrd="0" presId="urn:microsoft.com/office/officeart/2005/8/layout/radial4"/>
    <dgm:cxn modelId="{5BA7A123-2A76-45E0-BA19-38E6B584EC00}" type="presOf" srcId="{228133A7-2352-4899-9432-13665E8AE203}" destId="{F2E2CC4B-20D5-47AA-AD9A-D0D84428CC6D}" srcOrd="0" destOrd="0" presId="urn:microsoft.com/office/officeart/2005/8/layout/radial4"/>
    <dgm:cxn modelId="{C5AC5B42-BC42-4F03-9F57-F68C1F30A9F9}" type="presParOf" srcId="{D2D45262-6457-4A44-B6CF-7D206542ED8A}" destId="{4F4F4569-DBAA-417F-82AA-6633CD336F0F}" srcOrd="0" destOrd="0" presId="urn:microsoft.com/office/officeart/2005/8/layout/radial4"/>
    <dgm:cxn modelId="{D6B389BF-6DE5-44F8-959C-DF52ED24BEB9}" type="presParOf" srcId="{D2D45262-6457-4A44-B6CF-7D206542ED8A}" destId="{9A76B770-571B-40CE-83B6-225CF6FC2ED8}" srcOrd="1" destOrd="0" presId="urn:microsoft.com/office/officeart/2005/8/layout/radial4"/>
    <dgm:cxn modelId="{0ABFA901-1999-4784-BD10-3B304E9389BC}" type="presParOf" srcId="{D2D45262-6457-4A44-B6CF-7D206542ED8A}" destId="{AA5F22EF-7796-47DF-9A1F-1DB8D395456D}" srcOrd="2" destOrd="0" presId="urn:microsoft.com/office/officeart/2005/8/layout/radial4"/>
    <dgm:cxn modelId="{15411182-6FDA-429E-B5B2-FB16CAD3249F}" type="presParOf" srcId="{D2D45262-6457-4A44-B6CF-7D206542ED8A}" destId="{E1127FDA-5838-4A05-9DE0-F2791A004364}" srcOrd="3" destOrd="0" presId="urn:microsoft.com/office/officeart/2005/8/layout/radial4"/>
    <dgm:cxn modelId="{FDC16151-20D0-4CD0-A45E-7BCF9CBF6698}" type="presParOf" srcId="{D2D45262-6457-4A44-B6CF-7D206542ED8A}" destId="{034F5889-D3D5-4D37-AB96-17A367099539}" srcOrd="4" destOrd="0" presId="urn:microsoft.com/office/officeart/2005/8/layout/radial4"/>
    <dgm:cxn modelId="{2C5FC005-FF67-4838-ABB0-C1FEC25C49C5}" type="presParOf" srcId="{D2D45262-6457-4A44-B6CF-7D206542ED8A}" destId="{F2E2CC4B-20D5-47AA-AD9A-D0D84428CC6D}" srcOrd="5" destOrd="0" presId="urn:microsoft.com/office/officeart/2005/8/layout/radial4"/>
    <dgm:cxn modelId="{86E5A534-992E-4EF1-9E4F-921C8653E055}" type="presParOf" srcId="{D2D45262-6457-4A44-B6CF-7D206542ED8A}" destId="{2DC1889C-8137-4701-A3EE-C489FE5CCB94}" srcOrd="6" destOrd="0" presId="urn:microsoft.com/office/officeart/2005/8/layout/radial4"/>
    <dgm:cxn modelId="{9D887995-323D-4A7A-BBD5-5F6D6DC5A1CA}" type="presParOf" srcId="{D2D45262-6457-4A44-B6CF-7D206542ED8A}" destId="{3D1D4FB2-BD44-4829-865B-F6184E886B41}" srcOrd="7" destOrd="0" presId="urn:microsoft.com/office/officeart/2005/8/layout/radial4"/>
    <dgm:cxn modelId="{211DBD6C-32D1-45F1-AB5D-2C514D36EE15}" type="presParOf" srcId="{D2D45262-6457-4A44-B6CF-7D206542ED8A}" destId="{0DEE6888-B3BF-4A38-A2E3-8741228F96C7}" srcOrd="8" destOrd="0" presId="urn:microsoft.com/office/officeart/2005/8/layout/radial4"/>
  </dgm:cxnLst>
  <dgm:bg>
    <a:noFill/>
    <a:effectLst>
      <a:softEdge rad="635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AB8905C-5974-45C6-9B27-49BF14621B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F818CE-047D-4E3B-8657-E2ADBB098879}">
      <dgm:prSet phldrT="[Текст]" custT="1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400" b="1" dirty="0" smtClean="0"/>
            <a:t> Разработан и утвержден перечень услуг, являющихся необходимым и обязательным для предоставления муниципальных  (работ) услуг</a:t>
          </a:r>
          <a:endParaRPr lang="ru-RU" sz="1400" b="1" dirty="0"/>
        </a:p>
      </dgm:t>
    </dgm:pt>
    <dgm:pt modelId="{2C301527-C5EA-4F9D-9E1A-5A1EA6483D31}" type="sibTrans" cxnId="{ECCA263E-399D-41E0-8918-1D091E1941A5}">
      <dgm:prSet/>
      <dgm:spPr/>
      <dgm:t>
        <a:bodyPr/>
        <a:lstStyle/>
        <a:p>
          <a:endParaRPr lang="ru-RU"/>
        </a:p>
      </dgm:t>
    </dgm:pt>
    <dgm:pt modelId="{F83FC2EA-5C60-4117-AEC0-8E999EE7E265}" type="parTrans" cxnId="{ECCA263E-399D-41E0-8918-1D091E1941A5}">
      <dgm:prSet/>
      <dgm:spPr/>
      <dgm:t>
        <a:bodyPr/>
        <a:lstStyle/>
        <a:p>
          <a:endParaRPr lang="ru-RU"/>
        </a:p>
      </dgm:t>
    </dgm:pt>
    <dgm:pt modelId="{6D1F16D3-E6F8-4AD2-8CC9-6A756201A129}">
      <dgm:prSet phldrT="[Текст]" custT="1"/>
      <dgm:spPr>
        <a:solidFill>
          <a:schemeClr val="accent6">
            <a:lumMod val="75000"/>
          </a:schemeClr>
        </a:solidFill>
        <a:ln>
          <a:solidFill>
            <a:srgbClr val="0070C0"/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400" b="1" dirty="0" smtClean="0"/>
            <a:t>Разработаны административные регламенты оказания муниципальных (работ) услуг </a:t>
          </a:r>
          <a:endParaRPr lang="ru-RU" sz="1400" b="1" dirty="0"/>
        </a:p>
      </dgm:t>
    </dgm:pt>
    <dgm:pt modelId="{9354E7B2-602B-4528-8CBA-D653018EC02A}" type="sibTrans" cxnId="{A658DC53-54D9-4F72-BB68-9DC7F4818493}">
      <dgm:prSet/>
      <dgm:spPr/>
      <dgm:t>
        <a:bodyPr/>
        <a:lstStyle/>
        <a:p>
          <a:endParaRPr lang="ru-RU"/>
        </a:p>
      </dgm:t>
    </dgm:pt>
    <dgm:pt modelId="{CAB9169B-BDB0-4F20-906D-84547B024163}" type="parTrans" cxnId="{A658DC53-54D9-4F72-BB68-9DC7F4818493}">
      <dgm:prSet/>
      <dgm:spPr/>
      <dgm:t>
        <a:bodyPr/>
        <a:lstStyle/>
        <a:p>
          <a:endParaRPr lang="ru-RU"/>
        </a:p>
      </dgm:t>
    </dgm:pt>
    <dgm:pt modelId="{9D2CDB66-BF0A-4D9E-A424-3C8270207550}">
      <dgm:prSet phldrT="[Текст]" custT="1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1400" b="1" dirty="0" smtClean="0"/>
            <a:t>Осуществляется ведение перечня муниципальных работ (услуг</a:t>
          </a:r>
          <a:r>
            <a:rPr lang="ru-RU" sz="1400" dirty="0" smtClean="0"/>
            <a:t>)</a:t>
          </a:r>
          <a:endParaRPr lang="ru-RU" sz="1400" dirty="0"/>
        </a:p>
      </dgm:t>
    </dgm:pt>
    <dgm:pt modelId="{A1EF8B43-19AB-4678-9AF3-407D677E35DF}" type="sibTrans" cxnId="{D84F029B-AD9F-43F8-85DB-580684EE56DB}">
      <dgm:prSet/>
      <dgm:spPr/>
      <dgm:t>
        <a:bodyPr/>
        <a:lstStyle/>
        <a:p>
          <a:endParaRPr lang="ru-RU"/>
        </a:p>
      </dgm:t>
    </dgm:pt>
    <dgm:pt modelId="{5DC10FF9-04D7-4A5E-BBEA-A57C3208DD0B}" type="parTrans" cxnId="{D84F029B-AD9F-43F8-85DB-580684EE56DB}">
      <dgm:prSet/>
      <dgm:spPr/>
      <dgm:t>
        <a:bodyPr/>
        <a:lstStyle/>
        <a:p>
          <a:endParaRPr lang="ru-RU"/>
        </a:p>
      </dgm:t>
    </dgm:pt>
    <dgm:pt modelId="{2277BA03-80ED-4F06-8BC3-9BF143BCD61A}" type="pres">
      <dgm:prSet presAssocID="{1AB8905C-5974-45C6-9B27-49BF14621B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BFA5B4-62D2-477A-92F8-C13E9D7B94E6}" type="pres">
      <dgm:prSet presAssocID="{9D2CDB66-BF0A-4D9E-A424-3C8270207550}" presName="parentLin" presStyleCnt="0"/>
      <dgm:spPr/>
      <dgm:t>
        <a:bodyPr/>
        <a:lstStyle/>
        <a:p>
          <a:endParaRPr lang="ru-RU"/>
        </a:p>
      </dgm:t>
    </dgm:pt>
    <dgm:pt modelId="{F1B896C2-FAB4-4124-9D89-D30F33940565}" type="pres">
      <dgm:prSet presAssocID="{9D2CDB66-BF0A-4D9E-A424-3C827020755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80E8D0B-3165-44B2-A315-F5FB6588B048}" type="pres">
      <dgm:prSet presAssocID="{9D2CDB66-BF0A-4D9E-A424-3C8270207550}" presName="parentText" presStyleLbl="node1" presStyleIdx="0" presStyleCnt="3" custScaleX="135417" custScaleY="253044" custLinFactNeighborX="-3776" custLinFactNeighborY="119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D4097-6B78-4DFE-BB76-D458EA3022D2}" type="pres">
      <dgm:prSet presAssocID="{9D2CDB66-BF0A-4D9E-A424-3C8270207550}" presName="negativeSpace" presStyleCnt="0"/>
      <dgm:spPr/>
      <dgm:t>
        <a:bodyPr/>
        <a:lstStyle/>
        <a:p>
          <a:endParaRPr lang="ru-RU"/>
        </a:p>
      </dgm:t>
    </dgm:pt>
    <dgm:pt modelId="{EE6A473D-F2D5-48CC-80FA-31852C5E6B7D}" type="pres">
      <dgm:prSet presAssocID="{9D2CDB66-BF0A-4D9E-A424-3C8270207550}" presName="childText" presStyleLbl="conFgAcc1" presStyleIdx="0" presStyleCnt="3" custLinFactY="-100000" custLinFactNeighborY="-134190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  <dgm:pt modelId="{86F18CAB-043F-418A-873F-1AF0BCA17173}" type="pres">
      <dgm:prSet presAssocID="{A1EF8B43-19AB-4678-9AF3-407D677E35DF}" presName="spaceBetweenRectangles" presStyleCnt="0"/>
      <dgm:spPr/>
      <dgm:t>
        <a:bodyPr/>
        <a:lstStyle/>
        <a:p>
          <a:endParaRPr lang="ru-RU"/>
        </a:p>
      </dgm:t>
    </dgm:pt>
    <dgm:pt modelId="{CE81C054-84FB-4155-998B-F7ABE37EA161}" type="pres">
      <dgm:prSet presAssocID="{6D1F16D3-E6F8-4AD2-8CC9-6A756201A129}" presName="parentLin" presStyleCnt="0"/>
      <dgm:spPr/>
      <dgm:t>
        <a:bodyPr/>
        <a:lstStyle/>
        <a:p>
          <a:endParaRPr lang="ru-RU"/>
        </a:p>
      </dgm:t>
    </dgm:pt>
    <dgm:pt modelId="{0EDA985F-5E14-4B6D-836B-FB97E013FC9B}" type="pres">
      <dgm:prSet presAssocID="{6D1F16D3-E6F8-4AD2-8CC9-6A756201A12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A9FF5B8-8111-4DAD-85AB-9648EF1122D4}" type="pres">
      <dgm:prSet presAssocID="{6D1F16D3-E6F8-4AD2-8CC9-6A756201A129}" presName="parentText" presStyleLbl="node1" presStyleIdx="1" presStyleCnt="3" custScaleX="136670" custScaleY="329965" custLinFactY="9813" custLinFactNeighborX="692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2EA1F-5EE5-4143-B87B-BE10EB6E7BCA}" type="pres">
      <dgm:prSet presAssocID="{6D1F16D3-E6F8-4AD2-8CC9-6A756201A129}" presName="negativeSpace" presStyleCnt="0"/>
      <dgm:spPr/>
      <dgm:t>
        <a:bodyPr/>
        <a:lstStyle/>
        <a:p>
          <a:endParaRPr lang="ru-RU"/>
        </a:p>
      </dgm:t>
    </dgm:pt>
    <dgm:pt modelId="{BA37CC39-D8B1-4390-AE79-CC51B9207CC4}" type="pres">
      <dgm:prSet presAssocID="{6D1F16D3-E6F8-4AD2-8CC9-6A756201A129}" presName="childText" presStyleLbl="conFgAcc1" presStyleIdx="1" presStyleCnt="3" custLinFactY="-23723" custLinFactNeighborY="-100000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  <dgm:pt modelId="{99832DF6-F949-4D5F-BDC4-9E5DCABAA074}" type="pres">
      <dgm:prSet presAssocID="{9354E7B2-602B-4528-8CBA-D653018EC02A}" presName="spaceBetweenRectangles" presStyleCnt="0"/>
      <dgm:spPr/>
      <dgm:t>
        <a:bodyPr/>
        <a:lstStyle/>
        <a:p>
          <a:endParaRPr lang="ru-RU"/>
        </a:p>
      </dgm:t>
    </dgm:pt>
    <dgm:pt modelId="{32CFD9AA-E00A-4D52-BF5E-501390DD74C7}" type="pres">
      <dgm:prSet presAssocID="{96F818CE-047D-4E3B-8657-E2ADBB098879}" presName="parentLin" presStyleCnt="0"/>
      <dgm:spPr/>
      <dgm:t>
        <a:bodyPr/>
        <a:lstStyle/>
        <a:p>
          <a:endParaRPr lang="ru-RU"/>
        </a:p>
      </dgm:t>
    </dgm:pt>
    <dgm:pt modelId="{EFFCE30F-ABFF-4AD1-8C5E-40FAD4D38842}" type="pres">
      <dgm:prSet presAssocID="{96F818CE-047D-4E3B-8657-E2ADBB09887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986B339-9305-4DF9-830B-6F996183F7F1}" type="pres">
      <dgm:prSet presAssocID="{96F818CE-047D-4E3B-8657-E2ADBB098879}" presName="parentText" presStyleLbl="node1" presStyleIdx="2" presStyleCnt="3" custScaleX="140245" custScaleY="366142" custLinFactY="38689" custLinFactNeighborX="629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48683-9FDC-482D-9520-C030C640CEDD}" type="pres">
      <dgm:prSet presAssocID="{96F818CE-047D-4E3B-8657-E2ADBB098879}" presName="negativeSpace" presStyleCnt="0"/>
      <dgm:spPr/>
      <dgm:t>
        <a:bodyPr/>
        <a:lstStyle/>
        <a:p>
          <a:endParaRPr lang="ru-RU"/>
        </a:p>
      </dgm:t>
    </dgm:pt>
    <dgm:pt modelId="{A2ED2B22-2718-407F-8BCA-812924A7F7D2}" type="pres">
      <dgm:prSet presAssocID="{96F818CE-047D-4E3B-8657-E2ADBB098879}" presName="childText" presStyleLbl="conFgAcc1" presStyleIdx="2" presStyleCnt="3" custScaleY="277827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</dgm:ptLst>
  <dgm:cxnLst>
    <dgm:cxn modelId="{A658DC53-54D9-4F72-BB68-9DC7F4818493}" srcId="{1AB8905C-5974-45C6-9B27-49BF14621B25}" destId="{6D1F16D3-E6F8-4AD2-8CC9-6A756201A129}" srcOrd="1" destOrd="0" parTransId="{CAB9169B-BDB0-4F20-906D-84547B024163}" sibTransId="{9354E7B2-602B-4528-8CBA-D653018EC02A}"/>
    <dgm:cxn modelId="{9C5D5E78-9A48-498C-9010-7C994DE44AA5}" type="presOf" srcId="{6D1F16D3-E6F8-4AD2-8CC9-6A756201A129}" destId="{BA9FF5B8-8111-4DAD-85AB-9648EF1122D4}" srcOrd="1" destOrd="0" presId="urn:microsoft.com/office/officeart/2005/8/layout/list1"/>
    <dgm:cxn modelId="{19505462-886D-4F20-A68B-0ECFC7474FEA}" type="presOf" srcId="{9D2CDB66-BF0A-4D9E-A424-3C8270207550}" destId="{F1B896C2-FAB4-4124-9D89-D30F33940565}" srcOrd="0" destOrd="0" presId="urn:microsoft.com/office/officeart/2005/8/layout/list1"/>
    <dgm:cxn modelId="{0D4E915C-1CC6-4F16-8150-BA728455E160}" type="presOf" srcId="{96F818CE-047D-4E3B-8657-E2ADBB098879}" destId="{EFFCE30F-ABFF-4AD1-8C5E-40FAD4D38842}" srcOrd="0" destOrd="0" presId="urn:microsoft.com/office/officeart/2005/8/layout/list1"/>
    <dgm:cxn modelId="{86D856E1-6DFA-401C-B214-11D2EC2E8123}" type="presOf" srcId="{1AB8905C-5974-45C6-9B27-49BF14621B25}" destId="{2277BA03-80ED-4F06-8BC3-9BF143BCD61A}" srcOrd="0" destOrd="0" presId="urn:microsoft.com/office/officeart/2005/8/layout/list1"/>
    <dgm:cxn modelId="{825B2D65-CFF2-4C99-88F3-F0014A570F56}" type="presOf" srcId="{6D1F16D3-E6F8-4AD2-8CC9-6A756201A129}" destId="{0EDA985F-5E14-4B6D-836B-FB97E013FC9B}" srcOrd="0" destOrd="0" presId="urn:microsoft.com/office/officeart/2005/8/layout/list1"/>
    <dgm:cxn modelId="{ECCA263E-399D-41E0-8918-1D091E1941A5}" srcId="{1AB8905C-5974-45C6-9B27-49BF14621B25}" destId="{96F818CE-047D-4E3B-8657-E2ADBB098879}" srcOrd="2" destOrd="0" parTransId="{F83FC2EA-5C60-4117-AEC0-8E999EE7E265}" sibTransId="{2C301527-C5EA-4F9D-9E1A-5A1EA6483D31}"/>
    <dgm:cxn modelId="{D84F029B-AD9F-43F8-85DB-580684EE56DB}" srcId="{1AB8905C-5974-45C6-9B27-49BF14621B25}" destId="{9D2CDB66-BF0A-4D9E-A424-3C8270207550}" srcOrd="0" destOrd="0" parTransId="{5DC10FF9-04D7-4A5E-BBEA-A57C3208DD0B}" sibTransId="{A1EF8B43-19AB-4678-9AF3-407D677E35DF}"/>
    <dgm:cxn modelId="{B477F6F4-0627-453D-9E76-D1AC7443BA1E}" type="presOf" srcId="{96F818CE-047D-4E3B-8657-E2ADBB098879}" destId="{A986B339-9305-4DF9-830B-6F996183F7F1}" srcOrd="1" destOrd="0" presId="urn:microsoft.com/office/officeart/2005/8/layout/list1"/>
    <dgm:cxn modelId="{272A6AE1-13FB-4DF2-8DEF-37481EBC45A8}" type="presOf" srcId="{9D2CDB66-BF0A-4D9E-A424-3C8270207550}" destId="{B80E8D0B-3165-44B2-A315-F5FB6588B048}" srcOrd="1" destOrd="0" presId="urn:microsoft.com/office/officeart/2005/8/layout/list1"/>
    <dgm:cxn modelId="{6598E224-B9E2-4D20-A610-7D096E04F504}" type="presParOf" srcId="{2277BA03-80ED-4F06-8BC3-9BF143BCD61A}" destId="{4FBFA5B4-62D2-477A-92F8-C13E9D7B94E6}" srcOrd="0" destOrd="0" presId="urn:microsoft.com/office/officeart/2005/8/layout/list1"/>
    <dgm:cxn modelId="{756C181B-548C-46BE-AAF5-96E99FECEB97}" type="presParOf" srcId="{4FBFA5B4-62D2-477A-92F8-C13E9D7B94E6}" destId="{F1B896C2-FAB4-4124-9D89-D30F33940565}" srcOrd="0" destOrd="0" presId="urn:microsoft.com/office/officeart/2005/8/layout/list1"/>
    <dgm:cxn modelId="{4143771A-1011-44F8-9F61-B1AA884D2F24}" type="presParOf" srcId="{4FBFA5B4-62D2-477A-92F8-C13E9D7B94E6}" destId="{B80E8D0B-3165-44B2-A315-F5FB6588B048}" srcOrd="1" destOrd="0" presId="urn:microsoft.com/office/officeart/2005/8/layout/list1"/>
    <dgm:cxn modelId="{FD6CB6F0-E79A-4F91-93B3-ED6416476032}" type="presParOf" srcId="{2277BA03-80ED-4F06-8BC3-9BF143BCD61A}" destId="{652D4097-6B78-4DFE-BB76-D458EA3022D2}" srcOrd="1" destOrd="0" presId="urn:microsoft.com/office/officeart/2005/8/layout/list1"/>
    <dgm:cxn modelId="{6F6A17CB-ED11-4726-B36D-416C66D8327D}" type="presParOf" srcId="{2277BA03-80ED-4F06-8BC3-9BF143BCD61A}" destId="{EE6A473D-F2D5-48CC-80FA-31852C5E6B7D}" srcOrd="2" destOrd="0" presId="urn:microsoft.com/office/officeart/2005/8/layout/list1"/>
    <dgm:cxn modelId="{66642706-77D8-4C59-9A8A-528B15DBCCDB}" type="presParOf" srcId="{2277BA03-80ED-4F06-8BC3-9BF143BCD61A}" destId="{86F18CAB-043F-418A-873F-1AF0BCA17173}" srcOrd="3" destOrd="0" presId="urn:microsoft.com/office/officeart/2005/8/layout/list1"/>
    <dgm:cxn modelId="{B3060A8A-E8F3-455F-BE9D-208E2EBB9DD7}" type="presParOf" srcId="{2277BA03-80ED-4F06-8BC3-9BF143BCD61A}" destId="{CE81C054-84FB-4155-998B-F7ABE37EA161}" srcOrd="4" destOrd="0" presId="urn:microsoft.com/office/officeart/2005/8/layout/list1"/>
    <dgm:cxn modelId="{3D80B6B7-9772-4DD8-995E-641916FD0AF7}" type="presParOf" srcId="{CE81C054-84FB-4155-998B-F7ABE37EA161}" destId="{0EDA985F-5E14-4B6D-836B-FB97E013FC9B}" srcOrd="0" destOrd="0" presId="urn:microsoft.com/office/officeart/2005/8/layout/list1"/>
    <dgm:cxn modelId="{0A43492F-E297-4F2C-AD96-BAEB190C56F4}" type="presParOf" srcId="{CE81C054-84FB-4155-998B-F7ABE37EA161}" destId="{BA9FF5B8-8111-4DAD-85AB-9648EF1122D4}" srcOrd="1" destOrd="0" presId="urn:microsoft.com/office/officeart/2005/8/layout/list1"/>
    <dgm:cxn modelId="{CD09C504-4666-4018-B4DE-65629E83CF35}" type="presParOf" srcId="{2277BA03-80ED-4F06-8BC3-9BF143BCD61A}" destId="{E432EA1F-5EE5-4143-B87B-BE10EB6E7BCA}" srcOrd="5" destOrd="0" presId="urn:microsoft.com/office/officeart/2005/8/layout/list1"/>
    <dgm:cxn modelId="{AD791D40-B27D-48D9-9595-F3806EC94E13}" type="presParOf" srcId="{2277BA03-80ED-4F06-8BC3-9BF143BCD61A}" destId="{BA37CC39-D8B1-4390-AE79-CC51B9207CC4}" srcOrd="6" destOrd="0" presId="urn:microsoft.com/office/officeart/2005/8/layout/list1"/>
    <dgm:cxn modelId="{3B845705-7806-4099-8B2D-C0E9E1FAC2F3}" type="presParOf" srcId="{2277BA03-80ED-4F06-8BC3-9BF143BCD61A}" destId="{99832DF6-F949-4D5F-BDC4-9E5DCABAA074}" srcOrd="7" destOrd="0" presId="urn:microsoft.com/office/officeart/2005/8/layout/list1"/>
    <dgm:cxn modelId="{401DA39B-6B14-4FBC-91EF-E8C1AF405F27}" type="presParOf" srcId="{2277BA03-80ED-4F06-8BC3-9BF143BCD61A}" destId="{32CFD9AA-E00A-4D52-BF5E-501390DD74C7}" srcOrd="8" destOrd="0" presId="urn:microsoft.com/office/officeart/2005/8/layout/list1"/>
    <dgm:cxn modelId="{9EF9F349-8F67-466A-9E6F-D8F6C203C63D}" type="presParOf" srcId="{32CFD9AA-E00A-4D52-BF5E-501390DD74C7}" destId="{EFFCE30F-ABFF-4AD1-8C5E-40FAD4D38842}" srcOrd="0" destOrd="0" presId="urn:microsoft.com/office/officeart/2005/8/layout/list1"/>
    <dgm:cxn modelId="{154D88F8-1A10-45E0-94CF-D09C70891B11}" type="presParOf" srcId="{32CFD9AA-E00A-4D52-BF5E-501390DD74C7}" destId="{A986B339-9305-4DF9-830B-6F996183F7F1}" srcOrd="1" destOrd="0" presId="urn:microsoft.com/office/officeart/2005/8/layout/list1"/>
    <dgm:cxn modelId="{E353AFF5-B518-435F-8317-BBE32A34A0D2}" type="presParOf" srcId="{2277BA03-80ED-4F06-8BC3-9BF143BCD61A}" destId="{D5F48683-9FDC-482D-9520-C030C640CEDD}" srcOrd="9" destOrd="0" presId="urn:microsoft.com/office/officeart/2005/8/layout/list1"/>
    <dgm:cxn modelId="{F0C85D59-AD92-438B-8CE4-9FCE55EFFB19}" type="presParOf" srcId="{2277BA03-80ED-4F06-8BC3-9BF143BCD61A}" destId="{A2ED2B22-2718-407F-8BCA-812924A7F7D2}" srcOrd="10" destOrd="0" presId="urn:microsoft.com/office/officeart/2005/8/layout/list1"/>
  </dgm:cxnLst>
  <dgm:bg>
    <a:noFill/>
  </dgm:bg>
  <dgm:whole>
    <a:ln w="38100"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66801F-4C3E-4874-8B53-4A28C0B7D2D3}" type="doc">
      <dgm:prSet loTypeId="urn:microsoft.com/office/officeart/2005/8/layout/cycle7" loCatId="cycle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23378C9-53FF-412D-966A-662D13E28A8F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600" b="1" strike="noStrike" dirty="0" smtClean="0"/>
            <a:t>Капитальный ремонт многоквартирных жилых домов</a:t>
          </a:r>
          <a:endParaRPr lang="ru-RU" sz="1600" b="1" strike="noStrike" dirty="0"/>
        </a:p>
      </dgm:t>
    </dgm:pt>
    <dgm:pt modelId="{610F218C-B5C1-4860-9497-4742184AB7A9}" type="parTrans" cxnId="{F8542BF2-3F3E-4A2E-996A-38C0FBFBD883}">
      <dgm:prSet/>
      <dgm:spPr/>
      <dgm:t>
        <a:bodyPr/>
        <a:lstStyle/>
        <a:p>
          <a:endParaRPr lang="ru-RU"/>
        </a:p>
      </dgm:t>
    </dgm:pt>
    <dgm:pt modelId="{B200DC0B-B6AF-4F59-9A31-0179D6993F16}" type="sibTrans" cxnId="{F8542BF2-3F3E-4A2E-996A-38C0FBFBD883}">
      <dgm:prSet/>
      <dgm:spPr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ru-RU"/>
        </a:p>
      </dgm:t>
    </dgm:pt>
    <dgm:pt modelId="{878B06D5-F0D2-4995-B0BA-92F834747209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400" b="1" dirty="0" smtClean="0"/>
            <a:t> </a:t>
          </a:r>
          <a:r>
            <a:rPr lang="ru-RU" sz="1600" b="1" dirty="0" smtClean="0"/>
            <a:t>Уплата взносов за капитальный ремонт многоквартирных жилых домов </a:t>
          </a:r>
        </a:p>
        <a:p>
          <a:r>
            <a:rPr lang="ru-RU" sz="1600" b="1" dirty="0" smtClean="0"/>
            <a:t>( муниципальные)-</a:t>
          </a:r>
        </a:p>
        <a:p>
          <a:r>
            <a:rPr lang="ru-RU" sz="1600" b="1" dirty="0" smtClean="0"/>
            <a:t>319,0 </a:t>
          </a:r>
          <a:r>
            <a:rPr lang="ru-RU" sz="1600" b="1" dirty="0" err="1" smtClean="0"/>
            <a:t>тыс.руб</a:t>
          </a:r>
          <a:r>
            <a:rPr lang="ru-RU" sz="1600" b="1" dirty="0" smtClean="0"/>
            <a:t>. </a:t>
          </a:r>
          <a:endParaRPr lang="ru-RU" sz="1600" b="1" dirty="0"/>
        </a:p>
      </dgm:t>
    </dgm:pt>
    <dgm:pt modelId="{E4A1AC3F-16D3-49DA-9C71-8DBD83DD9273}" type="parTrans" cxnId="{65B35A52-AD87-4C1D-819E-AB7FE1E61902}">
      <dgm:prSet/>
      <dgm:spPr/>
      <dgm:t>
        <a:bodyPr/>
        <a:lstStyle/>
        <a:p>
          <a:endParaRPr lang="ru-RU"/>
        </a:p>
      </dgm:t>
    </dgm:pt>
    <dgm:pt modelId="{03362451-BABA-4BD4-8DA1-2C93E835666A}" type="sibTrans" cxnId="{65B35A52-AD87-4C1D-819E-AB7FE1E61902}">
      <dgm:prSet/>
      <dgm:spPr/>
      <dgm:t>
        <a:bodyPr/>
        <a:lstStyle/>
        <a:p>
          <a:endParaRPr lang="ru-RU"/>
        </a:p>
      </dgm:t>
    </dgm:pt>
    <dgm:pt modelId="{0060F4AF-B2EA-424C-962D-3D7C09A1BCA8}">
      <dgm:prSet phldrT="[Текст]" custT="1"/>
      <dgm:spPr>
        <a:solidFill>
          <a:srgbClr val="FF0000"/>
        </a:solidFill>
      </dgm:spPr>
      <dgm:t>
        <a:bodyPr/>
        <a:lstStyle/>
        <a:p>
          <a:endParaRPr lang="ru-RU" sz="1600" b="1" dirty="0" smtClean="0"/>
        </a:p>
        <a:p>
          <a:r>
            <a:rPr lang="ru-RU" sz="1600" b="1" dirty="0" err="1" smtClean="0"/>
            <a:t>Софинансирование</a:t>
          </a:r>
          <a:r>
            <a:rPr lang="ru-RU" sz="1600" b="1" dirty="0" smtClean="0"/>
            <a:t> капитального ремонта многоквартирных жилых домов-</a:t>
          </a:r>
        </a:p>
        <a:p>
          <a:r>
            <a:rPr lang="ru-RU" sz="1600" b="1" dirty="0" smtClean="0"/>
            <a:t>440,5 </a:t>
          </a:r>
          <a:r>
            <a:rPr lang="ru-RU" sz="1600" b="1" dirty="0" err="1" smtClean="0"/>
            <a:t>тыс.руб</a:t>
          </a:r>
          <a:r>
            <a:rPr lang="ru-RU" sz="1600" b="1" dirty="0" smtClean="0"/>
            <a:t>.</a:t>
          </a:r>
        </a:p>
        <a:p>
          <a:endParaRPr lang="ru-RU" sz="1600" b="1" dirty="0"/>
        </a:p>
      </dgm:t>
    </dgm:pt>
    <dgm:pt modelId="{2B7C8BE5-04DF-4ABD-8D51-FF94049897FC}" type="parTrans" cxnId="{0686CD51-FE48-4127-B9DA-C928D69D0C06}">
      <dgm:prSet/>
      <dgm:spPr/>
      <dgm:t>
        <a:bodyPr/>
        <a:lstStyle/>
        <a:p>
          <a:endParaRPr lang="ru-RU"/>
        </a:p>
      </dgm:t>
    </dgm:pt>
    <dgm:pt modelId="{5D8106F2-25C5-434A-8B1A-606E8E477391}" type="sibTrans" cxnId="{0686CD51-FE48-4127-B9DA-C928D69D0C06}">
      <dgm:prSet/>
      <dgm:spPr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ru-RU"/>
        </a:p>
      </dgm:t>
    </dgm:pt>
    <dgm:pt modelId="{78CCE971-0E27-4BB7-A5A1-EAF5C3A106AF}" type="pres">
      <dgm:prSet presAssocID="{6766801F-4C3E-4874-8B53-4A28C0B7D2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CD0B51-0570-47DA-A4DB-9017E7128844}" type="pres">
      <dgm:prSet presAssocID="{623378C9-53FF-412D-966A-662D13E28A8F}" presName="node" presStyleLbl="node1" presStyleIdx="0" presStyleCnt="3" custScaleX="318459" custScaleY="180947" custRadScaleRad="95266" custRadScaleInc="-13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FA1D7-AA58-4BAB-B834-EBC7076C98E5}" type="pres">
      <dgm:prSet presAssocID="{B200DC0B-B6AF-4F59-9A31-0179D6993F16}" presName="sibTrans" presStyleLbl="sibTrans2D1" presStyleIdx="0" presStyleCnt="3" custAng="17585811" custScaleX="327606" custScaleY="440067" custLinFactX="1100000" custLinFactY="-100000" custLinFactNeighborX="1163774" custLinFactNeighborY="-125066"/>
      <dgm:spPr>
        <a:prstGeom prst="curvedLeftArrow">
          <a:avLst/>
        </a:prstGeom>
      </dgm:spPr>
      <dgm:t>
        <a:bodyPr/>
        <a:lstStyle/>
        <a:p>
          <a:endParaRPr lang="ru-RU"/>
        </a:p>
      </dgm:t>
    </dgm:pt>
    <dgm:pt modelId="{F3FF8644-746E-4E22-AC83-691AB0CDEC56}" type="pres">
      <dgm:prSet presAssocID="{B200DC0B-B6AF-4F59-9A31-0179D6993F1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507ADC8-DAA3-46B3-B284-8239BF3F5FF0}" type="pres">
      <dgm:prSet presAssocID="{878B06D5-F0D2-4995-B0BA-92F834747209}" presName="node" presStyleLbl="node1" presStyleIdx="1" presStyleCnt="3" custScaleX="189291" custScaleY="296302" custRadScaleRad="115227" custRadScaleInc="-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BF5A0-1B7F-4542-B7B6-B8DCBECBA620}" type="pres">
      <dgm:prSet presAssocID="{03362451-BABA-4BD4-8DA1-2C93E835666A}" presName="sibTrans" presStyleLbl="sibTrans2D1" presStyleIdx="1" presStyleCnt="3" custLinFactNeighborX="4889" custLinFactNeighborY="77037"/>
      <dgm:spPr/>
      <dgm:t>
        <a:bodyPr/>
        <a:lstStyle/>
        <a:p>
          <a:endParaRPr lang="ru-RU"/>
        </a:p>
      </dgm:t>
    </dgm:pt>
    <dgm:pt modelId="{A537DC56-9DC2-4EDA-B853-F9FF36E66EFB}" type="pres">
      <dgm:prSet presAssocID="{03362451-BABA-4BD4-8DA1-2C93E835666A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50F4335-6909-478F-8348-CD1A4B7049CB}" type="pres">
      <dgm:prSet presAssocID="{0060F4AF-B2EA-424C-962D-3D7C09A1BCA8}" presName="node" presStyleLbl="node1" presStyleIdx="2" presStyleCnt="3" custScaleX="182743" custScaleY="293715" custRadScaleRad="127215" custRadScaleInc="1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5C6C4-4AFD-48A4-88E4-AC6E1B654A89}" type="pres">
      <dgm:prSet presAssocID="{5D8106F2-25C5-434A-8B1A-606E8E477391}" presName="sibTrans" presStyleLbl="sibTrans2D1" presStyleIdx="2" presStyleCnt="3" custAng="14665074" custFlipVert="1" custScaleX="282826" custScaleY="487051" custLinFactX="-1110710" custLinFactY="-30417" custLinFactNeighborX="-1200000" custLinFactNeighborY="-100000"/>
      <dgm:spPr>
        <a:prstGeom prst="curvedLeftArrow">
          <a:avLst/>
        </a:prstGeom>
      </dgm:spPr>
      <dgm:t>
        <a:bodyPr/>
        <a:lstStyle/>
        <a:p>
          <a:endParaRPr lang="ru-RU"/>
        </a:p>
      </dgm:t>
    </dgm:pt>
    <dgm:pt modelId="{7700B68F-6B2B-4E88-8DE9-CBC65E50A3C8}" type="pres">
      <dgm:prSet presAssocID="{5D8106F2-25C5-434A-8B1A-606E8E47739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359A4CF-8EB6-4565-B26F-F5CE0397F525}" type="presOf" srcId="{878B06D5-F0D2-4995-B0BA-92F834747209}" destId="{C507ADC8-DAA3-46B3-B284-8239BF3F5FF0}" srcOrd="0" destOrd="0" presId="urn:microsoft.com/office/officeart/2005/8/layout/cycle7"/>
    <dgm:cxn modelId="{A6B578A3-FA0C-4DD9-BD06-925E2462E9C3}" type="presOf" srcId="{B200DC0B-B6AF-4F59-9A31-0179D6993F16}" destId="{F3FF8644-746E-4E22-AC83-691AB0CDEC56}" srcOrd="1" destOrd="0" presId="urn:microsoft.com/office/officeart/2005/8/layout/cycle7"/>
    <dgm:cxn modelId="{EE77BB5D-8770-4E1F-9626-948666CF2C5F}" type="presOf" srcId="{623378C9-53FF-412D-966A-662D13E28A8F}" destId="{C3CD0B51-0570-47DA-A4DB-9017E7128844}" srcOrd="0" destOrd="0" presId="urn:microsoft.com/office/officeart/2005/8/layout/cycle7"/>
    <dgm:cxn modelId="{F8542BF2-3F3E-4A2E-996A-38C0FBFBD883}" srcId="{6766801F-4C3E-4874-8B53-4A28C0B7D2D3}" destId="{623378C9-53FF-412D-966A-662D13E28A8F}" srcOrd="0" destOrd="0" parTransId="{610F218C-B5C1-4860-9497-4742184AB7A9}" sibTransId="{B200DC0B-B6AF-4F59-9A31-0179D6993F16}"/>
    <dgm:cxn modelId="{57F11B94-BE6A-47E7-908E-114466235204}" type="presOf" srcId="{03362451-BABA-4BD4-8DA1-2C93E835666A}" destId="{A537DC56-9DC2-4EDA-B853-F9FF36E66EFB}" srcOrd="1" destOrd="0" presId="urn:microsoft.com/office/officeart/2005/8/layout/cycle7"/>
    <dgm:cxn modelId="{CF3F5B39-E9FC-4A36-9636-F7662F29BA37}" type="presOf" srcId="{0060F4AF-B2EA-424C-962D-3D7C09A1BCA8}" destId="{150F4335-6909-478F-8348-CD1A4B7049CB}" srcOrd="0" destOrd="0" presId="urn:microsoft.com/office/officeart/2005/8/layout/cycle7"/>
    <dgm:cxn modelId="{62FF2AFE-8B1E-4A1F-A89A-864368A62D38}" type="presOf" srcId="{5D8106F2-25C5-434A-8B1A-606E8E477391}" destId="{56E5C6C4-4AFD-48A4-88E4-AC6E1B654A89}" srcOrd="0" destOrd="0" presId="urn:microsoft.com/office/officeart/2005/8/layout/cycle7"/>
    <dgm:cxn modelId="{016BE20B-0F86-4D2F-8AB3-E5D9D91C92EB}" type="presOf" srcId="{03362451-BABA-4BD4-8DA1-2C93E835666A}" destId="{A0EBF5A0-1B7F-4542-B7B6-B8DCBECBA620}" srcOrd="0" destOrd="0" presId="urn:microsoft.com/office/officeart/2005/8/layout/cycle7"/>
    <dgm:cxn modelId="{65B35A52-AD87-4C1D-819E-AB7FE1E61902}" srcId="{6766801F-4C3E-4874-8B53-4A28C0B7D2D3}" destId="{878B06D5-F0D2-4995-B0BA-92F834747209}" srcOrd="1" destOrd="0" parTransId="{E4A1AC3F-16D3-49DA-9C71-8DBD83DD9273}" sibTransId="{03362451-BABA-4BD4-8DA1-2C93E835666A}"/>
    <dgm:cxn modelId="{C2CBB207-12FA-48FF-965E-9B2587101F1A}" type="presOf" srcId="{6766801F-4C3E-4874-8B53-4A28C0B7D2D3}" destId="{78CCE971-0E27-4BB7-A5A1-EAF5C3A106AF}" srcOrd="0" destOrd="0" presId="urn:microsoft.com/office/officeart/2005/8/layout/cycle7"/>
    <dgm:cxn modelId="{CC9428CB-0DEA-4D32-AD7D-19311CDCBB73}" type="presOf" srcId="{B200DC0B-B6AF-4F59-9A31-0179D6993F16}" destId="{865FA1D7-AA58-4BAB-B834-EBC7076C98E5}" srcOrd="0" destOrd="0" presId="urn:microsoft.com/office/officeart/2005/8/layout/cycle7"/>
    <dgm:cxn modelId="{0686CD51-FE48-4127-B9DA-C928D69D0C06}" srcId="{6766801F-4C3E-4874-8B53-4A28C0B7D2D3}" destId="{0060F4AF-B2EA-424C-962D-3D7C09A1BCA8}" srcOrd="2" destOrd="0" parTransId="{2B7C8BE5-04DF-4ABD-8D51-FF94049897FC}" sibTransId="{5D8106F2-25C5-434A-8B1A-606E8E477391}"/>
    <dgm:cxn modelId="{0C4AE9FE-AAFF-448F-9840-42154ECDF2FA}" type="presOf" srcId="{5D8106F2-25C5-434A-8B1A-606E8E477391}" destId="{7700B68F-6B2B-4E88-8DE9-CBC65E50A3C8}" srcOrd="1" destOrd="0" presId="urn:microsoft.com/office/officeart/2005/8/layout/cycle7"/>
    <dgm:cxn modelId="{2D01FD00-B9A5-4E3D-AA8F-177C740C5818}" type="presParOf" srcId="{78CCE971-0E27-4BB7-A5A1-EAF5C3A106AF}" destId="{C3CD0B51-0570-47DA-A4DB-9017E7128844}" srcOrd="0" destOrd="0" presId="urn:microsoft.com/office/officeart/2005/8/layout/cycle7"/>
    <dgm:cxn modelId="{A34DFF94-342D-4B34-9713-37B22C7D5874}" type="presParOf" srcId="{78CCE971-0E27-4BB7-A5A1-EAF5C3A106AF}" destId="{865FA1D7-AA58-4BAB-B834-EBC7076C98E5}" srcOrd="1" destOrd="0" presId="urn:microsoft.com/office/officeart/2005/8/layout/cycle7"/>
    <dgm:cxn modelId="{0740DEA6-102E-48C1-9BE1-B6CFE4868ED2}" type="presParOf" srcId="{865FA1D7-AA58-4BAB-B834-EBC7076C98E5}" destId="{F3FF8644-746E-4E22-AC83-691AB0CDEC56}" srcOrd="0" destOrd="0" presId="urn:microsoft.com/office/officeart/2005/8/layout/cycle7"/>
    <dgm:cxn modelId="{7A483759-4A94-4738-A885-0E14400105D7}" type="presParOf" srcId="{78CCE971-0E27-4BB7-A5A1-EAF5C3A106AF}" destId="{C507ADC8-DAA3-46B3-B284-8239BF3F5FF0}" srcOrd="2" destOrd="0" presId="urn:microsoft.com/office/officeart/2005/8/layout/cycle7"/>
    <dgm:cxn modelId="{A0553F4E-8466-43EE-AE97-9A0B3838A88E}" type="presParOf" srcId="{78CCE971-0E27-4BB7-A5A1-EAF5C3A106AF}" destId="{A0EBF5A0-1B7F-4542-B7B6-B8DCBECBA620}" srcOrd="3" destOrd="0" presId="urn:microsoft.com/office/officeart/2005/8/layout/cycle7"/>
    <dgm:cxn modelId="{B8CE991A-7552-456E-8596-DCC19732C415}" type="presParOf" srcId="{A0EBF5A0-1B7F-4542-B7B6-B8DCBECBA620}" destId="{A537DC56-9DC2-4EDA-B853-F9FF36E66EFB}" srcOrd="0" destOrd="0" presId="urn:microsoft.com/office/officeart/2005/8/layout/cycle7"/>
    <dgm:cxn modelId="{867A05A6-7E11-45F5-9440-8EF2618E5103}" type="presParOf" srcId="{78CCE971-0E27-4BB7-A5A1-EAF5C3A106AF}" destId="{150F4335-6909-478F-8348-CD1A4B7049CB}" srcOrd="4" destOrd="0" presId="urn:microsoft.com/office/officeart/2005/8/layout/cycle7"/>
    <dgm:cxn modelId="{2FA3690B-6DEF-4B88-A416-4D7051807670}" type="presParOf" srcId="{78CCE971-0E27-4BB7-A5A1-EAF5C3A106AF}" destId="{56E5C6C4-4AFD-48A4-88E4-AC6E1B654A89}" srcOrd="5" destOrd="0" presId="urn:microsoft.com/office/officeart/2005/8/layout/cycle7"/>
    <dgm:cxn modelId="{C950A14E-ADCF-4981-9367-3E76C1960E7A}" type="presParOf" srcId="{56E5C6C4-4AFD-48A4-88E4-AC6E1B654A89}" destId="{7700B68F-6B2B-4E88-8DE9-CBC65E50A3C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0E3CF3A-7CF1-4C47-8A99-F0C31593613A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9066F5-4785-4B50-A1B0-B0A3163E6C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D80997-3E6E-4473-B12E-B21DAB87C6B2}">
      <dgm:prSet phldrT="[Текст]" custT="1"/>
      <dgm:spPr>
        <a:solidFill>
          <a:srgbClr val="C24ABC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Финансирование программ</a:t>
          </a:r>
          <a:endParaRPr lang="ru-RU" sz="1800" dirty="0"/>
        </a:p>
      </dgm:t>
    </dgm:pt>
    <dgm:pt modelId="{2891DC39-E0F1-40F5-9404-1D2488B1024B}" type="parTrans" cxnId="{A3190A77-E362-4C9A-9406-98E864B75987}">
      <dgm:prSet/>
      <dgm:spPr/>
      <dgm:t>
        <a:bodyPr/>
        <a:lstStyle/>
        <a:p>
          <a:endParaRPr lang="ru-RU"/>
        </a:p>
      </dgm:t>
    </dgm:pt>
    <dgm:pt modelId="{18E32506-4371-43C4-BC06-808808D1CBEA}" type="sibTrans" cxnId="{A3190A77-E362-4C9A-9406-98E864B75987}">
      <dgm:prSet/>
      <dgm:spPr/>
      <dgm:t>
        <a:bodyPr/>
        <a:lstStyle/>
        <a:p>
          <a:endParaRPr lang="ru-RU"/>
        </a:p>
      </dgm:t>
    </dgm:pt>
    <dgm:pt modelId="{764CA369-59F3-478C-BB78-7EC2A7A6175D}">
      <dgm:prSet custT="1"/>
      <dgm:spPr>
        <a:solidFill>
          <a:srgbClr val="C24ABC">
            <a:alpha val="82000"/>
          </a:srgbClr>
        </a:solidFill>
        <a:ln>
          <a:gradFill>
            <a:gsLst>
              <a:gs pos="3400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i="0" u="none" dirty="0" smtClean="0"/>
            <a:t> </a:t>
          </a:r>
          <a:r>
            <a:rPr lang="ru-RU" sz="1600" b="1" i="0" u="none" dirty="0" smtClean="0"/>
            <a:t>Переселение граждан из жилых помещений, расположенных в зоне БАМ, признанных непригодными для проживания, и (или) жилых помещений с высоким уровнем износа (Более 70%) </a:t>
          </a:r>
          <a:endParaRPr lang="ru-RU" sz="1600" dirty="0"/>
        </a:p>
      </dgm:t>
    </dgm:pt>
    <dgm:pt modelId="{4AF4C21D-91F6-404C-AF75-771D959DA767}" type="sibTrans" cxnId="{8FDE1D25-14E2-46DF-94FB-F50654CD91CE}">
      <dgm:prSet/>
      <dgm:spPr/>
      <dgm:t>
        <a:bodyPr/>
        <a:lstStyle/>
        <a:p>
          <a:endParaRPr lang="ru-RU"/>
        </a:p>
      </dgm:t>
    </dgm:pt>
    <dgm:pt modelId="{B5FF531E-2023-4F24-ADA9-DC95B68182B5}" type="parTrans" cxnId="{8FDE1D25-14E2-46DF-94FB-F50654CD91CE}">
      <dgm:prSet/>
      <dgm:spPr/>
      <dgm:t>
        <a:bodyPr/>
        <a:lstStyle/>
        <a:p>
          <a:endParaRPr lang="ru-RU"/>
        </a:p>
      </dgm:t>
    </dgm:pt>
    <dgm:pt modelId="{464BAEF5-99C6-4438-8D78-4AC67F14F755}">
      <dgm:prSet custT="1"/>
      <dgm:spPr>
        <a:solidFill>
          <a:srgbClr val="C24ABC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i="0" u="none" dirty="0" smtClean="0"/>
            <a:t>Переселение граждан из ветхого и аварийного жилищного фонда </a:t>
          </a:r>
          <a:r>
            <a:rPr lang="ru-RU" sz="1600" b="1" i="0" u="none" dirty="0" err="1" smtClean="0"/>
            <a:t>Бодайбинского</a:t>
          </a:r>
          <a:r>
            <a:rPr lang="ru-RU" sz="1600" b="1" i="0" u="none" dirty="0" smtClean="0"/>
            <a:t> муниципального образования</a:t>
          </a:r>
          <a:endParaRPr lang="ru-RU" sz="1600" dirty="0"/>
        </a:p>
      </dgm:t>
    </dgm:pt>
    <dgm:pt modelId="{5B459F59-BFA3-4205-8C4F-06D971496409}" type="parTrans" cxnId="{1366597A-4823-406A-940F-C79ECE1899CC}">
      <dgm:prSet/>
      <dgm:spPr/>
      <dgm:t>
        <a:bodyPr/>
        <a:lstStyle/>
        <a:p>
          <a:endParaRPr lang="ru-RU"/>
        </a:p>
      </dgm:t>
    </dgm:pt>
    <dgm:pt modelId="{8CE98647-B1E0-4599-965D-0453C5613067}" type="sibTrans" cxnId="{1366597A-4823-406A-940F-C79ECE1899CC}">
      <dgm:prSet/>
      <dgm:spPr/>
      <dgm:t>
        <a:bodyPr/>
        <a:lstStyle/>
        <a:p>
          <a:endParaRPr lang="ru-RU"/>
        </a:p>
      </dgm:t>
    </dgm:pt>
    <dgm:pt modelId="{C3EC1D91-6A21-4F91-93B4-B85AD4ED7593}" type="pres">
      <dgm:prSet presAssocID="{969066F5-4785-4B50-A1B0-B0A3163E6C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6A3510-FBD3-4775-BB66-1D625F1171C7}" type="pres">
      <dgm:prSet presAssocID="{86D80997-3E6E-4473-B12E-B21DAB87C6B2}" presName="root1" presStyleCnt="0"/>
      <dgm:spPr/>
    </dgm:pt>
    <dgm:pt modelId="{A6D8D8B1-849C-4E6B-8A3E-57827326235E}" type="pres">
      <dgm:prSet presAssocID="{86D80997-3E6E-4473-B12E-B21DAB87C6B2}" presName="LevelOneTextNode" presStyleLbl="node0" presStyleIdx="0" presStyleCnt="1" custLinFactX="-16896" custLinFactNeighborX="-100000" custLinFactNeighborY="-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DD3647-4655-4D4D-8BD9-885886039A8D}" type="pres">
      <dgm:prSet presAssocID="{86D80997-3E6E-4473-B12E-B21DAB87C6B2}" presName="level2hierChild" presStyleCnt="0"/>
      <dgm:spPr/>
    </dgm:pt>
    <dgm:pt modelId="{80C55922-A550-41CF-AD93-768CAD9DEEF5}" type="pres">
      <dgm:prSet presAssocID="{B5FF531E-2023-4F24-ADA9-DC95B68182B5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0BC021F9-72DE-476D-A32B-5460AB2095A9}" type="pres">
      <dgm:prSet presAssocID="{B5FF531E-2023-4F24-ADA9-DC95B68182B5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D93E380-3B61-4FA4-814E-8236EE1E702F}" type="pres">
      <dgm:prSet presAssocID="{764CA369-59F3-478C-BB78-7EC2A7A6175D}" presName="root2" presStyleCnt="0"/>
      <dgm:spPr/>
    </dgm:pt>
    <dgm:pt modelId="{8584DB04-E912-411C-A094-D95A0FC9BA0B}" type="pres">
      <dgm:prSet presAssocID="{764CA369-59F3-478C-BB78-7EC2A7A6175D}" presName="LevelTwoTextNode" presStyleLbl="node2" presStyleIdx="0" presStyleCnt="2" custScaleX="238254" custScaleY="2185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07B1F2-69DD-4F24-A067-0373601AD4A7}" type="pres">
      <dgm:prSet presAssocID="{764CA369-59F3-478C-BB78-7EC2A7A6175D}" presName="level3hierChild" presStyleCnt="0"/>
      <dgm:spPr/>
    </dgm:pt>
    <dgm:pt modelId="{F89FFA8A-410F-4F88-BECD-6EA30F3ADFBE}" type="pres">
      <dgm:prSet presAssocID="{5B459F59-BFA3-4205-8C4F-06D971496409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C8219C7E-B7C7-4018-AA4E-16B6F6E93AF2}" type="pres">
      <dgm:prSet presAssocID="{5B459F59-BFA3-4205-8C4F-06D971496409}" presName="connTx" presStyleLbl="parChTrans1D2" presStyleIdx="1" presStyleCnt="2"/>
      <dgm:spPr/>
      <dgm:t>
        <a:bodyPr/>
        <a:lstStyle/>
        <a:p>
          <a:endParaRPr lang="ru-RU"/>
        </a:p>
      </dgm:t>
    </dgm:pt>
    <dgm:pt modelId="{D091E5BE-ECE1-40CD-8726-4D5801D124A9}" type="pres">
      <dgm:prSet presAssocID="{464BAEF5-99C6-4438-8D78-4AC67F14F755}" presName="root2" presStyleCnt="0"/>
      <dgm:spPr/>
    </dgm:pt>
    <dgm:pt modelId="{BE409263-49B8-44FD-BAF1-16C12B4168B6}" type="pres">
      <dgm:prSet presAssocID="{464BAEF5-99C6-4438-8D78-4AC67F14F755}" presName="LevelTwoTextNode" presStyleLbl="node2" presStyleIdx="1" presStyleCnt="2" custScaleX="240827" custScaleY="1943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ED7B2B-95D9-419A-B044-FF36AAD247FF}" type="pres">
      <dgm:prSet presAssocID="{464BAEF5-99C6-4438-8D78-4AC67F14F755}" presName="level3hierChild" presStyleCnt="0"/>
      <dgm:spPr/>
    </dgm:pt>
  </dgm:ptLst>
  <dgm:cxnLst>
    <dgm:cxn modelId="{9F1A4675-6936-4490-82AF-D51AE7E20765}" type="presOf" srcId="{86D80997-3E6E-4473-B12E-B21DAB87C6B2}" destId="{A6D8D8B1-849C-4E6B-8A3E-57827326235E}" srcOrd="0" destOrd="0" presId="urn:microsoft.com/office/officeart/2008/layout/HorizontalMultiLevelHierarchy"/>
    <dgm:cxn modelId="{A3190A77-E362-4C9A-9406-98E864B75987}" srcId="{969066F5-4785-4B50-A1B0-B0A3163E6CCB}" destId="{86D80997-3E6E-4473-B12E-B21DAB87C6B2}" srcOrd="0" destOrd="0" parTransId="{2891DC39-E0F1-40F5-9404-1D2488B1024B}" sibTransId="{18E32506-4371-43C4-BC06-808808D1CBEA}"/>
    <dgm:cxn modelId="{6C9FDAF9-6D0C-41BA-8DC4-04D00544D152}" type="presOf" srcId="{5B459F59-BFA3-4205-8C4F-06D971496409}" destId="{C8219C7E-B7C7-4018-AA4E-16B6F6E93AF2}" srcOrd="1" destOrd="0" presId="urn:microsoft.com/office/officeart/2008/layout/HorizontalMultiLevelHierarchy"/>
    <dgm:cxn modelId="{279D2FE0-68E8-4E18-B640-0FDBD2AB222B}" type="presOf" srcId="{B5FF531E-2023-4F24-ADA9-DC95B68182B5}" destId="{80C55922-A550-41CF-AD93-768CAD9DEEF5}" srcOrd="0" destOrd="0" presId="urn:microsoft.com/office/officeart/2008/layout/HorizontalMultiLevelHierarchy"/>
    <dgm:cxn modelId="{011F0BBB-4561-4DFD-AB95-5E14742752EA}" type="presOf" srcId="{464BAEF5-99C6-4438-8D78-4AC67F14F755}" destId="{BE409263-49B8-44FD-BAF1-16C12B4168B6}" srcOrd="0" destOrd="0" presId="urn:microsoft.com/office/officeart/2008/layout/HorizontalMultiLevelHierarchy"/>
    <dgm:cxn modelId="{8FDE1D25-14E2-46DF-94FB-F50654CD91CE}" srcId="{86D80997-3E6E-4473-B12E-B21DAB87C6B2}" destId="{764CA369-59F3-478C-BB78-7EC2A7A6175D}" srcOrd="0" destOrd="0" parTransId="{B5FF531E-2023-4F24-ADA9-DC95B68182B5}" sibTransId="{4AF4C21D-91F6-404C-AF75-771D959DA767}"/>
    <dgm:cxn modelId="{EE130E20-BE2B-4A6D-874B-B4AB8D5E8FEE}" type="presOf" srcId="{764CA369-59F3-478C-BB78-7EC2A7A6175D}" destId="{8584DB04-E912-411C-A094-D95A0FC9BA0B}" srcOrd="0" destOrd="0" presId="urn:microsoft.com/office/officeart/2008/layout/HorizontalMultiLevelHierarchy"/>
    <dgm:cxn modelId="{1366597A-4823-406A-940F-C79ECE1899CC}" srcId="{86D80997-3E6E-4473-B12E-B21DAB87C6B2}" destId="{464BAEF5-99C6-4438-8D78-4AC67F14F755}" srcOrd="1" destOrd="0" parTransId="{5B459F59-BFA3-4205-8C4F-06D971496409}" sibTransId="{8CE98647-B1E0-4599-965D-0453C5613067}"/>
    <dgm:cxn modelId="{380B78F6-1C48-409B-8586-816BD1B23C23}" type="presOf" srcId="{5B459F59-BFA3-4205-8C4F-06D971496409}" destId="{F89FFA8A-410F-4F88-BECD-6EA30F3ADFBE}" srcOrd="0" destOrd="0" presId="urn:microsoft.com/office/officeart/2008/layout/HorizontalMultiLevelHierarchy"/>
    <dgm:cxn modelId="{D54407C4-2D8F-4320-9051-C98B92981296}" type="presOf" srcId="{969066F5-4785-4B50-A1B0-B0A3163E6CCB}" destId="{C3EC1D91-6A21-4F91-93B4-B85AD4ED7593}" srcOrd="0" destOrd="0" presId="urn:microsoft.com/office/officeart/2008/layout/HorizontalMultiLevelHierarchy"/>
    <dgm:cxn modelId="{5C22944E-A718-49CF-958A-75B3EEE660D6}" type="presOf" srcId="{B5FF531E-2023-4F24-ADA9-DC95B68182B5}" destId="{0BC021F9-72DE-476D-A32B-5460AB2095A9}" srcOrd="1" destOrd="0" presId="urn:microsoft.com/office/officeart/2008/layout/HorizontalMultiLevelHierarchy"/>
    <dgm:cxn modelId="{C92C82B2-E146-4DDB-8D1A-802127B57008}" type="presParOf" srcId="{C3EC1D91-6A21-4F91-93B4-B85AD4ED7593}" destId="{7A6A3510-FBD3-4775-BB66-1D625F1171C7}" srcOrd="0" destOrd="0" presId="urn:microsoft.com/office/officeart/2008/layout/HorizontalMultiLevelHierarchy"/>
    <dgm:cxn modelId="{9261959D-1733-4EC0-A0DC-60920CF96940}" type="presParOf" srcId="{7A6A3510-FBD3-4775-BB66-1D625F1171C7}" destId="{A6D8D8B1-849C-4E6B-8A3E-57827326235E}" srcOrd="0" destOrd="0" presId="urn:microsoft.com/office/officeart/2008/layout/HorizontalMultiLevelHierarchy"/>
    <dgm:cxn modelId="{712E96E9-B8EB-44C7-BE95-AAF10742E83F}" type="presParOf" srcId="{7A6A3510-FBD3-4775-BB66-1D625F1171C7}" destId="{96DD3647-4655-4D4D-8BD9-885886039A8D}" srcOrd="1" destOrd="0" presId="urn:microsoft.com/office/officeart/2008/layout/HorizontalMultiLevelHierarchy"/>
    <dgm:cxn modelId="{DED3928C-0FD5-41A4-B9CD-F95181C25F85}" type="presParOf" srcId="{96DD3647-4655-4D4D-8BD9-885886039A8D}" destId="{80C55922-A550-41CF-AD93-768CAD9DEEF5}" srcOrd="0" destOrd="0" presId="urn:microsoft.com/office/officeart/2008/layout/HorizontalMultiLevelHierarchy"/>
    <dgm:cxn modelId="{91144B64-86F2-45A2-8784-39AD2C1E664F}" type="presParOf" srcId="{80C55922-A550-41CF-AD93-768CAD9DEEF5}" destId="{0BC021F9-72DE-476D-A32B-5460AB2095A9}" srcOrd="0" destOrd="0" presId="urn:microsoft.com/office/officeart/2008/layout/HorizontalMultiLevelHierarchy"/>
    <dgm:cxn modelId="{093E8EE2-46B2-4FE7-BFEB-6278A9DCE63D}" type="presParOf" srcId="{96DD3647-4655-4D4D-8BD9-885886039A8D}" destId="{0D93E380-3B61-4FA4-814E-8236EE1E702F}" srcOrd="1" destOrd="0" presId="urn:microsoft.com/office/officeart/2008/layout/HorizontalMultiLevelHierarchy"/>
    <dgm:cxn modelId="{7AC1E312-D010-46FF-B897-EEB1E4961CBF}" type="presParOf" srcId="{0D93E380-3B61-4FA4-814E-8236EE1E702F}" destId="{8584DB04-E912-411C-A094-D95A0FC9BA0B}" srcOrd="0" destOrd="0" presId="urn:microsoft.com/office/officeart/2008/layout/HorizontalMultiLevelHierarchy"/>
    <dgm:cxn modelId="{F6A28D9B-E80D-4C20-A2F5-E8357DFE926C}" type="presParOf" srcId="{0D93E380-3B61-4FA4-814E-8236EE1E702F}" destId="{AB07B1F2-69DD-4F24-A067-0373601AD4A7}" srcOrd="1" destOrd="0" presId="urn:microsoft.com/office/officeart/2008/layout/HorizontalMultiLevelHierarchy"/>
    <dgm:cxn modelId="{511A28A3-614A-4E13-8389-AD7E9A002705}" type="presParOf" srcId="{96DD3647-4655-4D4D-8BD9-885886039A8D}" destId="{F89FFA8A-410F-4F88-BECD-6EA30F3ADFBE}" srcOrd="2" destOrd="0" presId="urn:microsoft.com/office/officeart/2008/layout/HorizontalMultiLevelHierarchy"/>
    <dgm:cxn modelId="{3BFC6E27-0307-4C51-880E-23DCBC5368AF}" type="presParOf" srcId="{F89FFA8A-410F-4F88-BECD-6EA30F3ADFBE}" destId="{C8219C7E-B7C7-4018-AA4E-16B6F6E93AF2}" srcOrd="0" destOrd="0" presId="urn:microsoft.com/office/officeart/2008/layout/HorizontalMultiLevelHierarchy"/>
    <dgm:cxn modelId="{36D239FF-653F-47DD-8ECE-BA227A89112B}" type="presParOf" srcId="{96DD3647-4655-4D4D-8BD9-885886039A8D}" destId="{D091E5BE-ECE1-40CD-8726-4D5801D124A9}" srcOrd="3" destOrd="0" presId="urn:microsoft.com/office/officeart/2008/layout/HorizontalMultiLevelHierarchy"/>
    <dgm:cxn modelId="{F6A878CA-ACFC-4CD8-9737-D8CB0056EC09}" type="presParOf" srcId="{D091E5BE-ECE1-40CD-8726-4D5801D124A9}" destId="{BE409263-49B8-44FD-BAF1-16C12B4168B6}" srcOrd="0" destOrd="0" presId="urn:microsoft.com/office/officeart/2008/layout/HorizontalMultiLevelHierarchy"/>
    <dgm:cxn modelId="{965A5748-455B-495B-93EF-26BF2204A116}" type="presParOf" srcId="{D091E5BE-ECE1-40CD-8726-4D5801D124A9}" destId="{F2ED7B2B-95D9-419A-B044-FF36AAD247F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A357F9C-15D4-47B1-8B3A-66147AEB1BF3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6B848B-40EC-4FC1-9219-BDFA60528E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F065FA-996D-4C5A-A337-E2154F9D2BA1}" type="pres">
      <dgm:prSet presAssocID="{796B848B-40EC-4FC1-9219-BDFA60528E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D5F0FB1-A9B4-4611-9040-E9CBCBB9E04A}" type="presOf" srcId="{796B848B-40EC-4FC1-9219-BDFA60528EFD}" destId="{CFF065FA-996D-4C5A-A337-E2154F9D2BA1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A19014-30DA-4176-BB57-E390B11AAB84}" type="doc">
      <dgm:prSet loTypeId="urn:microsoft.com/office/officeart/2008/layout/PictureAccent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3B18FB7-C7AD-42F5-B57C-C2ACAE75EA4A}">
      <dgm:prSet custT="1"/>
      <dgm:spPr>
        <a:solidFill>
          <a:srgbClr val="FF00FF"/>
        </a:solidFill>
        <a:effectLst>
          <a:outerShdw blurRad="38100" dist="17779" dir="5400000" rotWithShape="0">
            <a:srgbClr val="000000">
              <a:alpha val="74000"/>
            </a:srgbClr>
          </a:outerShdw>
        </a:effectLst>
      </dgm:spPr>
      <dgm:t>
        <a:bodyPr/>
        <a:lstStyle/>
        <a:p>
          <a:pPr algn="ctr"/>
          <a:r>
            <a:rPr lang="ru-RU" sz="1600" b="1" i="1" u="sng" dirty="0" smtClean="0"/>
            <a:t>Подпрограмма «Модернизация объектов коммунальной инфраструктуры </a:t>
          </a:r>
          <a:r>
            <a:rPr lang="ru-RU" sz="1600" b="1" i="1" u="sng" dirty="0" err="1" smtClean="0"/>
            <a:t>г.Бодайбо</a:t>
          </a:r>
          <a:r>
            <a:rPr lang="ru-RU" sz="1600" b="1" i="1" u="sng" dirty="0" smtClean="0"/>
            <a:t> на 2015-2022 годы»</a:t>
          </a:r>
        </a:p>
        <a:p>
          <a:pPr algn="l"/>
          <a:r>
            <a:rPr lang="ru-RU" sz="1600" b="1" u="sng" dirty="0" smtClean="0"/>
            <a:t>Средства бюджета-  9,4 млн. руб.</a:t>
          </a:r>
        </a:p>
        <a:p>
          <a:pPr algn="l"/>
          <a:r>
            <a:rPr lang="ru-RU" sz="1600" b="1" dirty="0" smtClean="0"/>
            <a:t>Проведены работы по ремонту котельного и вспомогательного оборудования в котельных.</a:t>
          </a:r>
        </a:p>
        <a:p>
          <a:pPr algn="l"/>
          <a:r>
            <a:rPr lang="ru-RU" sz="1600" b="1" u="sng" dirty="0" smtClean="0"/>
            <a:t>Средства МУП «</a:t>
          </a:r>
          <a:r>
            <a:rPr lang="ru-RU" sz="1600" b="1" u="sng" dirty="0" err="1" smtClean="0"/>
            <a:t>Тепловодоканал</a:t>
          </a:r>
          <a:r>
            <a:rPr lang="ru-RU" sz="1600" b="1" u="sng" dirty="0" smtClean="0"/>
            <a:t>»- 25,3 </a:t>
          </a:r>
          <a:r>
            <a:rPr lang="ru-RU" sz="1600" b="1" u="sng" dirty="0" err="1" smtClean="0"/>
            <a:t>млн.руб</a:t>
          </a:r>
          <a:r>
            <a:rPr lang="ru-RU" sz="1600" b="1" dirty="0" smtClean="0"/>
            <a:t>.</a:t>
          </a:r>
        </a:p>
        <a:p>
          <a:pPr algn="l"/>
          <a:r>
            <a:rPr lang="ru-RU" sz="1600" b="1" dirty="0" smtClean="0"/>
            <a:t>Проведены работы по ремонту инженерных сетей</a:t>
          </a:r>
          <a:endParaRPr lang="ru-RU" sz="1600" b="1" dirty="0"/>
        </a:p>
      </dgm:t>
    </dgm:pt>
    <dgm:pt modelId="{AA249E0E-5EB6-451E-8B52-8A2F6B446B92}" type="sibTrans" cxnId="{DEAD76BE-1541-4173-8207-B256202C2C6F}">
      <dgm:prSet/>
      <dgm:spPr/>
      <dgm:t>
        <a:bodyPr/>
        <a:lstStyle/>
        <a:p>
          <a:endParaRPr lang="ru-RU"/>
        </a:p>
      </dgm:t>
    </dgm:pt>
    <dgm:pt modelId="{AAD0DFEA-EA9C-4988-BBCA-471081C478FE}" type="parTrans" cxnId="{DEAD76BE-1541-4173-8207-B256202C2C6F}">
      <dgm:prSet/>
      <dgm:spPr/>
      <dgm:t>
        <a:bodyPr/>
        <a:lstStyle/>
        <a:p>
          <a:endParaRPr lang="ru-RU"/>
        </a:p>
      </dgm:t>
    </dgm:pt>
    <dgm:pt modelId="{5046FC7D-8DDC-4E6C-AD26-FA28635A7BE3}">
      <dgm:prSet phldrT="[Текст]" custT="1"/>
      <dgm:spPr>
        <a:gradFill flip="none" rotWithShape="0">
          <a:gsLst>
            <a:gs pos="0">
              <a:srgbClr val="2A7CC6">
                <a:shade val="30000"/>
                <a:satMod val="115000"/>
              </a:srgbClr>
            </a:gs>
            <a:gs pos="50000">
              <a:srgbClr val="2A7CC6">
                <a:shade val="67500"/>
                <a:satMod val="115000"/>
              </a:srgbClr>
            </a:gs>
            <a:gs pos="100000">
              <a:srgbClr val="2A7CC6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pPr algn="ctr"/>
          <a:r>
            <a:rPr lang="ru-RU" sz="1600" b="1" i="1" u="sng" dirty="0" smtClean="0"/>
            <a:t>Подпрограмма «Энергосбережение и повышение энергетической эффективности </a:t>
          </a:r>
          <a:r>
            <a:rPr lang="ru-RU" sz="1600" b="1" i="1" u="sng" dirty="0" err="1" smtClean="0"/>
            <a:t>г.Бодайбо</a:t>
          </a:r>
          <a:r>
            <a:rPr lang="ru-RU" sz="1600" b="1" i="1" u="sng" dirty="0" smtClean="0"/>
            <a:t> на 2015-2022 годы»</a:t>
          </a:r>
        </a:p>
        <a:p>
          <a:pPr algn="just"/>
          <a:r>
            <a:rPr lang="ru-RU" sz="1600" b="1" dirty="0" smtClean="0"/>
            <a:t>На реализацию подпрограммы направлено 281,5</a:t>
          </a:r>
          <a:r>
            <a:rPr lang="ru-RU" sz="1600" b="1" u="sng" dirty="0" smtClean="0"/>
            <a:t> </a:t>
          </a:r>
          <a:r>
            <a:rPr lang="ru-RU" sz="1600" b="1" u="sng" dirty="0" err="1" smtClean="0"/>
            <a:t>тыс.руб</a:t>
          </a:r>
          <a:r>
            <a:rPr lang="ru-RU" sz="1600" b="1" u="sng" dirty="0" smtClean="0"/>
            <a:t>.</a:t>
          </a:r>
        </a:p>
        <a:p>
          <a:pPr algn="just"/>
          <a:r>
            <a:rPr lang="ru-RU" sz="1600" b="1" dirty="0" smtClean="0"/>
            <a:t>Проведены работы  реконструкции кабельных вводов многоквартирного жилого дома по ул. Мира,17</a:t>
          </a:r>
          <a:endParaRPr lang="ru-RU" sz="1600" b="1" dirty="0"/>
        </a:p>
      </dgm:t>
    </dgm:pt>
    <dgm:pt modelId="{ED94412E-A77B-404E-BBB7-91A7FBA55FCB}" type="sibTrans" cxnId="{5946C4A7-973D-4297-8F8C-9CBD31820C43}">
      <dgm:prSet/>
      <dgm:spPr/>
      <dgm:t>
        <a:bodyPr/>
        <a:lstStyle/>
        <a:p>
          <a:endParaRPr lang="ru-RU"/>
        </a:p>
      </dgm:t>
    </dgm:pt>
    <dgm:pt modelId="{0843817B-46FE-4A31-B1BB-5109FCE70ABD}" type="parTrans" cxnId="{5946C4A7-973D-4297-8F8C-9CBD31820C43}">
      <dgm:prSet/>
      <dgm:spPr/>
      <dgm:t>
        <a:bodyPr/>
        <a:lstStyle/>
        <a:p>
          <a:endParaRPr lang="ru-RU"/>
        </a:p>
      </dgm:t>
    </dgm:pt>
    <dgm:pt modelId="{B34CC641-3E50-434B-8127-B98E99D59A4E}">
      <dgm:prSet phldrT="[Текст]" custT="1"/>
      <dgm:spPr/>
      <dgm:t>
        <a:bodyPr/>
        <a:lstStyle/>
        <a:p>
          <a:r>
            <a:rPr lang="ru-RU" sz="1600" b="1" kern="1200" dirty="0" smtClean="0">
              <a:latin typeface="+mn-lt"/>
              <a:ea typeface="+mn-ea"/>
              <a:cs typeface="+mn-cs"/>
            </a:rPr>
            <a:t>Программа «Развитие жилищно-коммунального хозяйства </a:t>
          </a:r>
          <a:r>
            <a:rPr lang="ru-RU" sz="1600" b="1" kern="1200" dirty="0" err="1" smtClean="0">
              <a:latin typeface="+mn-lt"/>
              <a:ea typeface="+mn-ea"/>
              <a:cs typeface="+mn-cs"/>
            </a:rPr>
            <a:t>Бодайбинского</a:t>
          </a:r>
          <a:r>
            <a:rPr lang="ru-RU" sz="1600" b="1" kern="1200" dirty="0" smtClean="0">
              <a:latin typeface="+mn-lt"/>
              <a:ea typeface="+mn-ea"/>
              <a:cs typeface="+mn-cs"/>
            </a:rPr>
            <a:t> муниципального образования на 2015-2022 годы»</a:t>
          </a:r>
          <a:endParaRPr lang="ru-RU" sz="1600" b="1" kern="1200" dirty="0">
            <a:latin typeface="+mn-lt"/>
            <a:ea typeface="+mn-ea"/>
            <a:cs typeface="+mn-cs"/>
          </a:endParaRPr>
        </a:p>
      </dgm:t>
    </dgm:pt>
    <dgm:pt modelId="{0F1A4012-FDA9-4040-8057-11EAA37E6C4C}" type="sibTrans" cxnId="{E1E57D73-6592-4A67-AC81-5F1EAF68B1ED}">
      <dgm:prSet/>
      <dgm:spPr/>
      <dgm:t>
        <a:bodyPr/>
        <a:lstStyle/>
        <a:p>
          <a:endParaRPr lang="ru-RU"/>
        </a:p>
      </dgm:t>
    </dgm:pt>
    <dgm:pt modelId="{8B56506F-58DC-428E-8590-8FCCA1647A5B}" type="parTrans" cxnId="{E1E57D73-6592-4A67-AC81-5F1EAF68B1ED}">
      <dgm:prSet/>
      <dgm:spPr/>
      <dgm:t>
        <a:bodyPr/>
        <a:lstStyle/>
        <a:p>
          <a:endParaRPr lang="ru-RU"/>
        </a:p>
      </dgm:t>
    </dgm:pt>
    <dgm:pt modelId="{9DD411C0-4039-4101-B56C-E5019669525B}" type="pres">
      <dgm:prSet presAssocID="{EFA19014-30DA-4176-BB57-E390B11AAB8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FDD185-9B04-4BC6-ABC8-9B5E6E2A1EC1}" type="pres">
      <dgm:prSet presAssocID="{B34CC641-3E50-434B-8127-B98E99D59A4E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BFCE9BF-0889-48A0-BB0C-E86132CE2819}" type="pres">
      <dgm:prSet presAssocID="{B34CC641-3E50-434B-8127-B98E99D59A4E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C3541596-AB85-4581-BFDE-717A585642FE}" type="pres">
      <dgm:prSet presAssocID="{B34CC641-3E50-434B-8127-B98E99D59A4E}" presName="rootText" presStyleLbl="node0" presStyleIdx="0" presStyleCnt="1" custScaleY="49091" custLinFactNeighborY="-60454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DD462C80-E918-459C-BE1A-BB413D39B15E}" type="pres">
      <dgm:prSet presAssocID="{B34CC641-3E50-434B-8127-B98E99D59A4E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851C7A2-893E-4868-9B45-BC223D12B7AA}" type="pres">
      <dgm:prSet presAssocID="{13B18FB7-C7AD-42F5-B57C-C2ACAE75EA4A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17E01D6-2566-46ED-8E68-82932C4C17B5}" type="pres">
      <dgm:prSet presAssocID="{13B18FB7-C7AD-42F5-B57C-C2ACAE75EA4A}" presName="Image" presStyleLbl="node1" presStyleIdx="0" presStyleCnt="2" custAng="0" custScaleX="161084" custScaleY="138806" custLinFactNeighborX="4496" custLinFactNeighborY="-141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  <dgm:t>
        <a:bodyPr/>
        <a:lstStyle/>
        <a:p>
          <a:endParaRPr lang="ru-RU"/>
        </a:p>
      </dgm:t>
    </dgm:pt>
    <dgm:pt modelId="{A63F31D6-212B-4AAA-9021-5066B73C6956}" type="pres">
      <dgm:prSet presAssocID="{13B18FB7-C7AD-42F5-B57C-C2ACAE75EA4A}" presName="childText" presStyleLbl="lnNode1" presStyleIdx="0" presStyleCnt="2" custAng="0" custScaleX="84764" custScaleY="144017" custLinFactNeighborX="-201" custLinFactNeighborY="-141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E7EA-68C6-4CF3-9720-5466194F1C21}" type="pres">
      <dgm:prSet presAssocID="{5046FC7D-8DDC-4E6C-AD26-FA28635A7BE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DD7CE52-F5D1-4FE1-B609-0DAA72327231}" type="pres">
      <dgm:prSet presAssocID="{5046FC7D-8DDC-4E6C-AD26-FA28635A7BE3}" presName="Image" presStyleLbl="node1" presStyleIdx="1" presStyleCnt="2" custScaleX="164703" custScaleY="134633" custLinFactNeighborX="10200" custLinFactNeighborY="-236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0FB29C1A-43BD-403C-AD15-8F5D50E9602E}" type="pres">
      <dgm:prSet presAssocID="{5046FC7D-8DDC-4E6C-AD26-FA28635A7BE3}" presName="childText" presStyleLbl="lnNode1" presStyleIdx="1" presStyleCnt="2" custScaleX="84721" custScaleY="142709" custLinFactNeighborX="4442" custLinFactNeighborY="-4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CD59F8-6170-4D91-AF74-289C90985981}" type="presOf" srcId="{B34CC641-3E50-434B-8127-B98E99D59A4E}" destId="{C3541596-AB85-4581-BFDE-717A585642FE}" srcOrd="0" destOrd="0" presId="urn:microsoft.com/office/officeart/2008/layout/PictureAccentList"/>
    <dgm:cxn modelId="{DEBDDE0D-7205-4B49-A13E-A0DA516F8BF5}" type="presOf" srcId="{5046FC7D-8DDC-4E6C-AD26-FA28635A7BE3}" destId="{0FB29C1A-43BD-403C-AD15-8F5D50E9602E}" srcOrd="0" destOrd="0" presId="urn:microsoft.com/office/officeart/2008/layout/PictureAccentList"/>
    <dgm:cxn modelId="{E1E57D73-6592-4A67-AC81-5F1EAF68B1ED}" srcId="{EFA19014-30DA-4176-BB57-E390B11AAB84}" destId="{B34CC641-3E50-434B-8127-B98E99D59A4E}" srcOrd="0" destOrd="0" parTransId="{8B56506F-58DC-428E-8590-8FCCA1647A5B}" sibTransId="{0F1A4012-FDA9-4040-8057-11EAA37E6C4C}"/>
    <dgm:cxn modelId="{204A1CFD-96FD-4FEB-B91B-1AC0675BD53F}" type="presOf" srcId="{13B18FB7-C7AD-42F5-B57C-C2ACAE75EA4A}" destId="{A63F31D6-212B-4AAA-9021-5066B73C6956}" srcOrd="0" destOrd="0" presId="urn:microsoft.com/office/officeart/2008/layout/PictureAccentList"/>
    <dgm:cxn modelId="{DEAD76BE-1541-4173-8207-B256202C2C6F}" srcId="{B34CC641-3E50-434B-8127-B98E99D59A4E}" destId="{13B18FB7-C7AD-42F5-B57C-C2ACAE75EA4A}" srcOrd="0" destOrd="0" parTransId="{AAD0DFEA-EA9C-4988-BBCA-471081C478FE}" sibTransId="{AA249E0E-5EB6-451E-8B52-8A2F6B446B92}"/>
    <dgm:cxn modelId="{5946C4A7-973D-4297-8F8C-9CBD31820C43}" srcId="{B34CC641-3E50-434B-8127-B98E99D59A4E}" destId="{5046FC7D-8DDC-4E6C-AD26-FA28635A7BE3}" srcOrd="1" destOrd="0" parTransId="{0843817B-46FE-4A31-B1BB-5109FCE70ABD}" sibTransId="{ED94412E-A77B-404E-BBB7-91A7FBA55FCB}"/>
    <dgm:cxn modelId="{9E548245-00EC-4677-9D15-3E86CFB0809F}" type="presOf" srcId="{EFA19014-30DA-4176-BB57-E390B11AAB84}" destId="{9DD411C0-4039-4101-B56C-E5019669525B}" srcOrd="0" destOrd="0" presId="urn:microsoft.com/office/officeart/2008/layout/PictureAccentList"/>
    <dgm:cxn modelId="{2F60AD9B-936C-4A4C-A78C-3EA92FE225DE}" type="presParOf" srcId="{9DD411C0-4039-4101-B56C-E5019669525B}" destId="{A9FDD185-9B04-4BC6-ABC8-9B5E6E2A1EC1}" srcOrd="0" destOrd="0" presId="urn:microsoft.com/office/officeart/2008/layout/PictureAccentList"/>
    <dgm:cxn modelId="{836665D2-27BF-41DC-9862-6B14D35F103B}" type="presParOf" srcId="{A9FDD185-9B04-4BC6-ABC8-9B5E6E2A1EC1}" destId="{BBFCE9BF-0889-48A0-BB0C-E86132CE2819}" srcOrd="0" destOrd="0" presId="urn:microsoft.com/office/officeart/2008/layout/PictureAccentList"/>
    <dgm:cxn modelId="{6DDFC14E-728F-46F1-82E8-44C2A88F0455}" type="presParOf" srcId="{BBFCE9BF-0889-48A0-BB0C-E86132CE2819}" destId="{C3541596-AB85-4581-BFDE-717A585642FE}" srcOrd="0" destOrd="0" presId="urn:microsoft.com/office/officeart/2008/layout/PictureAccentList"/>
    <dgm:cxn modelId="{89251896-3621-4903-AABD-18712F3D8D54}" type="presParOf" srcId="{A9FDD185-9B04-4BC6-ABC8-9B5E6E2A1EC1}" destId="{DD462C80-E918-459C-BE1A-BB413D39B15E}" srcOrd="1" destOrd="0" presId="urn:microsoft.com/office/officeart/2008/layout/PictureAccentList"/>
    <dgm:cxn modelId="{34705BA7-63FC-487A-8298-67422E5B4983}" type="presParOf" srcId="{DD462C80-E918-459C-BE1A-BB413D39B15E}" destId="{8851C7A2-893E-4868-9B45-BC223D12B7AA}" srcOrd="0" destOrd="0" presId="urn:microsoft.com/office/officeart/2008/layout/PictureAccentList"/>
    <dgm:cxn modelId="{168C7BC6-7DEE-4BD1-AE56-AC7BB2DF79D7}" type="presParOf" srcId="{8851C7A2-893E-4868-9B45-BC223D12B7AA}" destId="{F17E01D6-2566-46ED-8E68-82932C4C17B5}" srcOrd="0" destOrd="0" presId="urn:microsoft.com/office/officeart/2008/layout/PictureAccentList"/>
    <dgm:cxn modelId="{544F198A-A7F7-41C0-AA72-FEECAE56F527}" type="presParOf" srcId="{8851C7A2-893E-4868-9B45-BC223D12B7AA}" destId="{A63F31D6-212B-4AAA-9021-5066B73C6956}" srcOrd="1" destOrd="0" presId="urn:microsoft.com/office/officeart/2008/layout/PictureAccentList"/>
    <dgm:cxn modelId="{79F3650E-7D43-45DA-8276-40B8B4ADEFA5}" type="presParOf" srcId="{DD462C80-E918-459C-BE1A-BB413D39B15E}" destId="{2212E7EA-68C6-4CF3-9720-5466194F1C21}" srcOrd="1" destOrd="0" presId="urn:microsoft.com/office/officeart/2008/layout/PictureAccentList"/>
    <dgm:cxn modelId="{289389AD-4A73-4F30-82DA-EE15F480E393}" type="presParOf" srcId="{2212E7EA-68C6-4CF3-9720-5466194F1C21}" destId="{DDD7CE52-F5D1-4FE1-B609-0DAA72327231}" srcOrd="0" destOrd="0" presId="urn:microsoft.com/office/officeart/2008/layout/PictureAccentList"/>
    <dgm:cxn modelId="{EDB92CA5-EC23-4C8B-9F60-5A3931D740A8}" type="presParOf" srcId="{2212E7EA-68C6-4CF3-9720-5466194F1C21}" destId="{0FB29C1A-43BD-403C-AD15-8F5D50E9602E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A19014-30DA-4176-BB57-E390B11AAB84}" type="doc">
      <dgm:prSet loTypeId="urn:microsoft.com/office/officeart/2008/layout/Picture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34CC641-3E50-434B-8127-B98E99D59A4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600" b="1" kern="1200" dirty="0" smtClean="0">
              <a:latin typeface="+mn-lt"/>
              <a:ea typeface="+mn-ea"/>
              <a:cs typeface="+mn-cs"/>
            </a:rPr>
            <a:t>Программа «Развитие жилищно-коммунального хозяйства </a:t>
          </a:r>
          <a:r>
            <a:rPr lang="ru-RU" sz="1600" b="1" kern="1200" dirty="0" err="1" smtClean="0">
              <a:latin typeface="+mn-lt"/>
              <a:ea typeface="+mn-ea"/>
              <a:cs typeface="+mn-cs"/>
            </a:rPr>
            <a:t>Бодайбинского</a:t>
          </a:r>
          <a:r>
            <a:rPr lang="ru-RU" sz="1600" b="1" kern="1200" dirty="0" smtClean="0">
              <a:latin typeface="+mn-lt"/>
              <a:ea typeface="+mn-ea"/>
              <a:cs typeface="+mn-cs"/>
            </a:rPr>
            <a:t> муниципального образования на 2015-2022 годы»</a:t>
          </a:r>
          <a:endParaRPr lang="ru-RU" sz="1600" b="1" kern="1200" dirty="0">
            <a:latin typeface="+mn-lt"/>
            <a:ea typeface="+mn-ea"/>
            <a:cs typeface="+mn-cs"/>
          </a:endParaRPr>
        </a:p>
      </dgm:t>
    </dgm:pt>
    <dgm:pt modelId="{0F1A4012-FDA9-4040-8057-11EAA37E6C4C}" type="sibTrans" cxnId="{E1E57D73-6592-4A67-AC81-5F1EAF68B1ED}">
      <dgm:prSet/>
      <dgm:spPr/>
      <dgm:t>
        <a:bodyPr/>
        <a:lstStyle/>
        <a:p>
          <a:endParaRPr lang="ru-RU"/>
        </a:p>
      </dgm:t>
    </dgm:pt>
    <dgm:pt modelId="{8B56506F-58DC-428E-8590-8FCCA1647A5B}" type="parTrans" cxnId="{E1E57D73-6592-4A67-AC81-5F1EAF68B1ED}">
      <dgm:prSet/>
      <dgm:spPr/>
      <dgm:t>
        <a:bodyPr/>
        <a:lstStyle/>
        <a:p>
          <a:endParaRPr lang="ru-RU"/>
        </a:p>
      </dgm:t>
    </dgm:pt>
    <dgm:pt modelId="{5046FC7D-8DDC-4E6C-AD26-FA28635A7BE3}">
      <dgm:prSet phldrT="[Текст]" custT="1"/>
      <dgm:spPr>
        <a:gradFill flip="none" rotWithShape="0">
          <a:gsLst>
            <a:gs pos="0">
              <a:srgbClr val="27B60A">
                <a:shade val="30000"/>
                <a:satMod val="115000"/>
              </a:srgbClr>
            </a:gs>
            <a:gs pos="50000">
              <a:srgbClr val="27B60A">
                <a:shade val="67500"/>
                <a:satMod val="115000"/>
              </a:srgbClr>
            </a:gs>
            <a:gs pos="100000">
              <a:srgbClr val="27B60A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28575"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600" b="1" i="1" u="sng" dirty="0" smtClean="0"/>
            <a:t>Подпрограмма «Развитие системы водоотведения г. Бодайбо на 2015-2022 годы»</a:t>
          </a:r>
        </a:p>
        <a:p>
          <a:pPr algn="just"/>
          <a:r>
            <a:rPr lang="ru-RU" sz="1600" dirty="0" smtClean="0"/>
            <a:t>Произведен ремонт локальных септиков по ул. Первомайская,10, МК-135 </a:t>
          </a:r>
        </a:p>
        <a:p>
          <a:pPr algn="just"/>
          <a:r>
            <a:rPr lang="ru-RU" sz="1600" dirty="0" smtClean="0"/>
            <a:t>Размер финансирования составил -145,0 </a:t>
          </a:r>
          <a:r>
            <a:rPr lang="ru-RU" sz="1600" dirty="0" err="1" smtClean="0"/>
            <a:t>тыс.руб</a:t>
          </a:r>
          <a:r>
            <a:rPr lang="ru-RU" sz="1600" dirty="0" smtClean="0"/>
            <a:t>.</a:t>
          </a:r>
        </a:p>
        <a:p>
          <a:pPr algn="ctr"/>
          <a:endParaRPr lang="ru-RU" sz="1600" b="1" i="1" u="sng" dirty="0"/>
        </a:p>
      </dgm:t>
    </dgm:pt>
    <dgm:pt modelId="{ED94412E-A77B-404E-BBB7-91A7FBA55FCB}" type="sibTrans" cxnId="{5946C4A7-973D-4297-8F8C-9CBD31820C43}">
      <dgm:prSet/>
      <dgm:spPr/>
      <dgm:t>
        <a:bodyPr/>
        <a:lstStyle/>
        <a:p>
          <a:endParaRPr lang="ru-RU"/>
        </a:p>
      </dgm:t>
    </dgm:pt>
    <dgm:pt modelId="{0843817B-46FE-4A31-B1BB-5109FCE70ABD}" type="parTrans" cxnId="{5946C4A7-973D-4297-8F8C-9CBD31820C43}">
      <dgm:prSet/>
      <dgm:spPr/>
      <dgm:t>
        <a:bodyPr/>
        <a:lstStyle/>
        <a:p>
          <a:endParaRPr lang="ru-RU"/>
        </a:p>
      </dgm:t>
    </dgm:pt>
    <dgm:pt modelId="{13B18FB7-C7AD-42F5-B57C-C2ACAE75EA4A}">
      <dgm:prSet custT="1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cmpd="dbl"/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600" b="1" i="1" u="sng" dirty="0" smtClean="0"/>
            <a:t>Подпрограмма «Чистая вода 2015-2022 годы» 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Разработан проект «Предварительная очистка речной воды перед станцией водоподготовки в г. Бодайбо» - 1 320,3 </a:t>
          </a:r>
          <a:r>
            <a:rPr lang="ru-RU" sz="1600" b="1" dirty="0" err="1" smtClean="0"/>
            <a:t>тыс.руб</a:t>
          </a:r>
          <a:r>
            <a:rPr lang="ru-RU" sz="1600" b="1" dirty="0" smtClean="0"/>
            <a:t>.;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 Частично профинансировано приобретение оборудования в рамках реализации инвестиционного проекта «Предварительная очистка речной воды перед станцией водоподготовки в </a:t>
          </a:r>
          <a:r>
            <a:rPr lang="ru-RU" sz="1600" b="1" dirty="0" err="1" smtClean="0"/>
            <a:t>г.Бодайбо</a:t>
          </a:r>
          <a:r>
            <a:rPr lang="ru-RU" sz="1600" b="1" dirty="0" smtClean="0"/>
            <a:t>» - 8 631,0 </a:t>
          </a:r>
          <a:r>
            <a:rPr lang="ru-RU" sz="1600" b="1" dirty="0" err="1" smtClean="0"/>
            <a:t>тыс.руб</a:t>
          </a:r>
          <a:r>
            <a:rPr lang="ru-RU" sz="1600" b="1" dirty="0" smtClean="0"/>
            <a:t>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600" b="1" dirty="0" smtClean="0"/>
            <a:t>Проведен ремонт сетей летнего водопровода  микрорайоне </a:t>
          </a:r>
          <a:r>
            <a:rPr lang="ru-RU" sz="1600" b="1" dirty="0" err="1" smtClean="0"/>
            <a:t>Бисяга</a:t>
          </a:r>
          <a:r>
            <a:rPr lang="ru-RU" sz="1600" b="1" dirty="0" smtClean="0"/>
            <a:t>- 1 524,6 </a:t>
          </a:r>
          <a:r>
            <a:rPr lang="ru-RU" sz="1600" b="1" dirty="0" err="1" smtClean="0"/>
            <a:t>тыс.руб.в</a:t>
          </a:r>
          <a:endParaRPr lang="ru-RU" sz="1600" b="1" dirty="0" smtClean="0"/>
        </a:p>
      </dgm:t>
    </dgm:pt>
    <dgm:pt modelId="{AA249E0E-5EB6-451E-8B52-8A2F6B446B92}" type="sibTrans" cxnId="{DEAD76BE-1541-4173-8207-B256202C2C6F}">
      <dgm:prSet/>
      <dgm:spPr/>
      <dgm:t>
        <a:bodyPr/>
        <a:lstStyle/>
        <a:p>
          <a:endParaRPr lang="ru-RU"/>
        </a:p>
      </dgm:t>
    </dgm:pt>
    <dgm:pt modelId="{AAD0DFEA-EA9C-4988-BBCA-471081C478FE}" type="parTrans" cxnId="{DEAD76BE-1541-4173-8207-B256202C2C6F}">
      <dgm:prSet/>
      <dgm:spPr/>
      <dgm:t>
        <a:bodyPr/>
        <a:lstStyle/>
        <a:p>
          <a:endParaRPr lang="ru-RU"/>
        </a:p>
      </dgm:t>
    </dgm:pt>
    <dgm:pt modelId="{9DD411C0-4039-4101-B56C-E5019669525B}" type="pres">
      <dgm:prSet presAssocID="{EFA19014-30DA-4176-BB57-E390B11AAB8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FDD185-9B04-4BC6-ABC8-9B5E6E2A1EC1}" type="pres">
      <dgm:prSet presAssocID="{B34CC641-3E50-434B-8127-B98E99D59A4E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BFCE9BF-0889-48A0-BB0C-E86132CE2819}" type="pres">
      <dgm:prSet presAssocID="{B34CC641-3E50-434B-8127-B98E99D59A4E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C3541596-AB85-4581-BFDE-717A585642FE}" type="pres">
      <dgm:prSet presAssocID="{B34CC641-3E50-434B-8127-B98E99D59A4E}" presName="rootText" presStyleLbl="node0" presStyleIdx="0" presStyleCnt="1" custScaleY="49091" custLinFactNeighborY="-60454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DD462C80-E918-459C-BE1A-BB413D39B15E}" type="pres">
      <dgm:prSet presAssocID="{B34CC641-3E50-434B-8127-B98E99D59A4E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851C7A2-893E-4868-9B45-BC223D12B7AA}" type="pres">
      <dgm:prSet presAssocID="{13B18FB7-C7AD-42F5-B57C-C2ACAE75EA4A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17E01D6-2566-46ED-8E68-82932C4C17B5}" type="pres">
      <dgm:prSet presAssocID="{13B18FB7-C7AD-42F5-B57C-C2ACAE75EA4A}" presName="Image" presStyleLbl="node1" presStyleIdx="0" presStyleCnt="2" custScaleX="165421" custScaleY="127861" custLinFactNeighborX="8808" custLinFactNeighborY="-1499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  <dgm:t>
        <a:bodyPr/>
        <a:lstStyle/>
        <a:p>
          <a:endParaRPr lang="ru-RU"/>
        </a:p>
      </dgm:t>
    </dgm:pt>
    <dgm:pt modelId="{A63F31D6-212B-4AAA-9021-5066B73C6956}" type="pres">
      <dgm:prSet presAssocID="{13B18FB7-C7AD-42F5-B57C-C2ACAE75EA4A}" presName="childText" presStyleLbl="lnNode1" presStyleIdx="0" presStyleCnt="2" custAng="0" custScaleX="83628" custScaleY="169219" custLinFactNeighborX="-143" custLinFactNeighborY="-14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E7EA-68C6-4CF3-9720-5466194F1C21}" type="pres">
      <dgm:prSet presAssocID="{5046FC7D-8DDC-4E6C-AD26-FA28635A7BE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DD7CE52-F5D1-4FE1-B609-0DAA72327231}" type="pres">
      <dgm:prSet presAssocID="{5046FC7D-8DDC-4E6C-AD26-FA28635A7BE3}" presName="Image" presStyleLbl="node1" presStyleIdx="1" presStyleCnt="2" custScaleX="164703" custScaleY="141026" custLinFactNeighborX="10200" custLinFactNeighborY="-236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0FB29C1A-43BD-403C-AD15-8F5D50E9602E}" type="pres">
      <dgm:prSet presAssocID="{5046FC7D-8DDC-4E6C-AD26-FA28635A7BE3}" presName="childText" presStyleLbl="lnNode1" presStyleIdx="1" presStyleCnt="2" custScaleX="84721" custScaleY="142709" custLinFactNeighborX="4442" custLinFactNeighborY="-4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A3F1CD-02F1-4D24-B036-A5C3B7FA2175}" type="presOf" srcId="{5046FC7D-8DDC-4E6C-AD26-FA28635A7BE3}" destId="{0FB29C1A-43BD-403C-AD15-8F5D50E9602E}" srcOrd="0" destOrd="0" presId="urn:microsoft.com/office/officeart/2008/layout/PictureAccentList"/>
    <dgm:cxn modelId="{E1E57D73-6592-4A67-AC81-5F1EAF68B1ED}" srcId="{EFA19014-30DA-4176-BB57-E390B11AAB84}" destId="{B34CC641-3E50-434B-8127-B98E99D59A4E}" srcOrd="0" destOrd="0" parTransId="{8B56506F-58DC-428E-8590-8FCCA1647A5B}" sibTransId="{0F1A4012-FDA9-4040-8057-11EAA37E6C4C}"/>
    <dgm:cxn modelId="{46BA030C-30E8-439B-83D1-859170728929}" type="presOf" srcId="{13B18FB7-C7AD-42F5-B57C-C2ACAE75EA4A}" destId="{A63F31D6-212B-4AAA-9021-5066B73C6956}" srcOrd="0" destOrd="0" presId="urn:microsoft.com/office/officeart/2008/layout/PictureAccentList"/>
    <dgm:cxn modelId="{B91ACB85-48DD-4352-8D38-4CBE73F30015}" type="presOf" srcId="{B34CC641-3E50-434B-8127-B98E99D59A4E}" destId="{C3541596-AB85-4581-BFDE-717A585642FE}" srcOrd="0" destOrd="0" presId="urn:microsoft.com/office/officeart/2008/layout/PictureAccentList"/>
    <dgm:cxn modelId="{60044464-06E2-4A02-9002-FDE5C332F9E3}" type="presOf" srcId="{EFA19014-30DA-4176-BB57-E390B11AAB84}" destId="{9DD411C0-4039-4101-B56C-E5019669525B}" srcOrd="0" destOrd="0" presId="urn:microsoft.com/office/officeart/2008/layout/PictureAccentList"/>
    <dgm:cxn modelId="{DEAD76BE-1541-4173-8207-B256202C2C6F}" srcId="{B34CC641-3E50-434B-8127-B98E99D59A4E}" destId="{13B18FB7-C7AD-42F5-B57C-C2ACAE75EA4A}" srcOrd="0" destOrd="0" parTransId="{AAD0DFEA-EA9C-4988-BBCA-471081C478FE}" sibTransId="{AA249E0E-5EB6-451E-8B52-8A2F6B446B92}"/>
    <dgm:cxn modelId="{5946C4A7-973D-4297-8F8C-9CBD31820C43}" srcId="{B34CC641-3E50-434B-8127-B98E99D59A4E}" destId="{5046FC7D-8DDC-4E6C-AD26-FA28635A7BE3}" srcOrd="1" destOrd="0" parTransId="{0843817B-46FE-4A31-B1BB-5109FCE70ABD}" sibTransId="{ED94412E-A77B-404E-BBB7-91A7FBA55FCB}"/>
    <dgm:cxn modelId="{53E061EB-2727-4A2F-977B-4F19E5D12791}" type="presParOf" srcId="{9DD411C0-4039-4101-B56C-E5019669525B}" destId="{A9FDD185-9B04-4BC6-ABC8-9B5E6E2A1EC1}" srcOrd="0" destOrd="0" presId="urn:microsoft.com/office/officeart/2008/layout/PictureAccentList"/>
    <dgm:cxn modelId="{CD26C026-FB7D-41DE-822A-C637B4451F11}" type="presParOf" srcId="{A9FDD185-9B04-4BC6-ABC8-9B5E6E2A1EC1}" destId="{BBFCE9BF-0889-48A0-BB0C-E86132CE2819}" srcOrd="0" destOrd="0" presId="urn:microsoft.com/office/officeart/2008/layout/PictureAccentList"/>
    <dgm:cxn modelId="{52B45A99-C86B-42AD-A02F-2D907118EFB6}" type="presParOf" srcId="{BBFCE9BF-0889-48A0-BB0C-E86132CE2819}" destId="{C3541596-AB85-4581-BFDE-717A585642FE}" srcOrd="0" destOrd="0" presId="urn:microsoft.com/office/officeart/2008/layout/PictureAccentList"/>
    <dgm:cxn modelId="{9A88BCD3-735E-43C9-BFA6-EDB04741138F}" type="presParOf" srcId="{A9FDD185-9B04-4BC6-ABC8-9B5E6E2A1EC1}" destId="{DD462C80-E918-459C-BE1A-BB413D39B15E}" srcOrd="1" destOrd="0" presId="urn:microsoft.com/office/officeart/2008/layout/PictureAccentList"/>
    <dgm:cxn modelId="{EE4E294A-79A9-421D-8F3F-A100476D9DBD}" type="presParOf" srcId="{DD462C80-E918-459C-BE1A-BB413D39B15E}" destId="{8851C7A2-893E-4868-9B45-BC223D12B7AA}" srcOrd="0" destOrd="0" presId="urn:microsoft.com/office/officeart/2008/layout/PictureAccentList"/>
    <dgm:cxn modelId="{F55CAA77-9BB2-45BA-B8E0-75ECE6C6D167}" type="presParOf" srcId="{8851C7A2-893E-4868-9B45-BC223D12B7AA}" destId="{F17E01D6-2566-46ED-8E68-82932C4C17B5}" srcOrd="0" destOrd="0" presId="urn:microsoft.com/office/officeart/2008/layout/PictureAccentList"/>
    <dgm:cxn modelId="{9CED6A0D-F6E3-4AA2-B01F-8C4ED44075E4}" type="presParOf" srcId="{8851C7A2-893E-4868-9B45-BC223D12B7AA}" destId="{A63F31D6-212B-4AAA-9021-5066B73C6956}" srcOrd="1" destOrd="0" presId="urn:microsoft.com/office/officeart/2008/layout/PictureAccentList"/>
    <dgm:cxn modelId="{B5D7B0F3-A1AD-411E-A895-CC7B5B5FA7E4}" type="presParOf" srcId="{DD462C80-E918-459C-BE1A-BB413D39B15E}" destId="{2212E7EA-68C6-4CF3-9720-5466194F1C21}" srcOrd="1" destOrd="0" presId="urn:microsoft.com/office/officeart/2008/layout/PictureAccentList"/>
    <dgm:cxn modelId="{CF237C04-F36E-421C-ADAF-E2F0E5612CFA}" type="presParOf" srcId="{2212E7EA-68C6-4CF3-9720-5466194F1C21}" destId="{DDD7CE52-F5D1-4FE1-B609-0DAA72327231}" srcOrd="0" destOrd="0" presId="urn:microsoft.com/office/officeart/2008/layout/PictureAccentList"/>
    <dgm:cxn modelId="{D229425F-F087-4E93-BAFA-10C842793425}" type="presParOf" srcId="{2212E7EA-68C6-4CF3-9720-5466194F1C21}" destId="{0FB29C1A-43BD-403C-AD15-8F5D50E9602E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9E4F7-5066-4064-BF37-8F64E06BD3B0}">
      <dsp:nvSpPr>
        <dsp:cNvPr id="0" name=""/>
        <dsp:cNvSpPr/>
      </dsp:nvSpPr>
      <dsp:spPr>
        <a:xfrm>
          <a:off x="2733212" y="2241697"/>
          <a:ext cx="1192030" cy="1222341"/>
        </a:xfrm>
        <a:prstGeom prst="ellipse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tx1"/>
              </a:solidFill>
            </a:rPr>
            <a:t>5 123,8 </a:t>
          </a:r>
          <a:r>
            <a:rPr lang="ru-RU" sz="1600" b="1" kern="1200" baseline="0" dirty="0" err="1" smtClean="0">
              <a:solidFill>
                <a:schemeClr val="tx1"/>
              </a:solidFill>
            </a:rPr>
            <a:t>тыс.руб</a:t>
          </a:r>
          <a:r>
            <a:rPr lang="ru-RU" sz="1400" b="1" kern="1200" baseline="0" dirty="0" smtClean="0">
              <a:solidFill>
                <a:schemeClr val="tx1"/>
              </a:solidFill>
            </a:rPr>
            <a:t>.</a:t>
          </a:r>
          <a:endParaRPr lang="ru-RU" sz="1400" b="1" kern="1200" baseline="0" dirty="0">
            <a:solidFill>
              <a:schemeClr val="tx1"/>
            </a:solidFill>
          </a:endParaRPr>
        </a:p>
      </dsp:txBody>
      <dsp:txXfrm>
        <a:off x="2907781" y="2420705"/>
        <a:ext cx="842892" cy="864325"/>
      </dsp:txXfrm>
    </dsp:sp>
    <dsp:sp modelId="{D1A597B9-C35C-470B-9164-2C3E61041C97}">
      <dsp:nvSpPr>
        <dsp:cNvPr id="0" name=""/>
        <dsp:cNvSpPr/>
      </dsp:nvSpPr>
      <dsp:spPr>
        <a:xfrm rot="11551935">
          <a:off x="1523904" y="1824065"/>
          <a:ext cx="1526254" cy="505480"/>
        </a:xfrm>
        <a:prstGeom prst="leftArrow">
          <a:avLst>
            <a:gd name="adj1" fmla="val 60000"/>
            <a:gd name="adj2" fmla="val 50000"/>
          </a:avLst>
        </a:prstGeom>
        <a:solidFill>
          <a:srgbClr val="AEF6F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B151E7-CBDB-40D0-9894-2F62DA078982}">
      <dsp:nvSpPr>
        <dsp:cNvPr id="0" name=""/>
        <dsp:cNvSpPr/>
      </dsp:nvSpPr>
      <dsp:spPr>
        <a:xfrm>
          <a:off x="0" y="1183663"/>
          <a:ext cx="2327234" cy="2440057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isometricOffAxis1Right"/>
            <a:lightRig rig="threePt" dir="t"/>
          </a:scene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</a:rPr>
            <a:t>Возмещение недополученных доходов в связи с оказанием услуг по городским перевозкам по тарифам ниже экономически обоснованных 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</a:rPr>
            <a:t>4 550,2 </a:t>
          </a:r>
          <a:r>
            <a:rPr lang="ru-RU" sz="1600" kern="1200" baseline="0" dirty="0" err="1" smtClean="0">
              <a:solidFill>
                <a:schemeClr val="tx1"/>
              </a:solidFill>
            </a:rPr>
            <a:t>тыс.руб</a:t>
          </a:r>
          <a:r>
            <a:rPr lang="ru-RU" sz="1600" kern="1200" baseline="0" dirty="0" smtClean="0">
              <a:solidFill>
                <a:schemeClr val="tx1"/>
              </a:solidFill>
            </a:rPr>
            <a:t>.</a:t>
          </a:r>
          <a:endParaRPr lang="ru-RU" sz="1600" kern="1200" baseline="0" dirty="0">
            <a:solidFill>
              <a:schemeClr val="tx1"/>
            </a:solidFill>
          </a:endParaRPr>
        </a:p>
      </dsp:txBody>
      <dsp:txXfrm>
        <a:off x="68162" y="1251825"/>
        <a:ext cx="2190910" cy="2303733"/>
      </dsp:txXfrm>
    </dsp:sp>
    <dsp:sp modelId="{45F9DCC7-1C98-4FA5-8A05-B3FF9431E869}">
      <dsp:nvSpPr>
        <dsp:cNvPr id="0" name=""/>
        <dsp:cNvSpPr/>
      </dsp:nvSpPr>
      <dsp:spPr>
        <a:xfrm rot="16225970">
          <a:off x="2675943" y="1214398"/>
          <a:ext cx="1385686" cy="505480"/>
        </a:xfrm>
        <a:prstGeom prst="leftArrow">
          <a:avLst>
            <a:gd name="adj1" fmla="val 60000"/>
            <a:gd name="adj2" fmla="val 50000"/>
          </a:avLst>
        </a:prstGeom>
        <a:solidFill>
          <a:srgbClr val="AEF6F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823C2A-98B6-44EF-BE63-470C4CAE156E}">
      <dsp:nvSpPr>
        <dsp:cNvPr id="0" name=""/>
        <dsp:cNvSpPr/>
      </dsp:nvSpPr>
      <dsp:spPr>
        <a:xfrm>
          <a:off x="2502453" y="8574"/>
          <a:ext cx="1684936" cy="15336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isometricOffAxis1Right"/>
            <a:lightRig rig="threePt" dir="t"/>
          </a:scene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</a:rPr>
            <a:t>Оценка уязвимости транспортных средств-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</a:rPr>
            <a:t>250,0  </a:t>
          </a:r>
          <a:r>
            <a:rPr lang="ru-RU" sz="1600" kern="1200" baseline="0" dirty="0" err="1" smtClean="0">
              <a:solidFill>
                <a:schemeClr val="tx1"/>
              </a:solidFill>
            </a:rPr>
            <a:t>тыс.руб</a:t>
          </a:r>
          <a:r>
            <a:rPr lang="ru-RU" sz="1600" kern="1200" baseline="0" dirty="0" smtClean="0">
              <a:solidFill>
                <a:schemeClr val="tx1"/>
              </a:solidFill>
            </a:rPr>
            <a:t>.</a:t>
          </a:r>
          <a:endParaRPr lang="ru-RU" sz="1600" kern="1200" baseline="0" dirty="0">
            <a:solidFill>
              <a:schemeClr val="tx1"/>
            </a:solidFill>
          </a:endParaRPr>
        </a:p>
      </dsp:txBody>
      <dsp:txXfrm>
        <a:off x="2547373" y="53494"/>
        <a:ext cx="1595096" cy="1443856"/>
      </dsp:txXfrm>
    </dsp:sp>
    <dsp:sp modelId="{6C779FCE-4FC3-44F3-B763-B60F36C345AF}">
      <dsp:nvSpPr>
        <dsp:cNvPr id="0" name=""/>
        <dsp:cNvSpPr/>
      </dsp:nvSpPr>
      <dsp:spPr>
        <a:xfrm rot="20302780">
          <a:off x="3715859" y="1806587"/>
          <a:ext cx="1531577" cy="505480"/>
        </a:xfrm>
        <a:prstGeom prst="leftArrow">
          <a:avLst>
            <a:gd name="adj1" fmla="val 60000"/>
            <a:gd name="adj2" fmla="val 50000"/>
          </a:avLst>
        </a:prstGeom>
        <a:solidFill>
          <a:srgbClr val="AEF6F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1A058E-522B-4861-B944-FEEBCE442794}">
      <dsp:nvSpPr>
        <dsp:cNvPr id="0" name=""/>
        <dsp:cNvSpPr/>
      </dsp:nvSpPr>
      <dsp:spPr>
        <a:xfrm>
          <a:off x="4342843" y="1267617"/>
          <a:ext cx="2343645" cy="2423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isometricOffAxis1Right"/>
            <a:lightRig rig="threePt" dir="t"/>
          </a:scene3d>
          <a:sp3d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</a:rPr>
            <a:t>Возмещение недополученных доходов в связи с оказанием услуг по осуществлению пассажирских перевозок по садоводческим маршрутам-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</a:rPr>
            <a:t>323,6 </a:t>
          </a:r>
          <a:r>
            <a:rPr lang="ru-RU" sz="1600" kern="1200" baseline="0" dirty="0" err="1" smtClean="0">
              <a:solidFill>
                <a:schemeClr val="tx1"/>
              </a:solidFill>
            </a:rPr>
            <a:t>тыс.руб</a:t>
          </a:r>
          <a:r>
            <a:rPr lang="ru-RU" sz="1600" kern="1200" baseline="0" dirty="0" smtClean="0">
              <a:solidFill>
                <a:schemeClr val="tx1"/>
              </a:solidFill>
            </a:rPr>
            <a:t>.</a:t>
          </a:r>
          <a:endParaRPr lang="ru-RU" sz="1600" kern="1200" baseline="0" dirty="0">
            <a:solidFill>
              <a:schemeClr val="tx1"/>
            </a:solidFill>
          </a:endParaRPr>
        </a:p>
      </dsp:txBody>
      <dsp:txXfrm>
        <a:off x="4411486" y="1336260"/>
        <a:ext cx="2206359" cy="22859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B84E6-8EA5-431F-8624-C14F74E42F9D}">
      <dsp:nvSpPr>
        <dsp:cNvPr id="0" name=""/>
        <dsp:cNvSpPr/>
      </dsp:nvSpPr>
      <dsp:spPr>
        <a:xfrm>
          <a:off x="0" y="0"/>
          <a:ext cx="8568952" cy="1321564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prstTxWarp prst="textFadeLeft">
            <a:avLst/>
          </a:prstTxWarp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baseline="0" dirty="0" smtClean="0">
              <a:solidFill>
                <a:schemeClr val="bg1"/>
              </a:solidFill>
            </a:rPr>
            <a:t>Приобретены и установлены детские игровые комплексы  на придомовых территориях многоквартирных жилых домов  -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baseline="0" dirty="0" smtClean="0">
              <a:solidFill>
                <a:schemeClr val="bg1"/>
              </a:solidFill>
            </a:rPr>
            <a:t>                                            400,0 </a:t>
          </a:r>
          <a:r>
            <a:rPr lang="ru-RU" sz="1600" b="1" i="1" kern="1200" baseline="0" dirty="0" err="1" smtClean="0">
              <a:solidFill>
                <a:schemeClr val="bg1"/>
              </a:solidFill>
            </a:rPr>
            <a:t>тыс.руб</a:t>
          </a:r>
          <a:r>
            <a:rPr lang="ru-RU" sz="1600" b="0" i="1" kern="1200" baseline="0" dirty="0" smtClean="0">
              <a:solidFill>
                <a:schemeClr val="bg1"/>
              </a:solidFill>
            </a:rPr>
            <a:t>.  </a:t>
          </a:r>
          <a:endParaRPr lang="ru-RU" sz="1600" b="0" i="1" kern="1200" baseline="0" dirty="0">
            <a:solidFill>
              <a:schemeClr val="bg1"/>
            </a:solidFill>
          </a:endParaRPr>
        </a:p>
      </dsp:txBody>
      <dsp:txXfrm>
        <a:off x="1845946" y="0"/>
        <a:ext cx="6723005" cy="1321564"/>
      </dsp:txXfrm>
    </dsp:sp>
    <dsp:sp modelId="{3DF110EE-5AB3-4F89-B799-E3F4442D9F6B}">
      <dsp:nvSpPr>
        <dsp:cNvPr id="0" name=""/>
        <dsp:cNvSpPr/>
      </dsp:nvSpPr>
      <dsp:spPr>
        <a:xfrm>
          <a:off x="60708" y="66342"/>
          <a:ext cx="1713790" cy="11377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22B35-4B2D-4F04-90E3-E1AFED000171}">
      <dsp:nvSpPr>
        <dsp:cNvPr id="0" name=""/>
        <dsp:cNvSpPr/>
      </dsp:nvSpPr>
      <dsp:spPr>
        <a:xfrm>
          <a:off x="0" y="1453721"/>
          <a:ext cx="8568952" cy="13215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prstTxWarp prst="textFadeLeft">
            <a:avLst/>
          </a:prstTxWarp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kern="1200" dirty="0" smtClean="0">
              <a:solidFill>
                <a:schemeClr val="bg1"/>
              </a:solidFill>
            </a:rPr>
            <a:t>Мероприятия обеспечивающие надлежащее состояние  мест общего пользования территорий города –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kern="1200" dirty="0" smtClean="0">
              <a:solidFill>
                <a:schemeClr val="bg1"/>
              </a:solidFill>
            </a:rPr>
            <a:t>                                            </a:t>
          </a:r>
          <a:r>
            <a:rPr lang="ru-RU" sz="1800" b="1" i="1" kern="1200" dirty="0" smtClean="0">
              <a:solidFill>
                <a:schemeClr val="bg1"/>
              </a:solidFill>
            </a:rPr>
            <a:t>2 346,4 </a:t>
          </a:r>
          <a:r>
            <a:rPr lang="ru-RU" sz="1800" b="1" i="1" kern="1200" dirty="0" err="1" smtClean="0">
              <a:solidFill>
                <a:schemeClr val="bg1"/>
              </a:solidFill>
            </a:rPr>
            <a:t>тыс.руб</a:t>
          </a:r>
          <a:r>
            <a:rPr lang="ru-RU" sz="1800" b="1" i="1" kern="1200" dirty="0" smtClean="0">
              <a:solidFill>
                <a:schemeClr val="bg1"/>
              </a:solidFill>
            </a:rPr>
            <a:t>.</a:t>
          </a:r>
          <a:endParaRPr lang="ru-RU" sz="1800" b="1" i="1" kern="1200" dirty="0">
            <a:solidFill>
              <a:schemeClr val="bg1"/>
            </a:solidFill>
          </a:endParaRPr>
        </a:p>
      </dsp:txBody>
      <dsp:txXfrm>
        <a:off x="1845946" y="1453721"/>
        <a:ext cx="6723005" cy="1321564"/>
      </dsp:txXfrm>
    </dsp:sp>
    <dsp:sp modelId="{746B7D65-5180-49B0-B581-261090E52C19}">
      <dsp:nvSpPr>
        <dsp:cNvPr id="0" name=""/>
        <dsp:cNvSpPr/>
      </dsp:nvSpPr>
      <dsp:spPr>
        <a:xfrm>
          <a:off x="60708" y="1525762"/>
          <a:ext cx="1713790" cy="12074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4997E-CF39-4598-B189-6C595C33C157}">
      <dsp:nvSpPr>
        <dsp:cNvPr id="0" name=""/>
        <dsp:cNvSpPr/>
      </dsp:nvSpPr>
      <dsp:spPr>
        <a:xfrm>
          <a:off x="0" y="2880403"/>
          <a:ext cx="8568952" cy="1914616"/>
        </a:xfrm>
        <a:prstGeom prst="roundRect">
          <a:avLst>
            <a:gd name="adj" fmla="val 10000"/>
          </a:avLst>
        </a:prstGeom>
        <a:solidFill>
          <a:srgbClr val="07E9E9"/>
        </a:solidFill>
        <a:ln w="19050" cap="flat" cmpd="sng" algn="ctr">
          <a:solidFill>
            <a:srgbClr val="2A7CC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prstTxWarp prst="textFadeLeft">
            <a:avLst/>
          </a:prstTxWarp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Мероприятия по ремонту и   содержанию дренажной системы в целях недопущения подтоплений мест общего  пользования </a:t>
          </a:r>
          <a:r>
            <a:rPr lang="ru-RU" sz="1800" kern="1200" dirty="0" smtClean="0"/>
            <a:t>–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                                                  </a:t>
          </a:r>
          <a:r>
            <a:rPr lang="ru-RU" sz="1800" b="1" i="1" kern="1200" dirty="0" smtClean="0"/>
            <a:t>1 615,7 </a:t>
          </a:r>
          <a:r>
            <a:rPr lang="ru-RU" sz="1800" b="1" i="1" kern="1200" dirty="0" err="1" smtClean="0"/>
            <a:t>тыс.руб</a:t>
          </a:r>
          <a:r>
            <a:rPr lang="ru-RU" sz="1800" b="1" i="1" kern="1200" dirty="0" smtClean="0"/>
            <a:t>. </a:t>
          </a:r>
          <a:endParaRPr lang="ru-RU" sz="1800" b="1" i="1" kern="1200" dirty="0"/>
        </a:p>
      </dsp:txBody>
      <dsp:txXfrm>
        <a:off x="1845946" y="2880403"/>
        <a:ext cx="6723005" cy="1914616"/>
      </dsp:txXfrm>
    </dsp:sp>
    <dsp:sp modelId="{D8E42784-A60C-4A78-87B7-9C0DCE234449}">
      <dsp:nvSpPr>
        <dsp:cNvPr id="0" name=""/>
        <dsp:cNvSpPr/>
      </dsp:nvSpPr>
      <dsp:spPr>
        <a:xfrm rot="5400000">
          <a:off x="272704" y="3079974"/>
          <a:ext cx="1312557" cy="15997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E7F54-B28E-4A06-B8EA-0B1EBDCA02EF}">
      <dsp:nvSpPr>
        <dsp:cNvPr id="0" name=""/>
        <dsp:cNvSpPr/>
      </dsp:nvSpPr>
      <dsp:spPr>
        <a:xfrm>
          <a:off x="0" y="0"/>
          <a:ext cx="5256583" cy="1216800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prstTxWarp prst="textStop">
            <a:avLst/>
          </a:prstTxWarp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 </a:t>
          </a:r>
          <a:r>
            <a:rPr lang="ru-RU" sz="1600" b="1" i="1" kern="1200" dirty="0" smtClean="0">
              <a:solidFill>
                <a:schemeClr val="bg1"/>
              </a:solidFill>
            </a:rPr>
            <a:t>Мероприятия по поддержанию зеленых насаждений на территориях города, озеленение территорий 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</a:rPr>
            <a:t>731,9 </a:t>
          </a:r>
          <a:r>
            <a:rPr lang="ru-RU" sz="1600" b="1" i="1" kern="1200" dirty="0" err="1" smtClean="0">
              <a:solidFill>
                <a:schemeClr val="bg1"/>
              </a:solidFill>
            </a:rPr>
            <a:t>тыс.руб</a:t>
          </a:r>
          <a:r>
            <a:rPr lang="ru-RU" sz="1600" b="1" i="1" kern="1200" dirty="0" smtClean="0">
              <a:solidFill>
                <a:schemeClr val="bg1"/>
              </a:solidFill>
            </a:rPr>
            <a:t>.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59399" y="59399"/>
        <a:ext cx="5137785" cy="10980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F4911-6992-4507-861A-55F6AD995011}">
      <dsp:nvSpPr>
        <dsp:cNvPr id="0" name=""/>
        <dsp:cNvSpPr/>
      </dsp:nvSpPr>
      <dsp:spPr>
        <a:xfrm>
          <a:off x="0" y="245579"/>
          <a:ext cx="8424936" cy="2133533"/>
        </a:xfrm>
        <a:prstGeom prst="roundRect">
          <a:avLst>
            <a:gd name="adj" fmla="val 10000"/>
          </a:avLst>
        </a:prstGeom>
        <a:solidFill>
          <a:srgbClr val="66FF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F091A-8008-4F35-9D30-7A4286DCC782}">
      <dsp:nvSpPr>
        <dsp:cNvPr id="0" name=""/>
        <dsp:cNvSpPr/>
      </dsp:nvSpPr>
      <dsp:spPr>
        <a:xfrm>
          <a:off x="155595" y="492813"/>
          <a:ext cx="1803647" cy="16645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91FABF-B671-4CA4-872B-2D695C305FC4}">
      <dsp:nvSpPr>
        <dsp:cNvPr id="0" name=""/>
        <dsp:cNvSpPr/>
      </dsp:nvSpPr>
      <dsp:spPr>
        <a:xfrm rot="10800000">
          <a:off x="129806" y="2469498"/>
          <a:ext cx="1742401" cy="3394434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 общегородских субботниках при-</a:t>
          </a:r>
          <a:r>
            <a:rPr lang="ru-RU" sz="1400" b="1" kern="1200" dirty="0" err="1" smtClean="0"/>
            <a:t>няли</a:t>
          </a:r>
          <a:r>
            <a:rPr lang="ru-RU" sz="1400" b="1" kern="1200" dirty="0" smtClean="0"/>
            <a:t> участие уча-</a:t>
          </a:r>
          <a:r>
            <a:rPr lang="ru-RU" sz="1400" b="1" kern="1200" dirty="0" err="1" smtClean="0"/>
            <a:t>щиеся</a:t>
          </a:r>
          <a:r>
            <a:rPr lang="ru-RU" sz="1400" b="1" kern="1200" dirty="0" smtClean="0"/>
            <a:t> школ, горного технику-</a:t>
          </a:r>
          <a:r>
            <a:rPr lang="ru-RU" sz="1400" b="1" kern="1200" dirty="0" err="1" smtClean="0"/>
            <a:t>ма</a:t>
          </a:r>
          <a:r>
            <a:rPr lang="ru-RU" sz="1400" b="1" kern="1200" dirty="0" smtClean="0"/>
            <a:t>, коллективы управления куль-туры, </a:t>
          </a:r>
          <a:r>
            <a:rPr lang="ru-RU" sz="1400" b="1" kern="1200" dirty="0" err="1" smtClean="0"/>
            <a:t>образова-ния</a:t>
          </a:r>
          <a:r>
            <a:rPr lang="ru-RU" sz="1400" b="1" kern="1200" dirty="0" smtClean="0"/>
            <a:t>, социальной защиты, трудовые коллективы, индивидуальные предприниматели</a:t>
          </a:r>
          <a:endParaRPr lang="ru-RU" sz="1400" b="1" kern="1200" dirty="0"/>
        </a:p>
      </dsp:txBody>
      <dsp:txXfrm rot="10800000">
        <a:off x="183391" y="2469498"/>
        <a:ext cx="1635231" cy="3340849"/>
      </dsp:txXfrm>
    </dsp:sp>
    <dsp:sp modelId="{C3BB3BE1-B113-4DBC-9F94-2783EA82CE8F}">
      <dsp:nvSpPr>
        <dsp:cNvPr id="0" name=""/>
        <dsp:cNvSpPr/>
      </dsp:nvSpPr>
      <dsp:spPr>
        <a:xfrm>
          <a:off x="2088228" y="504062"/>
          <a:ext cx="1899221" cy="16645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1B8287-F084-45E2-8BBA-2B6B10C67110}">
      <dsp:nvSpPr>
        <dsp:cNvPr id="0" name=""/>
        <dsp:cNvSpPr/>
      </dsp:nvSpPr>
      <dsp:spPr>
        <a:xfrm rot="10800000">
          <a:off x="2160241" y="2467662"/>
          <a:ext cx="1796981" cy="3372460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За период про-ведения </a:t>
          </a:r>
          <a:r>
            <a:rPr lang="ru-RU" sz="1400" b="1" kern="1200" dirty="0" err="1" smtClean="0"/>
            <a:t>месячни</a:t>
          </a:r>
          <a:r>
            <a:rPr lang="ru-RU" sz="1400" b="1" kern="1200" dirty="0" smtClean="0"/>
            <a:t>-ка по санитарной очистке </a:t>
          </a:r>
          <a:r>
            <a:rPr lang="ru-RU" sz="1400" b="1" kern="1200" dirty="0" err="1" smtClean="0"/>
            <a:t>террито-рий</a:t>
          </a:r>
          <a:r>
            <a:rPr lang="ru-RU" sz="1400" b="1" kern="1200" dirty="0" smtClean="0"/>
            <a:t> города, тер-</a:t>
          </a:r>
          <a:r>
            <a:rPr lang="ru-RU" sz="1400" b="1" kern="1200" dirty="0" err="1" smtClean="0"/>
            <a:t>риторий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приле-гающих</a:t>
          </a:r>
          <a:r>
            <a:rPr lang="ru-RU" sz="1400" b="1" kern="1200" dirty="0" smtClean="0"/>
            <a:t> к </a:t>
          </a:r>
          <a:r>
            <a:rPr lang="ru-RU" sz="1400" b="1" kern="1200" dirty="0" err="1" smtClean="0"/>
            <a:t>адми-нистративным</a:t>
          </a:r>
          <a:r>
            <a:rPr lang="ru-RU" sz="1400" b="1" kern="1200" dirty="0" smtClean="0"/>
            <a:t> зданиям, частным домовладениям,  мест </a:t>
          </a:r>
          <a:r>
            <a:rPr lang="ru-RU" sz="1400" b="1" kern="1200" dirty="0" err="1" smtClean="0"/>
            <a:t>несанкциони-рованных</a:t>
          </a:r>
          <a:r>
            <a:rPr lang="ru-RU" sz="1400" b="1" kern="1200" dirty="0" smtClean="0"/>
            <a:t> свалок вывезено 1 328 куб. м. мусора</a:t>
          </a:r>
          <a:endParaRPr lang="ru-RU" sz="1400" b="1" kern="1200" dirty="0"/>
        </a:p>
      </dsp:txBody>
      <dsp:txXfrm rot="10800000">
        <a:off x="2215504" y="2467662"/>
        <a:ext cx="1686455" cy="3317197"/>
      </dsp:txXfrm>
    </dsp:sp>
    <dsp:sp modelId="{59C5BAA4-8862-45FE-977F-5C1B698592F1}">
      <dsp:nvSpPr>
        <dsp:cNvPr id="0" name=""/>
        <dsp:cNvSpPr/>
      </dsp:nvSpPr>
      <dsp:spPr>
        <a:xfrm>
          <a:off x="4176467" y="504062"/>
          <a:ext cx="1937008" cy="16451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A74C2D0-CBDF-4E76-BC2B-0338469BA39F}">
      <dsp:nvSpPr>
        <dsp:cNvPr id="0" name=""/>
        <dsp:cNvSpPr/>
      </dsp:nvSpPr>
      <dsp:spPr>
        <a:xfrm rot="10800000">
          <a:off x="4194335" y="2501313"/>
          <a:ext cx="1928051" cy="33724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Проведены </a:t>
          </a:r>
          <a:r>
            <a:rPr lang="ru-RU" sz="1400" b="1" kern="1200" dirty="0" err="1" smtClean="0"/>
            <a:t>массо</a:t>
          </a:r>
          <a:r>
            <a:rPr lang="ru-RU" sz="1400" b="1" kern="1200" dirty="0" smtClean="0"/>
            <a:t>-вые акции с участием детей и подростков по сани-тарной очистке тер-</a:t>
          </a:r>
          <a:r>
            <a:rPr lang="ru-RU" sz="1400" b="1" kern="1200" dirty="0" err="1" smtClean="0"/>
            <a:t>риторий</a:t>
          </a:r>
          <a:r>
            <a:rPr lang="ru-RU" sz="1400" b="1" kern="1200" dirty="0" smtClean="0"/>
            <a:t>: р. РУМ, смотровой </a:t>
          </a:r>
          <a:r>
            <a:rPr lang="ru-RU" sz="1400" b="1" kern="1200" dirty="0" err="1" smtClean="0"/>
            <a:t>площад-ки</a:t>
          </a:r>
          <a:r>
            <a:rPr lang="ru-RU" sz="1400" b="1" kern="1200" dirty="0" smtClean="0"/>
            <a:t> города, </a:t>
          </a:r>
          <a:r>
            <a:rPr lang="ru-RU" sz="1400" b="1" kern="1200" dirty="0" err="1" smtClean="0"/>
            <a:t>р.Бисяга</a:t>
          </a:r>
          <a:r>
            <a:rPr lang="ru-RU" sz="1400" b="1" kern="1200" dirty="0" smtClean="0"/>
            <a:t>, автодорога  Бодай-</a:t>
          </a:r>
          <a:r>
            <a:rPr lang="ru-RU" sz="1400" b="1" kern="1200" dirty="0" err="1" smtClean="0"/>
            <a:t>бо</a:t>
          </a:r>
          <a:r>
            <a:rPr lang="ru-RU" sz="1400" b="1" kern="1200" dirty="0" smtClean="0"/>
            <a:t>-ДОЛ «</a:t>
          </a:r>
          <a:r>
            <a:rPr lang="ru-RU" sz="1400" b="1" kern="1200" dirty="0" err="1" smtClean="0"/>
            <a:t>Звездоч</a:t>
          </a:r>
          <a:r>
            <a:rPr lang="ru-RU" sz="1400" b="1" kern="1200" dirty="0" smtClean="0"/>
            <a:t>-ка», о. </a:t>
          </a:r>
          <a:r>
            <a:rPr lang="ru-RU" sz="1400" b="1" kern="1200" dirty="0" err="1" smtClean="0"/>
            <a:t>Авдеиха</a:t>
          </a:r>
          <a:endParaRPr lang="ru-RU" sz="1400" b="1" kern="1200" dirty="0"/>
        </a:p>
      </dsp:txBody>
      <dsp:txXfrm rot="10800000">
        <a:off x="4253629" y="2501313"/>
        <a:ext cx="1809463" cy="3313166"/>
      </dsp:txXfrm>
    </dsp:sp>
    <dsp:sp modelId="{8A70EC39-3976-4F69-8964-1A3A3422870E}">
      <dsp:nvSpPr>
        <dsp:cNvPr id="0" name=""/>
        <dsp:cNvSpPr/>
      </dsp:nvSpPr>
      <dsp:spPr>
        <a:xfrm>
          <a:off x="6393565" y="504020"/>
          <a:ext cx="1925623" cy="16645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A3EA30-E5FB-4877-94AC-8DA33C1A0086}">
      <dsp:nvSpPr>
        <dsp:cNvPr id="0" name=""/>
        <dsp:cNvSpPr/>
      </dsp:nvSpPr>
      <dsp:spPr>
        <a:xfrm rot="10800000">
          <a:off x="6532048" y="2508980"/>
          <a:ext cx="1892887" cy="3341792"/>
        </a:xfrm>
        <a:prstGeom prst="round2SameRect">
          <a:avLst>
            <a:gd name="adj1" fmla="val 10500"/>
            <a:gd name="adj2" fmla="val 0"/>
          </a:avLst>
        </a:prstGeom>
        <a:solidFill>
          <a:srgbClr val="0070C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 городе </a:t>
          </a:r>
          <a:r>
            <a:rPr lang="ru-RU" sz="1400" b="1" kern="1200" dirty="0" err="1" smtClean="0"/>
            <a:t>возро-дилось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волонтерс</a:t>
          </a:r>
          <a:r>
            <a:rPr lang="ru-RU" sz="1400" b="1" kern="1200" dirty="0" smtClean="0"/>
            <a:t>-кое движение. В период проведения месячника по очистке территорий города силами волонтеров сов-</a:t>
          </a:r>
          <a:r>
            <a:rPr lang="ru-RU" sz="1400" b="1" kern="1200" dirty="0" err="1" smtClean="0"/>
            <a:t>местно</a:t>
          </a:r>
          <a:r>
            <a:rPr lang="ru-RU" sz="1400" b="1" kern="1200" dirty="0" smtClean="0"/>
            <a:t> с детьми воскресной школы, секции </a:t>
          </a:r>
          <a:r>
            <a:rPr lang="ru-RU" sz="1400" b="1" kern="1200" dirty="0" err="1" smtClean="0"/>
            <a:t>полиатлона</a:t>
          </a:r>
          <a:r>
            <a:rPr lang="ru-RU" sz="1400" b="1" kern="1200" dirty="0" smtClean="0"/>
            <a:t>, тенниса проведены мероприятия по очистке береговой линии </a:t>
          </a:r>
          <a:r>
            <a:rPr lang="ru-RU" sz="1400" b="1" kern="1200" dirty="0" err="1" smtClean="0"/>
            <a:t>р.Витим</a:t>
          </a:r>
          <a:r>
            <a:rPr lang="ru-RU" sz="1400" b="1" kern="1200" dirty="0" smtClean="0"/>
            <a:t>. </a:t>
          </a:r>
          <a:endParaRPr lang="ru-RU" sz="1400" b="1" kern="1200" dirty="0"/>
        </a:p>
      </dsp:txBody>
      <dsp:txXfrm rot="10800000">
        <a:off x="6590261" y="2508980"/>
        <a:ext cx="1776461" cy="328357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7344B-4348-42D7-9FA0-472904E1E4FA}">
      <dsp:nvSpPr>
        <dsp:cNvPr id="0" name=""/>
        <dsp:cNvSpPr/>
      </dsp:nvSpPr>
      <dsp:spPr>
        <a:xfrm>
          <a:off x="0" y="72009"/>
          <a:ext cx="8424936" cy="255988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362D46-4C5E-4D7C-96A7-8D6FA14B5B77}">
      <dsp:nvSpPr>
        <dsp:cNvPr id="0" name=""/>
        <dsp:cNvSpPr/>
      </dsp:nvSpPr>
      <dsp:spPr>
        <a:xfrm>
          <a:off x="222836" y="196345"/>
          <a:ext cx="2414461" cy="17478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90CC6-C986-4BD5-ADB8-C4C95B5DCB08}">
      <dsp:nvSpPr>
        <dsp:cNvPr id="0" name=""/>
        <dsp:cNvSpPr/>
      </dsp:nvSpPr>
      <dsp:spPr>
        <a:xfrm rot="10800000">
          <a:off x="226651" y="2088217"/>
          <a:ext cx="2414461" cy="34470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0" i="0" u="none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u="none" kern="1200" dirty="0" smtClean="0"/>
            <a:t>Выполнение комплекса мероприятий, направленных на повышение эксплуатационной надежности гидротехнических сооружений. Капитальный ремонт защитной дамбы на р. Витим –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u="none" kern="1200" dirty="0" smtClean="0"/>
            <a:t>9 550,8 </a:t>
          </a:r>
          <a:r>
            <a:rPr lang="ru-RU" sz="1500" b="0" i="0" u="none" kern="1200" dirty="0" err="1" smtClean="0"/>
            <a:t>тыс.руб</a:t>
          </a:r>
          <a:r>
            <a:rPr lang="ru-RU" sz="1500" b="0" i="0" u="none" kern="1200" dirty="0" smtClean="0"/>
            <a:t>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dirty="0">
            <a:latin typeface="+mn-lt"/>
            <a:ea typeface="+mn-ea"/>
            <a:cs typeface="+mn-cs"/>
          </a:endParaRPr>
        </a:p>
      </dsp:txBody>
      <dsp:txXfrm rot="10800000">
        <a:off x="300904" y="2088217"/>
        <a:ext cx="2265955" cy="3372844"/>
      </dsp:txXfrm>
    </dsp:sp>
    <dsp:sp modelId="{56DE018D-57CC-40F5-B46E-36D9998BCF9A}">
      <dsp:nvSpPr>
        <dsp:cNvPr id="0" name=""/>
        <dsp:cNvSpPr/>
      </dsp:nvSpPr>
      <dsp:spPr>
        <a:xfrm>
          <a:off x="3024335" y="232523"/>
          <a:ext cx="2414461" cy="13516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8C44D-6FF8-4945-9151-58E30B982158}">
      <dsp:nvSpPr>
        <dsp:cNvPr id="0" name=""/>
        <dsp:cNvSpPr/>
      </dsp:nvSpPr>
      <dsp:spPr>
        <a:xfrm rot="10800000">
          <a:off x="2953543" y="1658687"/>
          <a:ext cx="2588157" cy="398405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latin typeface="+mn-lt"/>
              <a:ea typeface="+mn-ea"/>
              <a:cs typeface="+mn-cs"/>
            </a:rPr>
            <a:t>Проведение мероприятий по обеспечению первичных мер пожарной безопасности . Обслуживание  и восстановление источников наружного противопожарного водоснабжения </a:t>
          </a:r>
          <a:r>
            <a:rPr lang="ru-RU" sz="1500" b="0" kern="1200" dirty="0" smtClean="0"/>
            <a:t>Проведение обследований и технических испытаний объектов муниципальной собственности в части обеспечения пожарной безопасности-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latin typeface="+mn-lt"/>
              <a:ea typeface="+mn-ea"/>
              <a:cs typeface="+mn-cs"/>
            </a:rPr>
            <a:t>776,0 </a:t>
          </a:r>
          <a:r>
            <a:rPr lang="ru-RU" sz="1500" b="0" kern="1200" dirty="0" err="1" smtClean="0">
              <a:latin typeface="+mn-lt"/>
              <a:ea typeface="+mn-ea"/>
              <a:cs typeface="+mn-cs"/>
            </a:rPr>
            <a:t>тыс.руб</a:t>
          </a:r>
          <a:r>
            <a:rPr lang="ru-RU" sz="1500" b="0" kern="1200" dirty="0" smtClean="0">
              <a:latin typeface="+mn-lt"/>
              <a:ea typeface="+mn-ea"/>
              <a:cs typeface="+mn-cs"/>
            </a:rPr>
            <a:t>.</a:t>
          </a:r>
          <a:endParaRPr lang="ru-RU" sz="1500" b="0" kern="1200" dirty="0">
            <a:latin typeface="+mn-lt"/>
            <a:ea typeface="+mn-ea"/>
            <a:cs typeface="+mn-cs"/>
          </a:endParaRPr>
        </a:p>
      </dsp:txBody>
      <dsp:txXfrm rot="10800000">
        <a:off x="3033138" y="1658687"/>
        <a:ext cx="2428967" cy="3904458"/>
      </dsp:txXfrm>
    </dsp:sp>
    <dsp:sp modelId="{83C4A721-421C-485D-ADF6-A4CAFF724594}">
      <dsp:nvSpPr>
        <dsp:cNvPr id="0" name=""/>
        <dsp:cNvSpPr/>
      </dsp:nvSpPr>
      <dsp:spPr>
        <a:xfrm>
          <a:off x="5976666" y="216024"/>
          <a:ext cx="2306872" cy="17165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525F0-8868-4BF8-93F1-5C702952E155}">
      <dsp:nvSpPr>
        <dsp:cNvPr id="0" name=""/>
        <dsp:cNvSpPr/>
      </dsp:nvSpPr>
      <dsp:spPr>
        <a:xfrm rot="10800000">
          <a:off x="5951845" y="2007879"/>
          <a:ext cx="2414461" cy="347666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</a:schemeClr>
            </a:gs>
            <a:gs pos="90000">
              <a:schemeClr val="accent3">
                <a:hueOff val="11250264"/>
                <a:satOff val="-16880"/>
                <a:lumOff val="-2745"/>
                <a:alphaOff val="0"/>
                <a:shade val="1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Выполнены работ по поддержанию в рабочем состоянии системы речевого оповещения </a:t>
          </a:r>
          <a:r>
            <a:rPr lang="ru-RU" sz="1500" kern="1200" dirty="0" err="1" smtClean="0"/>
            <a:t>г.Бодайбо</a:t>
          </a:r>
          <a:r>
            <a:rPr lang="ru-RU" sz="1500" kern="1200" dirty="0" smtClean="0"/>
            <a:t>;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Изготовлены и размещены информационно-графические материалы на тему «Безопасность населения </a:t>
          </a:r>
          <a:r>
            <a:rPr lang="ru-RU" sz="1500" kern="1200" dirty="0" err="1" smtClean="0"/>
            <a:t>Бодайбинского</a:t>
          </a:r>
          <a:r>
            <a:rPr lang="ru-RU" sz="1500" kern="1200" dirty="0" smtClean="0"/>
            <a:t> МО в местах массового отдыха на водных объектах</a:t>
          </a:r>
        </a:p>
      </dsp:txBody>
      <dsp:txXfrm rot="10800000">
        <a:off x="6026098" y="2007879"/>
        <a:ext cx="2265955" cy="340241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845AD-518E-4F3F-8970-5507BA2BD2ED}">
      <dsp:nvSpPr>
        <dsp:cNvPr id="0" name=""/>
        <dsp:cNvSpPr/>
      </dsp:nvSpPr>
      <dsp:spPr>
        <a:xfrm>
          <a:off x="3252" y="0"/>
          <a:ext cx="2703989" cy="5890342"/>
        </a:xfrm>
        <a:prstGeom prst="roundRect">
          <a:avLst>
            <a:gd name="adj" fmla="val 10000"/>
          </a:avLst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Организация и оказание финансовой помощи в проведении общегородских мероприятий: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День Победы, Декада инвалидов, День защиты детей, Празднование Нового года , 8 марта, День пожилого человека и т.д.</a:t>
          </a:r>
          <a:endParaRPr lang="ru-RU" sz="1600" kern="1200" dirty="0"/>
        </a:p>
      </dsp:txBody>
      <dsp:txXfrm>
        <a:off x="3252" y="2356136"/>
        <a:ext cx="2703989" cy="2356136"/>
      </dsp:txXfrm>
    </dsp:sp>
    <dsp:sp modelId="{EA7148EE-7276-416C-A6F1-6401A0AF84F8}">
      <dsp:nvSpPr>
        <dsp:cNvPr id="0" name=""/>
        <dsp:cNvSpPr/>
      </dsp:nvSpPr>
      <dsp:spPr>
        <a:xfrm>
          <a:off x="285979" y="378380"/>
          <a:ext cx="2135506" cy="19115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CE0DC-FEE4-4AF6-8B15-CCBA8F584A74}">
      <dsp:nvSpPr>
        <dsp:cNvPr id="0" name=""/>
        <dsp:cNvSpPr/>
      </dsp:nvSpPr>
      <dsp:spPr>
        <a:xfrm>
          <a:off x="2786847" y="0"/>
          <a:ext cx="2703989" cy="5890342"/>
        </a:xfrm>
        <a:prstGeom prst="roundRect">
          <a:avLst>
            <a:gd name="adj" fmla="val 10000"/>
          </a:avLst>
        </a:prstGeom>
        <a:solidFill>
          <a:srgbClr val="3CB0E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Оказание финансовой помощи по обеспечению равной доступности транспортных услуг для многодетных, малообеспеченных семей, школьников, студентов, неработающих пенсионеров </a:t>
          </a:r>
          <a:endParaRPr lang="ru-RU" sz="1600" kern="1200" dirty="0"/>
        </a:p>
      </dsp:txBody>
      <dsp:txXfrm>
        <a:off x="2786847" y="2356136"/>
        <a:ext cx="2703989" cy="2356136"/>
      </dsp:txXfrm>
    </dsp:sp>
    <dsp:sp modelId="{8E8CAE24-0A5E-4153-B8BF-7F4D79146F23}">
      <dsp:nvSpPr>
        <dsp:cNvPr id="0" name=""/>
        <dsp:cNvSpPr/>
      </dsp:nvSpPr>
      <dsp:spPr>
        <a:xfrm>
          <a:off x="3024336" y="306374"/>
          <a:ext cx="2229010" cy="20555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197A1-2E08-433A-84D9-4F16E6A274F2}">
      <dsp:nvSpPr>
        <dsp:cNvPr id="0" name=""/>
        <dsp:cNvSpPr/>
      </dsp:nvSpPr>
      <dsp:spPr>
        <a:xfrm>
          <a:off x="5571956" y="0"/>
          <a:ext cx="2703989" cy="5890342"/>
        </a:xfrm>
        <a:prstGeom prst="roundRect">
          <a:avLst>
            <a:gd name="adj" fmla="val 10000"/>
          </a:avLst>
        </a:prstGeom>
        <a:solidFill>
          <a:srgbClr val="3CB0E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Проведение ремонта в квартирах ветеранов ВОВ, а так же приравненным к ним отдельных категорий граждан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Оказание адресной социальной помощи гражданам оказавшимся в трудной жизненной ситуации</a:t>
          </a:r>
          <a:endParaRPr lang="ru-RU" sz="1600" kern="1200" dirty="0"/>
        </a:p>
      </dsp:txBody>
      <dsp:txXfrm>
        <a:off x="5571956" y="2356136"/>
        <a:ext cx="2703989" cy="2356136"/>
      </dsp:txXfrm>
    </dsp:sp>
    <dsp:sp modelId="{9CA45483-19B4-4061-8292-802CC30D8C5A}">
      <dsp:nvSpPr>
        <dsp:cNvPr id="0" name=""/>
        <dsp:cNvSpPr/>
      </dsp:nvSpPr>
      <dsp:spPr>
        <a:xfrm>
          <a:off x="5834700" y="378380"/>
          <a:ext cx="2178502" cy="191156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2F460-0832-4BAA-879A-C7F5E4DA2262}">
      <dsp:nvSpPr>
        <dsp:cNvPr id="0" name=""/>
        <dsp:cNvSpPr/>
      </dsp:nvSpPr>
      <dsp:spPr>
        <a:xfrm>
          <a:off x="331107" y="4856124"/>
          <a:ext cx="7615469" cy="746883"/>
        </a:xfrm>
        <a:prstGeom prst="leftRightArrow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F4569-DBAA-417F-82AA-6633CD336F0F}">
      <dsp:nvSpPr>
        <dsp:cNvPr id="0" name=""/>
        <dsp:cNvSpPr/>
      </dsp:nvSpPr>
      <dsp:spPr>
        <a:xfrm>
          <a:off x="1122576" y="1951722"/>
          <a:ext cx="2400766" cy="926827"/>
        </a:xfrm>
        <a:prstGeom prst="ellipse">
          <a:avLst/>
        </a:prstGeom>
        <a:solidFill>
          <a:srgbClr val="D636C3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765,6 </a:t>
          </a:r>
          <a:r>
            <a:rPr lang="ru-RU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тыс.руб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74160" y="2087453"/>
        <a:ext cx="1697598" cy="655365"/>
      </dsp:txXfrm>
    </dsp:sp>
    <dsp:sp modelId="{9A76B770-571B-40CE-83B6-225CF6FC2ED8}">
      <dsp:nvSpPr>
        <dsp:cNvPr id="0" name=""/>
        <dsp:cNvSpPr/>
      </dsp:nvSpPr>
      <dsp:spPr>
        <a:xfrm rot="14066396">
          <a:off x="935213" y="1493281"/>
          <a:ext cx="1381673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F22EF-7796-47DF-9A1F-1DB8D395456D}">
      <dsp:nvSpPr>
        <dsp:cNvPr id="0" name=""/>
        <dsp:cNvSpPr/>
      </dsp:nvSpPr>
      <dsp:spPr>
        <a:xfrm>
          <a:off x="70157" y="16919"/>
          <a:ext cx="1973958" cy="1625546"/>
        </a:xfrm>
        <a:prstGeom prst="roundRect">
          <a:avLst>
            <a:gd name="adj" fmla="val 10000"/>
          </a:avLst>
        </a:prstGeom>
        <a:solidFill>
          <a:srgbClr val="209BEE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Выполнение мероприятий в области благоустройства </a:t>
          </a:r>
          <a:endParaRPr lang="ru-RU" sz="1600" b="1" i="1" u="sng" kern="1200" dirty="0"/>
        </a:p>
      </dsp:txBody>
      <dsp:txXfrm>
        <a:off x="117768" y="64530"/>
        <a:ext cx="1878736" cy="1530324"/>
      </dsp:txXfrm>
    </dsp:sp>
    <dsp:sp modelId="{E1127FDA-5838-4A05-9DE0-F2791A004364}">
      <dsp:nvSpPr>
        <dsp:cNvPr id="0" name=""/>
        <dsp:cNvSpPr/>
      </dsp:nvSpPr>
      <dsp:spPr>
        <a:xfrm rot="7088521">
          <a:off x="1121723" y="3188189"/>
          <a:ext cx="1517484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5037"/>
            <a:satOff val="-2309"/>
            <a:lumOff val="10709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F5889-D3D5-4D37-AB96-17A367099539}">
      <dsp:nvSpPr>
        <dsp:cNvPr id="0" name=""/>
        <dsp:cNvSpPr/>
      </dsp:nvSpPr>
      <dsp:spPr>
        <a:xfrm>
          <a:off x="0" y="3301520"/>
          <a:ext cx="1988627" cy="1652677"/>
        </a:xfrm>
        <a:prstGeom prst="roundRect">
          <a:avLst>
            <a:gd name="adj" fmla="val 10000"/>
          </a:avLst>
        </a:prstGeom>
        <a:solidFill>
          <a:srgbClr val="209BEE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smtClean="0"/>
            <a:t>Выполнение мероприятий в рамках дорожной деятельности</a:t>
          </a:r>
          <a:endParaRPr lang="ru-RU" sz="1600" b="1" i="1" u="sng" kern="1200" dirty="0" smtClean="0"/>
        </a:p>
      </dsp:txBody>
      <dsp:txXfrm>
        <a:off x="48405" y="3349925"/>
        <a:ext cx="1891817" cy="1555867"/>
      </dsp:txXfrm>
    </dsp:sp>
    <dsp:sp modelId="{F2E2CC4B-20D5-47AA-AD9A-D0D84428CC6D}">
      <dsp:nvSpPr>
        <dsp:cNvPr id="0" name=""/>
        <dsp:cNvSpPr/>
      </dsp:nvSpPr>
      <dsp:spPr>
        <a:xfrm rot="3463052">
          <a:off x="2014238" y="3196626"/>
          <a:ext cx="1502675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50074"/>
            <a:satOff val="-4618"/>
            <a:lumOff val="21418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1889C-8137-4701-A3EE-C489FE5CCB94}">
      <dsp:nvSpPr>
        <dsp:cNvPr id="0" name=""/>
        <dsp:cNvSpPr/>
      </dsp:nvSpPr>
      <dsp:spPr>
        <a:xfrm>
          <a:off x="2806476" y="3279333"/>
          <a:ext cx="1962279" cy="1502422"/>
        </a:xfrm>
        <a:prstGeom prst="roundRect">
          <a:avLst>
            <a:gd name="adj" fmla="val 10000"/>
          </a:avLst>
        </a:prstGeom>
        <a:solidFill>
          <a:srgbClr val="209BEE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Выполнение мероприятий в области молодежной политики</a:t>
          </a:r>
          <a:endParaRPr lang="ru-RU" sz="1600" b="1" i="1" u="sng" kern="1200" dirty="0"/>
        </a:p>
      </dsp:txBody>
      <dsp:txXfrm>
        <a:off x="2850480" y="3323337"/>
        <a:ext cx="1874271" cy="1414414"/>
      </dsp:txXfrm>
    </dsp:sp>
    <dsp:sp modelId="{3D1D4FB2-BD44-4829-865B-F6184E886B41}">
      <dsp:nvSpPr>
        <dsp:cNvPr id="0" name=""/>
        <dsp:cNvSpPr/>
      </dsp:nvSpPr>
      <dsp:spPr>
        <a:xfrm rot="18182137">
          <a:off x="2520027" y="1497811"/>
          <a:ext cx="1492420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E6888-B3BF-4A38-A2E3-8741228F96C7}">
      <dsp:nvSpPr>
        <dsp:cNvPr id="0" name=""/>
        <dsp:cNvSpPr/>
      </dsp:nvSpPr>
      <dsp:spPr>
        <a:xfrm>
          <a:off x="2876617" y="0"/>
          <a:ext cx="1925277" cy="1656405"/>
        </a:xfrm>
        <a:prstGeom prst="roundRect">
          <a:avLst>
            <a:gd name="adj" fmla="val 10000"/>
          </a:avLst>
        </a:prstGeom>
        <a:solidFill>
          <a:srgbClr val="209BEE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Выполнение мероприятий в рамках пожарной безопасности </a:t>
          </a:r>
          <a:endParaRPr lang="ru-RU" sz="1600" b="1" i="1" u="sng" kern="1200" dirty="0"/>
        </a:p>
      </dsp:txBody>
      <dsp:txXfrm>
        <a:off x="2925131" y="48514"/>
        <a:ext cx="1828249" cy="155937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A473D-F2D5-48CC-80FA-31852C5E6B7D}">
      <dsp:nvSpPr>
        <dsp:cNvPr id="0" name=""/>
        <dsp:cNvSpPr/>
      </dsp:nvSpPr>
      <dsp:spPr>
        <a:xfrm>
          <a:off x="0" y="220821"/>
          <a:ext cx="5509299" cy="176400"/>
        </a:xfrm>
        <a:prstGeom prst="rect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E8D0B-3165-44B2-A315-F5FB6588B048}">
      <dsp:nvSpPr>
        <dsp:cNvPr id="0" name=""/>
        <dsp:cNvSpPr/>
      </dsp:nvSpPr>
      <dsp:spPr>
        <a:xfrm>
          <a:off x="264804" y="53161"/>
          <a:ext cx="5217270" cy="522890"/>
        </a:xfrm>
        <a:prstGeom prst="round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767" tIns="0" rIns="1457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Осуществляется ведение перечня муниципальных работ (услуг</a:t>
          </a:r>
          <a:r>
            <a:rPr lang="ru-RU" sz="1400" kern="1200" dirty="0" smtClean="0"/>
            <a:t>)</a:t>
          </a:r>
          <a:endParaRPr lang="ru-RU" sz="1400" kern="1200" dirty="0"/>
        </a:p>
      </dsp:txBody>
      <dsp:txXfrm>
        <a:off x="290329" y="78686"/>
        <a:ext cx="5166220" cy="471840"/>
      </dsp:txXfrm>
    </dsp:sp>
    <dsp:sp modelId="{BA37CC39-D8B1-4390-AE79-CC51B9207CC4}">
      <dsp:nvSpPr>
        <dsp:cNvPr id="0" name=""/>
        <dsp:cNvSpPr/>
      </dsp:nvSpPr>
      <dsp:spPr>
        <a:xfrm>
          <a:off x="0" y="1161017"/>
          <a:ext cx="5509299" cy="176400"/>
        </a:xfrm>
        <a:prstGeom prst="rect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FF5B8-8111-4DAD-85AB-9648EF1122D4}">
      <dsp:nvSpPr>
        <dsp:cNvPr id="0" name=""/>
        <dsp:cNvSpPr/>
      </dsp:nvSpPr>
      <dsp:spPr>
        <a:xfrm>
          <a:off x="274637" y="889062"/>
          <a:ext cx="5234662" cy="681839"/>
        </a:xfrm>
        <a:prstGeom prst="round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767" tIns="0" rIns="1457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Разработаны административные регламенты оказания муниципальных (работ) услуг </a:t>
          </a:r>
          <a:endParaRPr lang="ru-RU" sz="1400" b="1" kern="1200" dirty="0"/>
        </a:p>
      </dsp:txBody>
      <dsp:txXfrm>
        <a:off x="307922" y="922347"/>
        <a:ext cx="5168092" cy="615269"/>
      </dsp:txXfrm>
    </dsp:sp>
    <dsp:sp modelId="{A2ED2B22-2718-407F-8BCA-812924A7F7D2}">
      <dsp:nvSpPr>
        <dsp:cNvPr id="0" name=""/>
        <dsp:cNvSpPr/>
      </dsp:nvSpPr>
      <dsp:spPr>
        <a:xfrm>
          <a:off x="0" y="2108140"/>
          <a:ext cx="5509299" cy="490086"/>
        </a:xfrm>
        <a:prstGeom prst="rect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6B339-9305-4DF9-830B-6F996183F7F1}">
      <dsp:nvSpPr>
        <dsp:cNvPr id="0" name=""/>
        <dsp:cNvSpPr/>
      </dsp:nvSpPr>
      <dsp:spPr>
        <a:xfrm>
          <a:off x="269755" y="1741452"/>
          <a:ext cx="5239544" cy="756595"/>
        </a:xfrm>
        <a:prstGeom prst="round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767" tIns="0" rIns="14576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Разработан и утвержден перечень услуг, являющихся необходимым и обязательным для предоставления муниципальных  (работ) услуг</a:t>
          </a:r>
          <a:endParaRPr lang="ru-RU" sz="1400" b="1" kern="1200" dirty="0"/>
        </a:p>
      </dsp:txBody>
      <dsp:txXfrm>
        <a:off x="306689" y="1778386"/>
        <a:ext cx="5165676" cy="682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D0B51-0570-47DA-A4DB-9017E7128844}">
      <dsp:nvSpPr>
        <dsp:cNvPr id="0" name=""/>
        <dsp:cNvSpPr/>
      </dsp:nvSpPr>
      <dsp:spPr>
        <a:xfrm>
          <a:off x="482596" y="-335512"/>
          <a:ext cx="3665976" cy="1041495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strike="noStrike" kern="1200" dirty="0" smtClean="0"/>
            <a:t>Капитальный ремонт многоквартирных жилых домов</a:t>
          </a:r>
          <a:endParaRPr lang="ru-RU" sz="1600" b="1" strike="noStrike" kern="1200" dirty="0"/>
        </a:p>
      </dsp:txBody>
      <dsp:txXfrm>
        <a:off x="513100" y="-305008"/>
        <a:ext cx="3604968" cy="980487"/>
      </dsp:txXfrm>
    </dsp:sp>
    <dsp:sp modelId="{865FA1D7-AA58-4BAB-B834-EBC7076C98E5}">
      <dsp:nvSpPr>
        <dsp:cNvPr id="0" name=""/>
        <dsp:cNvSpPr/>
      </dsp:nvSpPr>
      <dsp:spPr>
        <a:xfrm rot="20616949">
          <a:off x="4640693" y="-91420"/>
          <a:ext cx="655716" cy="886529"/>
        </a:xfrm>
        <a:prstGeom prst="curvedLeftArrow">
          <a:avLst/>
        </a:prstGeom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/>
        </a:p>
      </dsp:txBody>
      <dsp:txXfrm>
        <a:off x="4837408" y="85886"/>
        <a:ext cx="262286" cy="531917"/>
      </dsp:txXfrm>
    </dsp:sp>
    <dsp:sp modelId="{C507ADC8-DAA3-46B3-B284-8239BF3F5FF0}">
      <dsp:nvSpPr>
        <dsp:cNvPr id="0" name=""/>
        <dsp:cNvSpPr/>
      </dsp:nvSpPr>
      <dsp:spPr>
        <a:xfrm>
          <a:off x="2521047" y="904510"/>
          <a:ext cx="2179044" cy="170545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</a:t>
          </a:r>
          <a:r>
            <a:rPr lang="ru-RU" sz="1600" b="1" kern="1200" dirty="0" smtClean="0"/>
            <a:t>Уплата взносов за капитальный ремонт многоквартирных жилых домов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 муниципальные)-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319,0 </a:t>
          </a:r>
          <a:r>
            <a:rPr lang="ru-RU" sz="1600" b="1" kern="1200" dirty="0" err="1" smtClean="0"/>
            <a:t>тыс.руб</a:t>
          </a:r>
          <a:r>
            <a:rPr lang="ru-RU" sz="1600" b="1" kern="1200" dirty="0" smtClean="0"/>
            <a:t>. </a:t>
          </a:r>
          <a:endParaRPr lang="ru-RU" sz="1600" b="1" kern="1200" dirty="0"/>
        </a:p>
      </dsp:txBody>
      <dsp:txXfrm>
        <a:off x="2570998" y="954461"/>
        <a:ext cx="2079142" cy="1605554"/>
      </dsp:txXfrm>
    </dsp:sp>
    <dsp:sp modelId="{A0EBF5A0-1B7F-4542-B7B6-B8DCBECBA620}">
      <dsp:nvSpPr>
        <dsp:cNvPr id="0" name=""/>
        <dsp:cNvSpPr/>
      </dsp:nvSpPr>
      <dsp:spPr>
        <a:xfrm rot="10805130">
          <a:off x="2283607" y="1809860"/>
          <a:ext cx="200153" cy="20145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2343653" y="1850151"/>
        <a:ext cx="80061" cy="120871"/>
      </dsp:txXfrm>
    </dsp:sp>
    <dsp:sp modelId="{150F4335-6909-478F-8348-CD1A4B7049CB}">
      <dsp:nvSpPr>
        <dsp:cNvPr id="0" name=""/>
        <dsp:cNvSpPr/>
      </dsp:nvSpPr>
      <dsp:spPr>
        <a:xfrm>
          <a:off x="123083" y="908320"/>
          <a:ext cx="2103666" cy="169056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Софинансирование</a:t>
          </a:r>
          <a:r>
            <a:rPr lang="ru-RU" sz="1600" b="1" kern="1200" dirty="0" smtClean="0"/>
            <a:t> капитального ремонта многоквартирных жилых домов-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440,5 </a:t>
          </a:r>
          <a:r>
            <a:rPr lang="ru-RU" sz="1600" b="1" kern="1200" dirty="0" err="1" smtClean="0"/>
            <a:t>тыс.руб</a:t>
          </a:r>
          <a:r>
            <a:rPr lang="ru-RU" sz="1600" b="1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172598" y="957835"/>
        <a:ext cx="2004636" cy="1591536"/>
      </dsp:txXfrm>
    </dsp:sp>
    <dsp:sp modelId="{56E5C6C4-4AFD-48A4-88E4-AC6E1B654A89}">
      <dsp:nvSpPr>
        <dsp:cNvPr id="0" name=""/>
        <dsp:cNvSpPr/>
      </dsp:nvSpPr>
      <dsp:spPr>
        <a:xfrm rot="10173233" flipV="1">
          <a:off x="-283043" y="53832"/>
          <a:ext cx="566087" cy="981179"/>
        </a:xfrm>
        <a:prstGeom prst="curvedLeftArrow">
          <a:avLst/>
        </a:prstGeom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/>
        </a:p>
      </dsp:txBody>
      <dsp:txXfrm rot="10800000">
        <a:off x="-113217" y="250068"/>
        <a:ext cx="226435" cy="5887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FFA8A-410F-4F88-BECD-6EA30F3ADFBE}">
      <dsp:nvSpPr>
        <dsp:cNvPr id="0" name=""/>
        <dsp:cNvSpPr/>
      </dsp:nvSpPr>
      <dsp:spPr>
        <a:xfrm>
          <a:off x="606004" y="1597198"/>
          <a:ext cx="742674" cy="738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1337" y="0"/>
              </a:lnTo>
              <a:lnTo>
                <a:pt x="371337" y="738598"/>
              </a:lnTo>
              <a:lnTo>
                <a:pt x="742674" y="73859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951156" y="1940311"/>
        <a:ext cx="52371" cy="52371"/>
      </dsp:txXfrm>
    </dsp:sp>
    <dsp:sp modelId="{80C55922-A550-41CF-AD93-768CAD9DEEF5}">
      <dsp:nvSpPr>
        <dsp:cNvPr id="0" name=""/>
        <dsp:cNvSpPr/>
      </dsp:nvSpPr>
      <dsp:spPr>
        <a:xfrm>
          <a:off x="606004" y="933117"/>
          <a:ext cx="742674" cy="664080"/>
        </a:xfrm>
        <a:custGeom>
          <a:avLst/>
          <a:gdLst/>
          <a:ahLst/>
          <a:cxnLst/>
          <a:rect l="0" t="0" r="0" b="0"/>
          <a:pathLst>
            <a:path>
              <a:moveTo>
                <a:pt x="0" y="664080"/>
              </a:moveTo>
              <a:lnTo>
                <a:pt x="371337" y="664080"/>
              </a:lnTo>
              <a:lnTo>
                <a:pt x="371337" y="0"/>
              </a:lnTo>
              <a:lnTo>
                <a:pt x="74267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952434" y="1240250"/>
        <a:ext cx="49813" cy="49813"/>
      </dsp:txXfrm>
    </dsp:sp>
    <dsp:sp modelId="{A6D8D8B1-849C-4E6B-8A3E-57827326235E}">
      <dsp:nvSpPr>
        <dsp:cNvPr id="0" name=""/>
        <dsp:cNvSpPr/>
      </dsp:nvSpPr>
      <dsp:spPr>
        <a:xfrm rot="16200000">
          <a:off x="-1291746" y="1294195"/>
          <a:ext cx="3189497" cy="606004"/>
        </a:xfrm>
        <a:prstGeom prst="rect">
          <a:avLst/>
        </a:prstGeom>
        <a:solidFill>
          <a:srgbClr val="C24AB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Финансирование программ</a:t>
          </a:r>
          <a:endParaRPr lang="ru-RU" sz="1800" kern="1200" dirty="0"/>
        </a:p>
      </dsp:txBody>
      <dsp:txXfrm>
        <a:off x="-1291746" y="1294195"/>
        <a:ext cx="3189497" cy="606004"/>
      </dsp:txXfrm>
    </dsp:sp>
    <dsp:sp modelId="{8584DB04-E912-411C-A094-D95A0FC9BA0B}">
      <dsp:nvSpPr>
        <dsp:cNvPr id="0" name=""/>
        <dsp:cNvSpPr/>
      </dsp:nvSpPr>
      <dsp:spPr>
        <a:xfrm>
          <a:off x="1348678" y="270939"/>
          <a:ext cx="4735762" cy="1324356"/>
        </a:xfrm>
        <a:prstGeom prst="rect">
          <a:avLst/>
        </a:prstGeom>
        <a:solidFill>
          <a:srgbClr val="C24ABC">
            <a:alpha val="82000"/>
          </a:srgbClr>
        </a:solidFill>
        <a:ln w="19050" cap="flat" cmpd="sng" algn="ctr">
          <a:gradFill>
            <a:gsLst>
              <a:gs pos="3400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none" kern="1200" dirty="0" smtClean="0"/>
            <a:t> </a:t>
          </a:r>
          <a:r>
            <a:rPr lang="ru-RU" sz="1600" b="1" i="0" u="none" kern="1200" dirty="0" smtClean="0"/>
            <a:t>Переселение граждан из жилых помещений, расположенных в зоне БАМ, признанных непригодными для проживания, и (или) жилых помещений с высоким уровнем износа (Более 70%) </a:t>
          </a:r>
          <a:endParaRPr lang="ru-RU" sz="1600" kern="1200" dirty="0"/>
        </a:p>
      </dsp:txBody>
      <dsp:txXfrm>
        <a:off x="1348678" y="270939"/>
        <a:ext cx="4735762" cy="1324356"/>
      </dsp:txXfrm>
    </dsp:sp>
    <dsp:sp modelId="{BE409263-49B8-44FD-BAF1-16C12B4168B6}">
      <dsp:nvSpPr>
        <dsp:cNvPr id="0" name=""/>
        <dsp:cNvSpPr/>
      </dsp:nvSpPr>
      <dsp:spPr>
        <a:xfrm>
          <a:off x="1348678" y="1746796"/>
          <a:ext cx="4786905" cy="1178000"/>
        </a:xfrm>
        <a:prstGeom prst="rect">
          <a:avLst/>
        </a:prstGeom>
        <a:solidFill>
          <a:srgbClr val="C24AB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/>
            <a:t>Переселение граждан из ветхого и аварийного жилищного фонда </a:t>
          </a:r>
          <a:r>
            <a:rPr lang="ru-RU" sz="1600" b="1" i="0" u="none" kern="1200" dirty="0" err="1" smtClean="0"/>
            <a:t>Бодайбинского</a:t>
          </a:r>
          <a:r>
            <a:rPr lang="ru-RU" sz="1600" b="1" i="0" u="none" kern="1200" dirty="0" smtClean="0"/>
            <a:t> муниципального образования</a:t>
          </a:r>
          <a:endParaRPr lang="ru-RU" sz="1600" kern="1200" dirty="0"/>
        </a:p>
      </dsp:txBody>
      <dsp:txXfrm>
        <a:off x="1348678" y="1746796"/>
        <a:ext cx="4786905" cy="1178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41596-AB85-4581-BFDE-717A585642FE}">
      <dsp:nvSpPr>
        <dsp:cNvPr id="0" name=""/>
        <dsp:cNvSpPr/>
      </dsp:nvSpPr>
      <dsp:spPr>
        <a:xfrm>
          <a:off x="0" y="0"/>
          <a:ext cx="8928992" cy="68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ea typeface="+mn-ea"/>
              <a:cs typeface="+mn-cs"/>
            </a:rPr>
            <a:t>Программа «Развитие жилищно-коммунального хозяйства </a:t>
          </a:r>
          <a:r>
            <a:rPr lang="ru-RU" sz="1600" b="1" kern="1200" dirty="0" err="1" smtClean="0">
              <a:latin typeface="+mn-lt"/>
              <a:ea typeface="+mn-ea"/>
              <a:cs typeface="+mn-cs"/>
            </a:rPr>
            <a:t>Бодайбинского</a:t>
          </a:r>
          <a:r>
            <a:rPr lang="ru-RU" sz="1600" b="1" kern="1200" dirty="0" smtClean="0">
              <a:latin typeface="+mn-lt"/>
              <a:ea typeface="+mn-ea"/>
              <a:cs typeface="+mn-cs"/>
            </a:rPr>
            <a:t> муниципального образования на 2015-2022 годы»</a:t>
          </a:r>
          <a:endParaRPr lang="ru-RU" sz="1600" b="1" kern="1200" dirty="0">
            <a:latin typeface="+mn-lt"/>
            <a:ea typeface="+mn-ea"/>
            <a:cs typeface="+mn-cs"/>
          </a:endParaRPr>
        </a:p>
      </dsp:txBody>
      <dsp:txXfrm>
        <a:off x="20189" y="20189"/>
        <a:ext cx="8888614" cy="648936"/>
      </dsp:txXfrm>
    </dsp:sp>
    <dsp:sp modelId="{F17E01D6-2566-46ED-8E68-82932C4C17B5}">
      <dsp:nvSpPr>
        <dsp:cNvPr id="0" name=""/>
        <dsp:cNvSpPr/>
      </dsp:nvSpPr>
      <dsp:spPr>
        <a:xfrm>
          <a:off x="144018" y="1020077"/>
          <a:ext cx="2261870" cy="194905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3F31D6-212B-4AAA-9021-5066B73C6956}">
      <dsp:nvSpPr>
        <dsp:cNvPr id="0" name=""/>
        <dsp:cNvSpPr/>
      </dsp:nvSpPr>
      <dsp:spPr>
        <a:xfrm>
          <a:off x="2550018" y="983491"/>
          <a:ext cx="6306938" cy="2022223"/>
        </a:xfrm>
        <a:prstGeom prst="roundRect">
          <a:avLst>
            <a:gd name="adj" fmla="val 16670"/>
          </a:avLst>
        </a:prstGeom>
        <a:solidFill>
          <a:srgbClr val="FF00FF"/>
        </a:soli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74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Подпрограмма «Модернизация объектов коммунальной инфраструктуры </a:t>
          </a:r>
          <a:r>
            <a:rPr lang="ru-RU" sz="1600" b="1" i="1" u="sng" kern="1200" dirty="0" err="1" smtClean="0"/>
            <a:t>г.Бодайбо</a:t>
          </a:r>
          <a:r>
            <a:rPr lang="ru-RU" sz="1600" b="1" i="1" u="sng" kern="1200" dirty="0" smtClean="0"/>
            <a:t> на 2015-2022 годы»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Средства бюджета-  9,4 млн. руб.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Проведены работы по ремонту котельного и вспомогательного оборудования в котельных.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/>
            <a:t>Средства МУП «</a:t>
          </a:r>
          <a:r>
            <a:rPr lang="ru-RU" sz="1600" b="1" u="sng" kern="1200" dirty="0" err="1" smtClean="0"/>
            <a:t>Тепловодоканал</a:t>
          </a:r>
          <a:r>
            <a:rPr lang="ru-RU" sz="1600" b="1" u="sng" kern="1200" dirty="0" smtClean="0"/>
            <a:t>»- 25,3 </a:t>
          </a:r>
          <a:r>
            <a:rPr lang="ru-RU" sz="1600" b="1" u="sng" kern="1200" dirty="0" err="1" smtClean="0"/>
            <a:t>млн.руб</a:t>
          </a:r>
          <a:r>
            <a:rPr lang="ru-RU" sz="1600" b="1" kern="1200" dirty="0" smtClean="0"/>
            <a:t>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Проведены работы по ремонту инженерных сетей</a:t>
          </a:r>
          <a:endParaRPr lang="ru-RU" sz="1600" b="1" kern="1200" dirty="0"/>
        </a:p>
      </dsp:txBody>
      <dsp:txXfrm>
        <a:off x="2648753" y="1082226"/>
        <a:ext cx="6109468" cy="1824753"/>
      </dsp:txXfrm>
    </dsp:sp>
    <dsp:sp modelId="{DDD7CE52-F5D1-4FE1-B609-0DAA72327231}">
      <dsp:nvSpPr>
        <dsp:cNvPr id="0" name=""/>
        <dsp:cNvSpPr/>
      </dsp:nvSpPr>
      <dsp:spPr>
        <a:xfrm>
          <a:off x="200302" y="3396337"/>
          <a:ext cx="2312687" cy="189045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B29C1A-43BD-403C-AD15-8F5D50E9602E}">
      <dsp:nvSpPr>
        <dsp:cNvPr id="0" name=""/>
        <dsp:cNvSpPr/>
      </dsp:nvSpPr>
      <dsp:spPr>
        <a:xfrm>
          <a:off x="2625252" y="3315977"/>
          <a:ext cx="6303739" cy="2003856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2A7CC6">
                <a:shade val="30000"/>
                <a:satMod val="115000"/>
              </a:srgbClr>
            </a:gs>
            <a:gs pos="50000">
              <a:srgbClr val="2A7CC6">
                <a:shade val="67500"/>
                <a:satMod val="115000"/>
              </a:srgbClr>
            </a:gs>
            <a:gs pos="100000">
              <a:srgbClr val="2A7CC6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1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Подпрограмма «Энергосбережение и повышение энергетической эффективности </a:t>
          </a:r>
          <a:r>
            <a:rPr lang="ru-RU" sz="1600" b="1" i="1" u="sng" kern="1200" dirty="0" err="1" smtClean="0"/>
            <a:t>г.Бодайбо</a:t>
          </a:r>
          <a:r>
            <a:rPr lang="ru-RU" sz="1600" b="1" i="1" u="sng" kern="1200" dirty="0" smtClean="0"/>
            <a:t> на 2015-2022 годы»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На реализацию подпрограммы направлено 281,5</a:t>
          </a:r>
          <a:r>
            <a:rPr lang="ru-RU" sz="1600" b="1" u="sng" kern="1200" dirty="0" smtClean="0"/>
            <a:t> </a:t>
          </a:r>
          <a:r>
            <a:rPr lang="ru-RU" sz="1600" b="1" u="sng" kern="1200" dirty="0" err="1" smtClean="0"/>
            <a:t>тыс.руб</a:t>
          </a:r>
          <a:r>
            <a:rPr lang="ru-RU" sz="1600" b="1" u="sng" kern="1200" dirty="0" smtClean="0"/>
            <a:t>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Проведены работы  реконструкции кабельных вводов многоквартирного жилого дома по ул. Мира,17</a:t>
          </a:r>
          <a:endParaRPr lang="ru-RU" sz="1600" b="1" kern="1200" dirty="0"/>
        </a:p>
      </dsp:txBody>
      <dsp:txXfrm>
        <a:off x="2723090" y="3413815"/>
        <a:ext cx="6108063" cy="18081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41596-AB85-4581-BFDE-717A585642FE}">
      <dsp:nvSpPr>
        <dsp:cNvPr id="0" name=""/>
        <dsp:cNvSpPr/>
      </dsp:nvSpPr>
      <dsp:spPr>
        <a:xfrm>
          <a:off x="0" y="0"/>
          <a:ext cx="9036495" cy="689314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n-lt"/>
              <a:ea typeface="+mn-ea"/>
              <a:cs typeface="+mn-cs"/>
            </a:rPr>
            <a:t>Программа «Развитие жилищно-коммунального хозяйства </a:t>
          </a:r>
          <a:r>
            <a:rPr lang="ru-RU" sz="1600" b="1" kern="1200" dirty="0" err="1" smtClean="0">
              <a:latin typeface="+mn-lt"/>
              <a:ea typeface="+mn-ea"/>
              <a:cs typeface="+mn-cs"/>
            </a:rPr>
            <a:t>Бодайбинского</a:t>
          </a:r>
          <a:r>
            <a:rPr lang="ru-RU" sz="1600" b="1" kern="1200" dirty="0" smtClean="0">
              <a:latin typeface="+mn-lt"/>
              <a:ea typeface="+mn-ea"/>
              <a:cs typeface="+mn-cs"/>
            </a:rPr>
            <a:t> муниципального образования на 2015-2022 годы»</a:t>
          </a:r>
          <a:endParaRPr lang="ru-RU" sz="1600" b="1" kern="1200" dirty="0">
            <a:latin typeface="+mn-lt"/>
            <a:ea typeface="+mn-ea"/>
            <a:cs typeface="+mn-cs"/>
          </a:endParaRPr>
        </a:p>
      </dsp:txBody>
      <dsp:txXfrm>
        <a:off x="20189" y="20189"/>
        <a:ext cx="8996117" cy="648936"/>
      </dsp:txXfrm>
    </dsp:sp>
    <dsp:sp modelId="{F17E01D6-2566-46ED-8E68-82932C4C17B5}">
      <dsp:nvSpPr>
        <dsp:cNvPr id="0" name=""/>
        <dsp:cNvSpPr/>
      </dsp:nvSpPr>
      <dsp:spPr>
        <a:xfrm>
          <a:off x="221072" y="1084956"/>
          <a:ext cx="2322768" cy="179536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3F31D6-212B-4AAA-9021-5066B73C6956}">
      <dsp:nvSpPr>
        <dsp:cNvPr id="0" name=""/>
        <dsp:cNvSpPr/>
      </dsp:nvSpPr>
      <dsp:spPr>
        <a:xfrm>
          <a:off x="2652199" y="794590"/>
          <a:ext cx="6312317" cy="237609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cmpd="dbl"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Подпрограмма «Чистая вода 2015-2022 годы» </a:t>
          </a: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Разработан проект «Предварительная очистка речной воды перед станцией водоподготовки в г. Бодайбо» - 1 320,3 </a:t>
          </a:r>
          <a:r>
            <a:rPr lang="ru-RU" sz="1600" b="1" kern="1200" dirty="0" err="1" smtClean="0"/>
            <a:t>тыс.руб</a:t>
          </a:r>
          <a:r>
            <a:rPr lang="ru-RU" sz="1600" b="1" kern="1200" dirty="0" smtClean="0"/>
            <a:t>.;</a:t>
          </a: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 Частично профинансировано приобретение оборудования в рамках реализации инвестиционного проекта «Предварительная очистка речной воды перед станцией водоподготовки в </a:t>
          </a:r>
          <a:r>
            <a:rPr lang="ru-RU" sz="1600" b="1" kern="1200" dirty="0" err="1" smtClean="0"/>
            <a:t>г.Бодайбо</a:t>
          </a:r>
          <a:r>
            <a:rPr lang="ru-RU" sz="1600" b="1" kern="1200" dirty="0" smtClean="0"/>
            <a:t>» - 8 631,0 </a:t>
          </a:r>
          <a:r>
            <a:rPr lang="ru-RU" sz="1600" b="1" kern="1200" dirty="0" err="1" smtClean="0"/>
            <a:t>тыс.руб</a:t>
          </a:r>
          <a:r>
            <a:rPr lang="ru-RU" sz="1600" b="1" kern="1200" dirty="0" smtClean="0"/>
            <a:t>.</a:t>
          </a:r>
        </a:p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Проведен ремонт сетей летнего водопровода  микрорайоне </a:t>
          </a:r>
          <a:r>
            <a:rPr lang="ru-RU" sz="1600" b="1" kern="1200" dirty="0" err="1" smtClean="0"/>
            <a:t>Бисяга</a:t>
          </a:r>
          <a:r>
            <a:rPr lang="ru-RU" sz="1600" b="1" kern="1200" dirty="0" smtClean="0"/>
            <a:t>- 1 524,6 </a:t>
          </a:r>
          <a:r>
            <a:rPr lang="ru-RU" sz="1600" b="1" kern="1200" dirty="0" err="1" smtClean="0"/>
            <a:t>тыс.руб.в</a:t>
          </a:r>
          <a:endParaRPr lang="ru-RU" sz="1600" b="1" kern="1200" dirty="0" smtClean="0"/>
        </a:p>
      </dsp:txBody>
      <dsp:txXfrm>
        <a:off x="2768211" y="910602"/>
        <a:ext cx="6080293" cy="2144074"/>
      </dsp:txXfrm>
    </dsp:sp>
    <dsp:sp modelId="{DDD7CE52-F5D1-4FE1-B609-0DAA72327231}">
      <dsp:nvSpPr>
        <dsp:cNvPr id="0" name=""/>
        <dsp:cNvSpPr/>
      </dsp:nvSpPr>
      <dsp:spPr>
        <a:xfrm>
          <a:off x="204409" y="3528391"/>
          <a:ext cx="2312687" cy="19802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38100" dist="1777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B29C1A-43BD-403C-AD15-8F5D50E9602E}">
      <dsp:nvSpPr>
        <dsp:cNvPr id="0" name=""/>
        <dsp:cNvSpPr/>
      </dsp:nvSpPr>
      <dsp:spPr>
        <a:xfrm>
          <a:off x="2641678" y="3492915"/>
          <a:ext cx="6394817" cy="2003856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27B60A">
                <a:shade val="30000"/>
                <a:satMod val="115000"/>
              </a:srgbClr>
            </a:gs>
            <a:gs pos="50000">
              <a:srgbClr val="27B60A">
                <a:shade val="67500"/>
                <a:satMod val="115000"/>
              </a:srgbClr>
            </a:gs>
            <a:gs pos="100000">
              <a:srgbClr val="27B60A">
                <a:shade val="100000"/>
                <a:satMod val="115000"/>
              </a:srgbClr>
            </a:gs>
          </a:gsLst>
          <a:path path="circle">
            <a:fillToRect l="100000" t="100000"/>
          </a:path>
          <a:tileRect r="-100000" b="-100000"/>
        </a:gradFill>
        <a:ln w="28575">
          <a:solidFill>
            <a:schemeClr val="bg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/>
            <a:t>Подпрограмма «Развитие системы водоотведения г. Бодайбо на 2015-2022 годы»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Произведен ремонт локальных септиков по ул. Первомайская,10, МК-135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Размер финансирования составил -145,0 </a:t>
          </a:r>
          <a:r>
            <a:rPr lang="ru-RU" sz="1600" kern="1200" dirty="0" err="1" smtClean="0"/>
            <a:t>тыс.руб</a:t>
          </a:r>
          <a:r>
            <a:rPr lang="ru-RU" sz="1600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1" u="sng" kern="1200" dirty="0"/>
        </a:p>
      </dsp:txBody>
      <dsp:txXfrm>
        <a:off x="2739516" y="3590753"/>
        <a:ext cx="6199141" cy="1808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#6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#4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0.28697</cdr:x>
      <cdr:y>0.20534</cdr:y>
    </cdr:from>
    <cdr:to>
      <cdr:x>0.38271</cdr:x>
      <cdr:y>0.26975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459074" y="990647"/>
          <a:ext cx="820392" cy="310749"/>
        </a:xfrm>
        <a:prstGeom xmlns:a="http://schemas.openxmlformats.org/drawingml/2006/main" prst="wedgeRoundRectCallout">
          <a:avLst>
            <a:gd name="adj1" fmla="val -24233"/>
            <a:gd name="adj2" fmla="val 112224"/>
            <a:gd name="adj3" fmla="val 16667"/>
          </a:avLst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111,3 %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0.51387</cdr:x>
      <cdr:y>0.13433</cdr:y>
    </cdr:from>
    <cdr:to>
      <cdr:x>0.60812</cdr:x>
      <cdr:y>0.20795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4403290" y="648072"/>
          <a:ext cx="807624" cy="355182"/>
        </a:xfrm>
        <a:prstGeom xmlns:a="http://schemas.openxmlformats.org/drawingml/2006/main" prst="wedgeRoundRectCallout">
          <a:avLst>
            <a:gd name="adj1" fmla="val -22363"/>
            <a:gd name="adj2" fmla="val 109221"/>
            <a:gd name="adj3" fmla="val 16667"/>
          </a:avLst>
        </a:prstGeom>
        <a:solidFill xmlns:a="http://schemas.openxmlformats.org/drawingml/2006/main">
          <a:schemeClr val="accent1">
            <a:lumMod val="75000"/>
          </a:schemeClr>
        </a:solidFill>
        <a:ln xmlns:a="http://schemas.openxmlformats.org/drawingml/2006/main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115,9%</a:t>
          </a:r>
          <a:endParaRPr lang="ru-RU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0.40338</cdr:x>
      <cdr:y>0.16142</cdr:y>
    </cdr:from>
    <cdr:to>
      <cdr:x>0.49706</cdr:x>
      <cdr:y>0.22663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3456535" y="778800"/>
          <a:ext cx="802739" cy="314608"/>
        </a:xfrm>
        <a:prstGeom xmlns:a="http://schemas.openxmlformats.org/drawingml/2006/main" prst="wedgeRoundRectCallout">
          <a:avLst>
            <a:gd name="adj1" fmla="val -17976"/>
            <a:gd name="adj2" fmla="val 110507"/>
            <a:gd name="adj3" fmla="val 16667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/>
            <a:t>108,3 %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0.63151</cdr:x>
      <cdr:y>0.21194</cdr:y>
    </cdr:from>
    <cdr:to>
      <cdr:x>0.71555</cdr:x>
      <cdr:y>0.28457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5411402" y="1022521"/>
          <a:ext cx="720135" cy="350406"/>
        </a:xfrm>
        <a:prstGeom xmlns:a="http://schemas.openxmlformats.org/drawingml/2006/main" prst="wedgeRoundRectCallout">
          <a:avLst>
            <a:gd name="adj1" fmla="val -21785"/>
            <a:gd name="adj2" fmla="val 98037"/>
            <a:gd name="adj3" fmla="val 16667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/>
            <a:t>102,5 %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0.74076</cdr:x>
      <cdr:y>0.18654</cdr:y>
    </cdr:from>
    <cdr:to>
      <cdr:x>0.83319</cdr:x>
      <cdr:y>0.26165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6347506" y="899982"/>
          <a:ext cx="792028" cy="362371"/>
        </a:xfrm>
        <a:prstGeom xmlns:a="http://schemas.openxmlformats.org/drawingml/2006/main" prst="wedgeRoundRectCallout">
          <a:avLst>
            <a:gd name="adj1" fmla="val -17976"/>
            <a:gd name="adj2" fmla="val 92351"/>
            <a:gd name="adj3" fmla="val 16667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/>
            <a:t>102,1 %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0.14412</cdr:x>
      <cdr:y>0.00026</cdr:y>
    </cdr:from>
    <cdr:to>
      <cdr:x>0.22816</cdr:x>
      <cdr:y>0.05398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1234938" y="1274"/>
          <a:ext cx="720135" cy="259174"/>
        </a:xfrm>
        <a:prstGeom xmlns:a="http://schemas.openxmlformats.org/drawingml/2006/main" prst="wedgeRoundRectCallout">
          <a:avLst>
            <a:gd name="adj1" fmla="val -16435"/>
            <a:gd name="adj2" fmla="val 150181"/>
            <a:gd name="adj3" fmla="val 16667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/>
            <a:t>117,2 </a:t>
          </a:r>
          <a:r>
            <a:rPr lang="ru-RU" dirty="0" smtClean="0"/>
            <a:t>%</a:t>
          </a:r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5B4D4-4CAE-4CC3-A082-42B1E67C38B5}" type="datetimeFigureOut">
              <a:rPr lang="ru-RU" smtClean="0"/>
              <a:t>29.05.2017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F35DA-C3D7-4342-89D1-3D58191A3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1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F35DA-C3D7-4342-89D1-3D58191A32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626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F35DA-C3D7-4342-89D1-3D58191A32F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2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F35DA-C3D7-4342-89D1-3D58191A32F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2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F35DA-C3D7-4342-89D1-3D58191A32F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61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F35DA-C3D7-4342-89D1-3D58191A32F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5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73326-2922-4938-86A8-A5E51175EECF}" type="datetimeFigureOut">
              <a:rPr lang="ru-RU" smtClean="0"/>
              <a:pPr/>
              <a:t>29.05.2017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2284D-27BA-44D3-8309-D56E63033C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chart" Target="../charts/chart13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4.jp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3.jpeg"/><Relationship Id="rId4" Type="http://schemas.openxmlformats.org/officeDocument/2006/relationships/diagramData" Target="../diagrams/data6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7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40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39.jpeg"/><Relationship Id="rId4" Type="http://schemas.openxmlformats.org/officeDocument/2006/relationships/diagramData" Target="../diagrams/data7.xml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5.jpeg"/><Relationship Id="rId12" Type="http://schemas.openxmlformats.org/officeDocument/2006/relationships/image" Target="../media/image4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11" Type="http://schemas.openxmlformats.org/officeDocument/2006/relationships/image" Target="../media/image47.jpg"/><Relationship Id="rId5" Type="http://schemas.openxmlformats.org/officeDocument/2006/relationships/diagramColors" Target="../diagrams/colors10.xml"/><Relationship Id="rId10" Type="http://schemas.openxmlformats.org/officeDocument/2006/relationships/chart" Target="../charts/chart16.xml"/><Relationship Id="rId4" Type="http://schemas.openxmlformats.org/officeDocument/2006/relationships/diagramQuickStyle" Target="../diagrams/quickStyle10.xml"/><Relationship Id="rId9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18" Type="http://schemas.openxmlformats.org/officeDocument/2006/relationships/image" Target="../media/image49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2.xml"/><Relationship Id="rId19" Type="http://schemas.openxmlformats.org/officeDocument/2006/relationships/image" Target="../media/image50.jpeg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57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99.pn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100.jpeg"/><Relationship Id="rId9" Type="http://schemas.microsoft.com/office/2007/relationships/diagramDrawing" Target="../diagrams/drawing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102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10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70.jp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4" Type="http://schemas.openxmlformats.org/officeDocument/2006/relationships/image" Target="../media/image107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chart" Target="../charts/chart5.xml"/><Relationship Id="rId7" Type="http://schemas.openxmlformats.org/officeDocument/2006/relationships/image" Target="../media/image1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67" y="2890109"/>
            <a:ext cx="9144000" cy="1835035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>
              <a:lnSpc>
                <a:spcPts val="3840"/>
              </a:lnSpc>
            </a:pPr>
            <a:r>
              <a:rPr lang="ru-RU" sz="3600" b="1" i="1" dirty="0" smtClean="0"/>
              <a:t>Отчет </a:t>
            </a:r>
            <a:br>
              <a:rPr lang="ru-RU" sz="3600" b="1" i="1" dirty="0" smtClean="0"/>
            </a:br>
            <a:r>
              <a:rPr lang="ru-RU" sz="3600" b="1" i="1" dirty="0" smtClean="0"/>
              <a:t>главы </a:t>
            </a:r>
            <a:r>
              <a:rPr lang="ru-RU" sz="3600" b="1" i="1" dirty="0" err="1" smtClean="0"/>
              <a:t>Бодайбинского</a:t>
            </a:r>
            <a:r>
              <a:rPr lang="ru-RU" sz="3600" b="1" i="1" dirty="0" smtClean="0"/>
              <a:t> муниципального образования о своей деятельности и деятельности администрации за 2016 год</a:t>
            </a:r>
            <a:endParaRPr lang="ru-RU" sz="3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725144"/>
            <a:ext cx="9144000" cy="10801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735380"/>
            <a:ext cx="9144000" cy="1103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5013176"/>
            <a:ext cx="2304256" cy="1844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4835"/>
            <a:ext cx="9180512" cy="2767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" y="4871456"/>
            <a:ext cx="2157239" cy="1935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69" y="4853007"/>
            <a:ext cx="2195736" cy="1935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24" y="4845764"/>
            <a:ext cx="2264743" cy="19465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36" y="4892631"/>
            <a:ext cx="2160240" cy="198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9545" y="10798"/>
            <a:ext cx="9144000" cy="548680"/>
          </a:xfrm>
          <a:solidFill>
            <a:srgbClr val="2A7C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lvl="1"/>
            <a:r>
              <a:rPr lang="ru-RU" sz="9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Программно-целевое    планирование</a:t>
            </a:r>
          </a:p>
          <a:p>
            <a:pPr lvl="1"/>
            <a:endParaRPr lang="ru-RU" sz="2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1"/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1"/>
            <a:endParaRPr lang="ru-RU" sz="2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1"/>
            <a:endParaRPr lang="ru-RU" sz="2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1"/>
            <a:endParaRPr lang="ru-RU" sz="2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1"/>
            <a:endParaRPr lang="ru-RU" sz="2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indent="360680" algn="just">
              <a:lnSpc>
                <a:spcPts val="1500"/>
              </a:lnSpc>
              <a:spcBef>
                <a:spcPts val="0"/>
              </a:spcBef>
            </a:pP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В 2016 г. на территории </a:t>
            </a:r>
            <a:r>
              <a:rPr lang="ru-RU" sz="6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Бодайбинского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муниципального образования реализовывалось </a:t>
            </a:r>
            <a:r>
              <a:rPr lang="ru-RU" sz="8000" b="1" u="sng" dirty="0" smtClean="0">
                <a:solidFill>
                  <a:srgbClr val="FF0000"/>
                </a:solidFill>
              </a:rPr>
              <a:t>11</a:t>
            </a:r>
            <a:r>
              <a:rPr lang="ru-RU" sz="5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indent="360680" algn="just">
              <a:lnSpc>
                <a:spcPts val="1500"/>
              </a:lnSpc>
              <a:spcBef>
                <a:spcPts val="0"/>
              </a:spcBef>
            </a:pP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муниципальных </a:t>
            </a:r>
            <a:r>
              <a:rPr lang="ru-RU" sz="6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программ, финансирование которых составило </a:t>
            </a:r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8000" b="1" u="sng" dirty="0" smtClean="0">
                <a:solidFill>
                  <a:srgbClr val="FF0000"/>
                </a:solidFill>
              </a:rPr>
              <a:t>434,3 </a:t>
            </a:r>
            <a:r>
              <a:rPr lang="ru-RU" sz="8000" b="1" u="sng" dirty="0" err="1" smtClean="0">
                <a:solidFill>
                  <a:srgbClr val="FF0000"/>
                </a:solidFill>
              </a:rPr>
              <a:t>млн.руб</a:t>
            </a:r>
            <a:r>
              <a:rPr lang="ru-RU" sz="8000" b="1" u="sng" dirty="0" smtClean="0">
                <a:solidFill>
                  <a:srgbClr val="FF0000"/>
                </a:solidFill>
              </a:rPr>
              <a:t>. </a:t>
            </a:r>
            <a:endParaRPr lang="ru-RU" sz="6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94666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280546499"/>
              </p:ext>
            </p:extLst>
          </p:nvPr>
        </p:nvGraphicFramePr>
        <p:xfrm>
          <a:off x="179512" y="1340768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34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управление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42731163"/>
              </p:ext>
            </p:extLst>
          </p:nvPr>
        </p:nvGraphicFramePr>
        <p:xfrm>
          <a:off x="467544" y="1205534"/>
          <a:ext cx="4968552" cy="222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588224" y="3789040"/>
            <a:ext cx="2376264" cy="2592288"/>
          </a:xfrm>
          <a:prstGeom prst="round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Мероприятия по поддержанию технических и эксплуатационных показателей многоквартирных жилых домов-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1 800,2 </a:t>
            </a:r>
            <a:r>
              <a:rPr lang="ru-RU" sz="16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5" y="4077072"/>
            <a:ext cx="259228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08720"/>
            <a:ext cx="254745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7072"/>
            <a:ext cx="2664296" cy="2168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548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18321"/>
            <a:ext cx="2527533" cy="2132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222123"/>
            <a:ext cx="2483768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14573"/>
            <a:ext cx="2548663" cy="2143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432047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Распределение расходов (</a:t>
            </a:r>
            <a:r>
              <a:rPr lang="ru-RU" sz="2800" dirty="0" err="1" smtClean="0"/>
              <a:t>тыс.руб</a:t>
            </a:r>
            <a:r>
              <a:rPr lang="ru-RU" sz="2800" dirty="0" smtClean="0"/>
              <a:t>.)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Жилищно- коммунальное хозяйство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89896446"/>
              </p:ext>
            </p:extLst>
          </p:nvPr>
        </p:nvGraphicFramePr>
        <p:xfrm>
          <a:off x="2123728" y="1268761"/>
          <a:ext cx="4896543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2454"/>
            <a:ext cx="2535522" cy="2244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3168"/>
            <a:ext cx="2592287" cy="2008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89"/>
          <a:stretch/>
        </p:blipFill>
        <p:spPr>
          <a:xfrm>
            <a:off x="5026964" y="4775711"/>
            <a:ext cx="2664136" cy="196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5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76268"/>
            <a:ext cx="2520280" cy="21129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B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97152"/>
            <a:ext cx="2634562" cy="18448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64704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pPr lvl="1"/>
            <a:r>
              <a:rPr lang="ru-RU" sz="2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Переселение граждан из ветхого и аварийного жилищного фонда</a:t>
            </a:r>
            <a:endParaRPr lang="ru-RU" sz="24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46630875"/>
              </p:ext>
            </p:extLst>
          </p:nvPr>
        </p:nvGraphicFramePr>
        <p:xfrm>
          <a:off x="251520" y="881336"/>
          <a:ext cx="6480720" cy="3195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Стрелка влево 9"/>
          <p:cNvSpPr/>
          <p:nvPr/>
        </p:nvSpPr>
        <p:spPr>
          <a:xfrm>
            <a:off x="6603091" y="1330514"/>
            <a:ext cx="2016224" cy="1096674"/>
          </a:xfrm>
          <a:prstGeom prst="leftArrow">
            <a:avLst/>
          </a:prstGeom>
          <a:solidFill>
            <a:srgbClr val="C24AB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202,1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6603091" y="2520042"/>
            <a:ext cx="1956378" cy="1096420"/>
          </a:xfrm>
          <a:prstGeom prst="leftArrow">
            <a:avLst/>
          </a:prstGeom>
          <a:solidFill>
            <a:srgbClr val="C24AB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66,6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152022"/>
              </p:ext>
            </p:extLst>
          </p:nvPr>
        </p:nvGraphicFramePr>
        <p:xfrm>
          <a:off x="179512" y="3717032"/>
          <a:ext cx="482453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37249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850844"/>
            <a:ext cx="2448272" cy="1864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/>
              <a:t> 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pPr lvl="1"/>
            <a:r>
              <a:rPr lang="ru-RU" sz="22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Переселение граждан из ветхого и аварийного жилищного фонда</a:t>
            </a:r>
            <a:endParaRPr lang="ru-RU" sz="22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1440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85207"/>
            <a:ext cx="2520280" cy="18437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84" y="3572204"/>
            <a:ext cx="2530589" cy="19427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06156"/>
            <a:ext cx="2371667" cy="17107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0" name="Прямоугольник с двумя усеченными противолежащими углами 19"/>
          <p:cNvSpPr/>
          <p:nvPr/>
        </p:nvSpPr>
        <p:spPr>
          <a:xfrm>
            <a:off x="199146" y="771832"/>
            <a:ext cx="2424040" cy="930274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Times New Roman" pitchFamily="18" charset="0"/>
              </a:rPr>
              <a:t>На 01.01.2012 г. признано </a:t>
            </a:r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аварийным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400" b="1" dirty="0">
                <a:latin typeface="Calibri" panose="020F0502020204030204" pitchFamily="34" charset="0"/>
                <a:cs typeface="Times New Roman" pitchFamily="18" charset="0"/>
              </a:rPr>
              <a:t>14 </a:t>
            </a:r>
            <a:r>
              <a:rPr lang="ru-RU" sz="1400" b="1" dirty="0" smtClean="0">
                <a:latin typeface="Calibri" panose="020F0502020204030204" pitchFamily="34" charset="0"/>
                <a:cs typeface="Times New Roman" pitchFamily="18" charset="0"/>
              </a:rPr>
              <a:t>068  </a:t>
            </a:r>
            <a:r>
              <a:rPr lang="ru-RU" sz="1400" b="1" dirty="0" err="1">
                <a:latin typeface="Calibri" panose="020F0502020204030204" pitchFamily="34" charset="0"/>
                <a:cs typeface="Times New Roman" pitchFamily="18" charset="0"/>
              </a:rPr>
              <a:t>кв.м</a:t>
            </a:r>
            <a:r>
              <a:rPr lang="ru-RU" sz="1400" b="1" dirty="0">
                <a:latin typeface="Calibri" panose="020F0502020204030204" pitchFamily="34" charset="0"/>
                <a:cs typeface="Times New Roman" pitchFamily="18" charset="0"/>
              </a:rPr>
              <a:t>. жилья 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2" name="Прямоугольник с двумя усеченными противолежащими углами 21"/>
          <p:cNvSpPr/>
          <p:nvPr/>
        </p:nvSpPr>
        <p:spPr>
          <a:xfrm>
            <a:off x="3370999" y="805475"/>
            <a:ext cx="2402001" cy="914400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400" b="1" dirty="0">
                <a:latin typeface="Calibri" panose="020F0502020204030204" pitchFamily="34" charset="0"/>
                <a:cs typeface="Times New Roman" pitchFamily="18" charset="0"/>
              </a:rPr>
              <a:t>На 01.01.2017 г. расселено 35 семей с аварийной площади 1 579,5 </a:t>
            </a:r>
            <a:r>
              <a:rPr lang="ru-RU" sz="1400" b="1" dirty="0" err="1">
                <a:latin typeface="Calibri" panose="020F0502020204030204" pitchFamily="34" charset="0"/>
                <a:cs typeface="Times New Roman" pitchFamily="18" charset="0"/>
              </a:rPr>
              <a:t>кв.м</a:t>
            </a:r>
            <a:r>
              <a:rPr lang="ru-RU" sz="1400" b="1" dirty="0">
                <a:latin typeface="Calibri" panose="020F0502020204030204" pitchFamily="34" charset="0"/>
                <a:cs typeface="Times New Roman" pitchFamily="18" charset="0"/>
              </a:rPr>
              <a:t>. 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4" name="Прямоугольник с двумя усеченными противолежащими углами 23"/>
          <p:cNvSpPr/>
          <p:nvPr/>
        </p:nvSpPr>
        <p:spPr>
          <a:xfrm>
            <a:off x="6665771" y="781392"/>
            <a:ext cx="1980220" cy="598448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/>
              <a:t>Снесено 512 </a:t>
            </a:r>
            <a:r>
              <a:rPr lang="ru-RU" sz="1400" b="1" dirty="0" err="1"/>
              <a:t>кв.м</a:t>
            </a:r>
            <a:endParaRPr lang="ru-RU" sz="1400" b="1" dirty="0"/>
          </a:p>
        </p:txBody>
      </p:sp>
      <p:sp>
        <p:nvSpPr>
          <p:cNvPr id="25" name="Прямоугольник с двумя усеченными противолежащими углами 24"/>
          <p:cNvSpPr/>
          <p:nvPr/>
        </p:nvSpPr>
        <p:spPr>
          <a:xfrm>
            <a:off x="198442" y="3717032"/>
            <a:ext cx="2573358" cy="914400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400" b="1" dirty="0"/>
              <a:t>6 семьям предоставлено возмещение за выкупаемое жилое помещение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03" y="1881578"/>
            <a:ext cx="2475645" cy="19685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6" name="Прямоугольник с двумя усеченными противолежащими углами 25"/>
          <p:cNvSpPr/>
          <p:nvPr/>
        </p:nvSpPr>
        <p:spPr>
          <a:xfrm>
            <a:off x="3221803" y="3936444"/>
            <a:ext cx="2614870" cy="914400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21 семье </a:t>
            </a:r>
            <a:r>
              <a:rPr lang="ru-RU" sz="1400" b="1" dirty="0">
                <a:solidFill>
                  <a:schemeClr val="bg1"/>
                </a:solidFill>
              </a:rPr>
              <a:t>приобретены жилые помещения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на вторичном рынке жилья </a:t>
            </a:r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6359581" y="5733256"/>
            <a:ext cx="2458580" cy="914400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8 семьям предоставлены жилые помещения в новостройке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47" y="5012547"/>
            <a:ext cx="2518425" cy="17026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167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05" y="1896201"/>
            <a:ext cx="3363057" cy="2270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/>
              <a:t> 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50" y="-23897"/>
            <a:ext cx="9161267" cy="786081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pPr lvl="1"/>
            <a:r>
              <a:rPr lang="ru-RU" sz="22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Переселение граждан из  жилищного фонда, расположенного в зоне БАМа</a:t>
            </a:r>
            <a:endParaRPr lang="ru-RU" sz="22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17" y="702172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1440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002"/>
            <a:ext cx="2720580" cy="194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293096"/>
            <a:ext cx="2572058" cy="207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20" y="1902421"/>
            <a:ext cx="2601968" cy="206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Блок-схема: перфолента 20"/>
          <p:cNvSpPr/>
          <p:nvPr/>
        </p:nvSpPr>
        <p:spPr>
          <a:xfrm rot="20671039">
            <a:off x="95925" y="926262"/>
            <a:ext cx="2465620" cy="10782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bg1"/>
                </a:solidFill>
              </a:rPr>
              <a:t>На 01.01.2012 г. признано ветхим и аварийным –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10 334,86 кв. м. жилья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Блок-схема: перфолента 21"/>
          <p:cNvSpPr/>
          <p:nvPr/>
        </p:nvSpPr>
        <p:spPr>
          <a:xfrm rot="20823339">
            <a:off x="3014518" y="872253"/>
            <a:ext cx="2621128" cy="1178598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 smtClean="0"/>
              <a:t>10 </a:t>
            </a:r>
            <a:r>
              <a:rPr lang="ru-RU" sz="1400" b="1" dirty="0"/>
              <a:t>семьям приобретены жилые помещения в </a:t>
            </a:r>
            <a:r>
              <a:rPr lang="ru-RU" sz="1400" b="1" dirty="0" smtClean="0"/>
              <a:t>новостройке</a:t>
            </a:r>
            <a:endParaRPr lang="ru-RU" sz="1400" b="1" dirty="0"/>
          </a:p>
        </p:txBody>
      </p:sp>
      <p:sp>
        <p:nvSpPr>
          <p:cNvPr id="24" name="Блок-схема: перфолента 23"/>
          <p:cNvSpPr/>
          <p:nvPr/>
        </p:nvSpPr>
        <p:spPr>
          <a:xfrm rot="20811235">
            <a:off x="5954841" y="879136"/>
            <a:ext cx="2392340" cy="103806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dirty="0" smtClean="0"/>
              <a:t>Снесено 2 395 </a:t>
            </a:r>
            <a:r>
              <a:rPr lang="ru-RU" sz="1400" dirty="0" err="1" smtClean="0"/>
              <a:t>кв.м</a:t>
            </a:r>
            <a:endParaRPr lang="ru-RU" sz="1400" dirty="0"/>
          </a:p>
        </p:txBody>
      </p:sp>
      <p:sp>
        <p:nvSpPr>
          <p:cNvPr id="25" name="Блок-схема: перфолента 24"/>
          <p:cNvSpPr/>
          <p:nvPr/>
        </p:nvSpPr>
        <p:spPr>
          <a:xfrm rot="20472054">
            <a:off x="1253132" y="5066300"/>
            <a:ext cx="2880320" cy="1466518"/>
          </a:xfrm>
          <a:prstGeom prst="flowChartPunchedTap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/>
              <a:t>Объявлен аукцион на приобретение 1017 кв. м. жилья. Окончание строительства  </a:t>
            </a:r>
            <a:r>
              <a:rPr lang="ru-RU" sz="1400" b="1" dirty="0" smtClean="0"/>
              <a:t>август </a:t>
            </a:r>
            <a:r>
              <a:rPr lang="ru-RU" sz="1400" b="1" dirty="0"/>
              <a:t>2017 г</a:t>
            </a:r>
            <a:endParaRPr lang="ru-RU" sz="1400" dirty="0"/>
          </a:p>
        </p:txBody>
      </p:sp>
      <p:sp>
        <p:nvSpPr>
          <p:cNvPr id="26" name="Блок-схема: перфолента 25"/>
          <p:cNvSpPr/>
          <p:nvPr/>
        </p:nvSpPr>
        <p:spPr>
          <a:xfrm rot="20474235">
            <a:off x="265574" y="3795214"/>
            <a:ext cx="2911955" cy="1502335"/>
          </a:xfrm>
          <a:prstGeom prst="flowChartPunchedTape">
            <a:avLst/>
          </a:prstGeom>
          <a:solidFill>
            <a:srgbClr val="20C5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q"/>
            </a:pPr>
            <a:r>
              <a:rPr lang="ru-RU" sz="1400" b="1" dirty="0"/>
              <a:t>2</a:t>
            </a:r>
            <a:r>
              <a:rPr lang="ru-RU" sz="1400" b="1" dirty="0" smtClean="0"/>
              <a:t>0 </a:t>
            </a:r>
            <a:r>
              <a:rPr lang="ru-RU" sz="1400" b="1" dirty="0"/>
              <a:t>семьям </a:t>
            </a:r>
            <a:r>
              <a:rPr lang="ru-RU" sz="1400" b="1" dirty="0">
                <a:cs typeface="Times New Roman" pitchFamily="18" charset="0"/>
              </a:rPr>
              <a:t>предоставлены социальные выплаты на приобретение жилых помещений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7" name="Блок-схема: перфолента 26"/>
          <p:cNvSpPr/>
          <p:nvPr/>
        </p:nvSpPr>
        <p:spPr>
          <a:xfrm rot="20861404">
            <a:off x="6365611" y="4999235"/>
            <a:ext cx="2595787" cy="1409270"/>
          </a:xfrm>
          <a:prstGeom prst="flowChartPunchedTape">
            <a:avLst/>
          </a:prstGeom>
          <a:solidFill>
            <a:srgbClr val="20C5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145 </a:t>
            </a:r>
            <a:r>
              <a:rPr lang="ru-RU" sz="1400" b="1" dirty="0">
                <a:solidFill>
                  <a:schemeClr val="bg1"/>
                </a:solidFill>
              </a:rPr>
              <a:t>семьям приобретены жилые помещения </a:t>
            </a:r>
            <a:r>
              <a:rPr lang="ru-RU" sz="1400" b="1" dirty="0" smtClean="0">
                <a:solidFill>
                  <a:schemeClr val="bg1"/>
                </a:solidFill>
              </a:rPr>
              <a:t>на </a:t>
            </a:r>
            <a:r>
              <a:rPr lang="ru-RU" sz="1400" b="1" dirty="0">
                <a:solidFill>
                  <a:schemeClr val="bg1"/>
                </a:solidFill>
              </a:rPr>
              <a:t>вторичном рынке жилья </a:t>
            </a:r>
          </a:p>
        </p:txBody>
      </p:sp>
    </p:spTree>
    <p:extLst>
      <p:ext uri="{BB962C8B-B14F-4D97-AF65-F5344CB8AC3E}">
        <p14:creationId xmlns:p14="http://schemas.microsoft.com/office/powerpoint/2010/main" val="14814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/>
              <a:t/>
            </a:r>
            <a:br>
              <a:rPr lang="ru-RU" sz="3200" b="1" i="1" dirty="0"/>
            </a:b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sz="2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Жилищно-коммунальное   хозяйство</a:t>
            </a:r>
            <a:endParaRPr lang="ru-RU" sz="26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432405325"/>
              </p:ext>
            </p:extLst>
          </p:nvPr>
        </p:nvGraphicFramePr>
        <p:xfrm>
          <a:off x="107504" y="836712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8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/>
              <a:t/>
            </a:r>
            <a:br>
              <a:rPr lang="ru-RU" sz="3200" b="1" i="1" dirty="0"/>
            </a:b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Жилищно-коммунальное   хозяйство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330701328"/>
              </p:ext>
            </p:extLst>
          </p:nvPr>
        </p:nvGraphicFramePr>
        <p:xfrm>
          <a:off x="0" y="836712"/>
          <a:ext cx="90364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45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Дорожная деятельность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Скругленный прямоугольник 4"/>
          <p:cNvSpPr/>
          <p:nvPr/>
        </p:nvSpPr>
        <p:spPr>
          <a:xfrm>
            <a:off x="1893796" y="2892012"/>
            <a:ext cx="5356408" cy="107397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/>
              <a:t> 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/>
              <a:t>        </a:t>
            </a:r>
            <a:endParaRPr lang="ru-RU" sz="1600" b="1" kern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65988"/>
            <a:ext cx="2326352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039964"/>
            <a:ext cx="2267516" cy="18002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/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07760871"/>
              </p:ext>
            </p:extLst>
          </p:nvPr>
        </p:nvGraphicFramePr>
        <p:xfrm>
          <a:off x="170819" y="836712"/>
          <a:ext cx="4536504" cy="276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782837141"/>
              </p:ext>
            </p:extLst>
          </p:nvPr>
        </p:nvGraphicFramePr>
        <p:xfrm>
          <a:off x="4427983" y="3929317"/>
          <a:ext cx="4580019" cy="284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11" y="925557"/>
            <a:ext cx="2467992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47" y="1878057"/>
            <a:ext cx="2376264" cy="1944216"/>
          </a:xfrm>
          <a:prstGeom prst="rect">
            <a:avLst/>
          </a:prstGeom>
        </p:spPr>
      </p:pic>
      <p:sp>
        <p:nvSpPr>
          <p:cNvPr id="10" name="Стрелка влево 9"/>
          <p:cNvSpPr/>
          <p:nvPr/>
        </p:nvSpPr>
        <p:spPr>
          <a:xfrm>
            <a:off x="4797033" y="908723"/>
            <a:ext cx="1575167" cy="1080118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34,0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2627784" y="3965988"/>
            <a:ext cx="1728192" cy="107397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61,4 </a:t>
            </a:r>
            <a:r>
              <a:rPr lang="ru-RU" dirty="0" err="1" smtClean="0"/>
              <a:t>млн.руб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3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Транспортное обслуживание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970297623"/>
              </p:ext>
            </p:extLst>
          </p:nvPr>
        </p:nvGraphicFramePr>
        <p:xfrm>
          <a:off x="1403648" y="1772816"/>
          <a:ext cx="424847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Скругленный прямоугольник 4"/>
          <p:cNvSpPr/>
          <p:nvPr/>
        </p:nvSpPr>
        <p:spPr>
          <a:xfrm>
            <a:off x="1893796" y="2892012"/>
            <a:ext cx="5356408" cy="107397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/>
              <a:t> 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/>
              <a:t>        </a:t>
            </a:r>
            <a:endParaRPr lang="ru-RU" sz="1600" b="1" kern="12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51055680"/>
              </p:ext>
            </p:extLst>
          </p:nvPr>
        </p:nvGraphicFramePr>
        <p:xfrm>
          <a:off x="323527" y="1268760"/>
          <a:ext cx="6686489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41264"/>
            <a:ext cx="3337924" cy="1999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 rot="399571">
            <a:off x="6085147" y="1012050"/>
            <a:ext cx="3049892" cy="171676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lantDown">
              <a:avLst/>
            </a:prstTxWarp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Перевезено пассажиров –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352 332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3568" y="4841264"/>
            <a:ext cx="4320480" cy="190010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lantUp">
              <a:avLst/>
            </a:prstTxWarp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Перевезено пассажиров льготной категории-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125 488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9" y="702950"/>
            <a:ext cx="2520280" cy="1833427"/>
          </a:xfrm>
          <a:prstGeom prst="ellipse">
            <a:avLst/>
          </a:prstGeom>
          <a:ln>
            <a:noFill/>
          </a:ln>
          <a:effectLst>
            <a:outerShdw blurRad="50800" dist="50800" dir="5400000" sx="47000" sy="47000" algn="ctr" rotWithShape="0">
              <a:schemeClr val="accent1">
                <a:lumMod val="40000"/>
                <a:lumOff val="60000"/>
              </a:scheme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37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>
            <a:off x="7164288" y="6741367"/>
            <a:ext cx="1872208" cy="45719"/>
          </a:xfr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000" b="1" i="1" dirty="0" smtClean="0"/>
              <a:t>  </a:t>
            </a:r>
            <a:endParaRPr lang="ru-RU" sz="1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solidFill>
                  <a:schemeClr val="bg1"/>
                </a:solidFill>
              </a:rPr>
              <a:t>Показатели    социального   развития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56939092"/>
              </p:ext>
            </p:extLst>
          </p:nvPr>
        </p:nvGraphicFramePr>
        <p:xfrm>
          <a:off x="179512" y="786789"/>
          <a:ext cx="8784976" cy="264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29445190"/>
              </p:ext>
            </p:extLst>
          </p:nvPr>
        </p:nvGraphicFramePr>
        <p:xfrm>
          <a:off x="251520" y="3717032"/>
          <a:ext cx="8712968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77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33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Благоустройство</a:t>
            </a: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368" y="712917"/>
            <a:ext cx="9036495" cy="689314"/>
          </a:xfrm>
          <a:prstGeom prst="roundRect">
            <a:avLst>
              <a:gd name="adj" fmla="val 10000"/>
            </a:avLst>
          </a:prstGeom>
          <a:solidFill>
            <a:srgbClr val="47C0CD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Подпрограмма «Благоустройство территории </a:t>
            </a:r>
            <a:r>
              <a:rPr lang="ru-RU" b="1" dirty="0" err="1"/>
              <a:t>Бодайбинского</a:t>
            </a:r>
            <a:r>
              <a:rPr lang="ru-RU" b="1" dirty="0"/>
              <a:t> муниципального образования» на 2015-2022 годы»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32720510"/>
              </p:ext>
            </p:extLst>
          </p:nvPr>
        </p:nvGraphicFramePr>
        <p:xfrm>
          <a:off x="251520" y="1628800"/>
          <a:ext cx="856895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98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833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Благоустройство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752" y="692696"/>
            <a:ext cx="9036495" cy="432048"/>
          </a:xfrm>
          <a:prstGeom prst="roundRect">
            <a:avLst>
              <a:gd name="adj" fmla="val 10000"/>
            </a:avLst>
          </a:prstGeom>
          <a:solidFill>
            <a:srgbClr val="51BB9A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dirty="0" smtClean="0"/>
              <a:t>                    Подпрограмма «Озеленение» на 2015-2022 годы</a:t>
            </a:r>
            <a:endParaRPr lang="ru-RU" sz="2000" b="1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99635151"/>
              </p:ext>
            </p:extLst>
          </p:nvPr>
        </p:nvGraphicFramePr>
        <p:xfrm>
          <a:off x="323528" y="1277510"/>
          <a:ext cx="5256584" cy="1798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4640" y="2733782"/>
            <a:ext cx="9036495" cy="504056"/>
          </a:xfrm>
          <a:prstGeom prst="roundRect">
            <a:avLst>
              <a:gd name="adj" fmla="val 10000"/>
            </a:avLst>
          </a:prstGeom>
          <a:solidFill>
            <a:srgbClr val="0070C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dirty="0" smtClean="0"/>
              <a:t>      Подпрограмма «Освещение» на 2015-2022 годы</a:t>
            </a:r>
            <a:endParaRPr lang="ru-RU" sz="2000" b="1" dirty="0"/>
          </a:p>
        </p:txBody>
      </p:sp>
      <p:pic>
        <p:nvPicPr>
          <p:cNvPr id="11" name="Рисунок 10" descr="https://ds02.infourok.ru/uploads/ex/0855/0007a974-25bf067c/2/img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90386"/>
            <a:ext cx="2016224" cy="1892535"/>
          </a:xfrm>
          <a:prstGeom prst="rect">
            <a:avLst/>
          </a:prstGeom>
          <a:noFill/>
          <a:ln>
            <a:noFill/>
          </a:ln>
          <a:scene3d>
            <a:camera prst="isometricRightUp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30" y="1062294"/>
            <a:ext cx="1800200" cy="159391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grpSp>
        <p:nvGrpSpPr>
          <p:cNvPr id="12" name="Группа 11"/>
          <p:cNvGrpSpPr/>
          <p:nvPr/>
        </p:nvGrpSpPr>
        <p:grpSpPr>
          <a:xfrm rot="10800000" flipV="1">
            <a:off x="2468280" y="3325273"/>
            <a:ext cx="6612853" cy="1351370"/>
            <a:chOff x="-39303" y="-51175"/>
            <a:chExt cx="4752529" cy="1183907"/>
          </a:xfrm>
          <a:effectLst/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39303" y="-9936"/>
              <a:ext cx="4752529" cy="1114344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1177" y="-51175"/>
              <a:ext cx="4650179" cy="11839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bg1"/>
                  </a:solidFill>
                </a:rPr>
                <a:t> </a:t>
              </a:r>
              <a:r>
                <a:rPr lang="ru-RU" sz="1600" b="1" i="1" kern="1200" dirty="0" smtClean="0">
                  <a:solidFill>
                    <a:schemeClr val="bg1"/>
                  </a:solidFill>
                </a:rPr>
                <a:t>Мероприятия обеспечению бесперебойного освещения </a:t>
              </a:r>
              <a:r>
                <a:rPr lang="ru-RU" sz="1600" b="1" i="1" dirty="0" smtClean="0">
                  <a:solidFill>
                    <a:schemeClr val="bg1"/>
                  </a:solidFill>
                </a:rPr>
                <a:t>территорий города (приобретение коммунального ресурса, с</a:t>
              </a:r>
              <a:r>
                <a:rPr lang="ru-RU" sz="1600" b="1" i="1" kern="1200" dirty="0" smtClean="0">
                  <a:solidFill>
                    <a:schemeClr val="bg1"/>
                  </a:solidFill>
                </a:rPr>
                <a:t>троительство, реконструкция, ремонт  линий уличного освещения) –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i="1" kern="1200" dirty="0" smtClean="0">
                  <a:solidFill>
                    <a:schemeClr val="bg1"/>
                  </a:solidFill>
                </a:rPr>
                <a:t>4 494,2 </a:t>
              </a:r>
              <a:r>
                <a:rPr lang="ru-RU" sz="1600" b="1" i="1" kern="1200" dirty="0" err="1" smtClean="0">
                  <a:solidFill>
                    <a:schemeClr val="bg1"/>
                  </a:solidFill>
                </a:rPr>
                <a:t>тыс.руб</a:t>
              </a:r>
              <a:r>
                <a:rPr lang="ru-RU" sz="1600" b="1" i="1" kern="1200" dirty="0" smtClean="0">
                  <a:solidFill>
                    <a:schemeClr val="bg1"/>
                  </a:solidFill>
                </a:rPr>
                <a:t>.</a:t>
              </a:r>
              <a:endParaRPr lang="ru-RU" sz="1600" b="1" i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44639" y="4789068"/>
            <a:ext cx="9036495" cy="504056"/>
          </a:xfrm>
          <a:prstGeom prst="roundRect">
            <a:avLst>
              <a:gd name="adj" fmla="val 10000"/>
            </a:avLst>
          </a:prstGeom>
          <a:solidFill>
            <a:srgbClr val="E3942B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dirty="0" smtClean="0"/>
              <a:t>               Подпрограмма «Безопасный двор»» на 2015-2022 годы</a:t>
            </a:r>
            <a:endParaRPr lang="ru-RU" sz="20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860" y="5405550"/>
            <a:ext cx="6699300" cy="120006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>
                <a:gd name="adj1" fmla="val 12500"/>
                <a:gd name="adj2" fmla="val 278"/>
              </a:avLst>
            </a:prstTxWarp>
          </a:bodyPr>
          <a:lstStyle/>
          <a:p>
            <a:pPr algn="ctr"/>
            <a:r>
              <a:rPr lang="ru-RU" sz="1600" b="1" i="1" dirty="0" smtClean="0"/>
              <a:t>Мероприятия по освещению территорий  детских игровых комплексов, установка видеокамер на территориях детских площадок –</a:t>
            </a:r>
          </a:p>
          <a:p>
            <a:pPr algn="ctr"/>
            <a:r>
              <a:rPr lang="ru-RU" sz="1600" b="1" i="1" dirty="0" smtClean="0"/>
              <a:t> 500,3 </a:t>
            </a:r>
            <a:r>
              <a:rPr lang="ru-RU" sz="1600" b="1" i="1" dirty="0" err="1" smtClean="0"/>
              <a:t>тыс.руб</a:t>
            </a:r>
            <a:r>
              <a:rPr lang="ru-RU" sz="1600" b="1" i="1" dirty="0" smtClean="0"/>
              <a:t>.</a:t>
            </a:r>
            <a:endParaRPr lang="ru-RU" sz="1600" b="1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38" y="4913941"/>
            <a:ext cx="2453155" cy="201450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21036512" lon="1217016" rev="21392910"/>
            </a:camera>
            <a:lightRig rig="threePt" dir="t"/>
          </a:scene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086683"/>
            <a:ext cx="2767099" cy="1897459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310091" lon="19810281" rev="7786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43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Благоустройство</a:t>
            </a: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4712222"/>
              </p:ext>
            </p:extLst>
          </p:nvPr>
        </p:nvGraphicFramePr>
        <p:xfrm>
          <a:off x="395536" y="692696"/>
          <a:ext cx="842493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04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Обеспечение безопасности населения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272616146"/>
              </p:ext>
            </p:extLst>
          </p:nvPr>
        </p:nvGraphicFramePr>
        <p:xfrm>
          <a:off x="179512" y="980728"/>
          <a:ext cx="842493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728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Поддержка и развитие малого и среднего предпринимательства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2416">
            <a:off x="6477548" y="4292211"/>
            <a:ext cx="237626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Блок-схема: данные 10"/>
          <p:cNvSpPr/>
          <p:nvPr/>
        </p:nvSpPr>
        <p:spPr>
          <a:xfrm>
            <a:off x="2469252" y="1038518"/>
            <a:ext cx="6566108" cy="1836351"/>
          </a:xfrm>
          <a:prstGeom prst="flowChartInputOutpu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 z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1600" dirty="0"/>
              <a:t>Организована и проведена ежегодная ярмарка-распродажа «Дары осени», направленная на поддержку фермерских хозяйств и удовлетворения потребности населения в овощной продукции местного производства. 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54798" y="4982824"/>
            <a:ext cx="5209290" cy="1676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1600" dirty="0" smtClean="0"/>
              <a:t>Организована </a:t>
            </a:r>
            <a:r>
              <a:rPr lang="ru-RU" sz="1600" dirty="0"/>
              <a:t>и </a:t>
            </a:r>
            <a:r>
              <a:rPr lang="ru-RU" sz="1600" dirty="0" smtClean="0"/>
              <a:t>проведена выставка-продажа </a:t>
            </a:r>
            <a:r>
              <a:rPr lang="ru-RU" sz="1600" dirty="0"/>
              <a:t>продукции местных производителей с участием субъектов малого и среднего предпринимательства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7120">
            <a:off x="2092170" y="2672262"/>
            <a:ext cx="2304256" cy="215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1432"/>
          <a:stretch/>
        </p:blipFill>
        <p:spPr>
          <a:xfrm rot="-1500000">
            <a:off x="411694" y="1144341"/>
            <a:ext cx="2376000" cy="196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734">
            <a:off x="4653806" y="3185218"/>
            <a:ext cx="2376264" cy="201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40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Физкультура    и    спорт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5496" y="1035606"/>
          <a:ext cx="5403408" cy="1579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4997"/>
                <a:gridCol w="757411"/>
                <a:gridCol w="792088"/>
                <a:gridCol w="938912"/>
              </a:tblGrid>
              <a:tr h="4945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2015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2016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2016</a:t>
                      </a:r>
                      <a:r>
                        <a:rPr lang="en-US" sz="1400" dirty="0" smtClean="0">
                          <a:effectLst/>
                        </a:rPr>
                        <a:t>/</a:t>
                      </a:r>
                      <a:r>
                        <a:rPr lang="ru-RU" sz="1400" dirty="0" smtClean="0">
                          <a:effectLst/>
                        </a:rPr>
                        <a:t> 2015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(%)</a:t>
                      </a:r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9957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Всего спортивных сооружений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ru-RU" sz="1400" dirty="0">
                          <a:effectLst/>
                        </a:rPr>
                        <a:t>ед.)</a:t>
                      </a:r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100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15147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Численность занимающихся в спортивных секциях и группах </a:t>
                      </a:r>
                      <a:r>
                        <a:rPr lang="ru-RU" sz="1400" dirty="0" smtClean="0">
                          <a:effectLst/>
                        </a:rPr>
                        <a:t> чел.</a:t>
                      </a:r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462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470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101,7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58215"/>
              </p:ext>
            </p:extLst>
          </p:nvPr>
        </p:nvGraphicFramePr>
        <p:xfrm>
          <a:off x="4283968" y="4485484"/>
          <a:ext cx="4680521" cy="2255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7125"/>
                <a:gridCol w="1002969"/>
                <a:gridCol w="1270427"/>
              </a:tblGrid>
              <a:tr h="6636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Количество соревнований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Кол-во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участников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Кол-во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</a:rPr>
                        <a:t>соревно-ваний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72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Настольный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теннис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90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Баскетбол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75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Футбол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7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Биатлон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7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Стритбол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7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732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548681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600" b="1" i="1" u="sng" dirty="0" smtClean="0"/>
              <a:t>Основные </a:t>
            </a:r>
            <a:r>
              <a:rPr lang="ru-RU" sz="1600" b="1" i="1" u="sng" dirty="0"/>
              <a:t>показатели развития физической культуры и спорта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3837827"/>
            <a:ext cx="327523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 smtClean="0"/>
              <a:t>У</a:t>
            </a:r>
            <a:r>
              <a:rPr lang="ru-RU" sz="1500" b="1" i="1" u="sng" dirty="0" smtClean="0"/>
              <a:t>частие </a:t>
            </a:r>
            <a:r>
              <a:rPr lang="ru-RU" sz="1500" b="1" i="1" u="sng" dirty="0"/>
              <a:t>спортсменов </a:t>
            </a:r>
            <a:r>
              <a:rPr lang="ru-RU" sz="1500" b="1" i="1" u="sng" dirty="0" smtClean="0"/>
              <a:t> </a:t>
            </a:r>
            <a:r>
              <a:rPr lang="ru-RU" sz="1500" b="1" i="1" u="sng" dirty="0"/>
              <a:t>в соревнованиях </a:t>
            </a:r>
            <a:endParaRPr lang="ru-RU" sz="1500" b="1" i="1" u="sng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3" y="716965"/>
            <a:ext cx="2072235" cy="1791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991" y="4504612"/>
            <a:ext cx="1695672" cy="19652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9" y="4941169"/>
            <a:ext cx="2114223" cy="17239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73" y="2728371"/>
            <a:ext cx="2214203" cy="17571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0" y="2977788"/>
            <a:ext cx="2016224" cy="16616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00" y="1989576"/>
            <a:ext cx="2073495" cy="1814232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 rot="1210375">
            <a:off x="4294269" y="2899188"/>
            <a:ext cx="1526930" cy="13133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292,1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3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Молодежная    политика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764704"/>
            <a:ext cx="8806308" cy="5755422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/>
              <a:t>Организованы и проведены районные  мероприятия для детей и</a:t>
            </a:r>
          </a:p>
          <a:p>
            <a:pPr algn="just"/>
            <a:r>
              <a:rPr lang="ru-RU" sz="1600" dirty="0" smtClean="0"/>
              <a:t> </a:t>
            </a:r>
            <a:r>
              <a:rPr lang="ru-RU" sz="1600" dirty="0"/>
              <a:t>молодежи.</a:t>
            </a:r>
          </a:p>
          <a:p>
            <a:pPr algn="just"/>
            <a:r>
              <a:rPr lang="ru-RU" sz="1600" dirty="0" smtClean="0"/>
              <a:t>- </a:t>
            </a:r>
            <a:r>
              <a:rPr lang="ru-RU" sz="1600" dirty="0"/>
              <a:t>Туристические сборы для детей подросткового возраста;</a:t>
            </a:r>
          </a:p>
          <a:p>
            <a:pPr algn="just"/>
            <a:r>
              <a:rPr lang="ru-RU" sz="1600" dirty="0" smtClean="0"/>
              <a:t>- Новогодний </a:t>
            </a:r>
            <a:r>
              <a:rPr lang="ru-RU" sz="1600" dirty="0"/>
              <a:t>и рождественский турниры по шахматам среди детей </a:t>
            </a:r>
            <a:endParaRPr lang="ru-RU" sz="1600" dirty="0" smtClean="0"/>
          </a:p>
          <a:p>
            <a:pPr algn="just"/>
            <a:r>
              <a:rPr lang="ru-RU" sz="1600" dirty="0" smtClean="0"/>
              <a:t>и подростков;</a:t>
            </a:r>
          </a:p>
          <a:p>
            <a:pPr algn="just"/>
            <a:r>
              <a:rPr lang="ru-RU" sz="1600" dirty="0" smtClean="0"/>
              <a:t>-  </a:t>
            </a:r>
            <a:r>
              <a:rPr lang="ru-RU" sz="1600" dirty="0"/>
              <a:t>Н</a:t>
            </a:r>
            <a:r>
              <a:rPr lang="ru-RU" sz="1600" dirty="0" smtClean="0"/>
              <a:t>овогодние </a:t>
            </a:r>
            <a:r>
              <a:rPr lang="ru-RU" sz="1600" dirty="0"/>
              <a:t>праздники для детей из </a:t>
            </a:r>
            <a:r>
              <a:rPr lang="ru-RU" sz="1600" dirty="0" smtClean="0"/>
              <a:t>многодетных и </a:t>
            </a:r>
            <a:r>
              <a:rPr lang="ru-RU" sz="1600" dirty="0" err="1" smtClean="0"/>
              <a:t>малообеспечен</a:t>
            </a:r>
            <a:r>
              <a:rPr lang="ru-RU" sz="1600" dirty="0" smtClean="0"/>
              <a:t>-</a:t>
            </a:r>
          </a:p>
          <a:p>
            <a:pPr algn="just"/>
            <a:r>
              <a:rPr lang="ru-RU" sz="1600" dirty="0" err="1" smtClean="0"/>
              <a:t>ных</a:t>
            </a:r>
            <a:r>
              <a:rPr lang="ru-RU" sz="1600" dirty="0" smtClean="0"/>
              <a:t> </a:t>
            </a:r>
            <a:r>
              <a:rPr lang="ru-RU" sz="1600" dirty="0"/>
              <a:t>семей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/>
              <a:t>Приобретена </a:t>
            </a:r>
            <a:r>
              <a:rPr lang="ru-RU" sz="1600" dirty="0"/>
              <a:t>подарочная и сувенирная продукция для </a:t>
            </a:r>
            <a:r>
              <a:rPr lang="ru-RU" sz="1600" dirty="0" smtClean="0"/>
              <a:t>награждения </a:t>
            </a:r>
            <a:r>
              <a:rPr lang="ru-RU" sz="1600" dirty="0"/>
              <a:t>участников мероприятий: 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/>
              <a:t>Второй </a:t>
            </a:r>
            <a:r>
              <a:rPr lang="ru-RU" sz="1600" dirty="0"/>
              <a:t>районный фестиваль танцевального искусства «</a:t>
            </a:r>
            <a:r>
              <a:rPr lang="ru-RU" sz="1600" dirty="0" smtClean="0"/>
              <a:t>Танцевальная</a:t>
            </a:r>
          </a:p>
          <a:p>
            <a:pPr algn="just"/>
            <a:r>
              <a:rPr lang="ru-RU" sz="1600" dirty="0" smtClean="0"/>
              <a:t> </a:t>
            </a:r>
            <a:r>
              <a:rPr lang="ru-RU" sz="1600" dirty="0"/>
              <a:t>мозаика»;</a:t>
            </a:r>
          </a:p>
          <a:p>
            <a:pPr algn="just"/>
            <a:r>
              <a:rPr lang="ru-RU" sz="1600" dirty="0"/>
              <a:t>- «Районный конкурс рисунков и прикладного творчества»;</a:t>
            </a:r>
          </a:p>
          <a:p>
            <a:pPr algn="just"/>
            <a:r>
              <a:rPr lang="ru-RU" sz="1600" dirty="0"/>
              <a:t>- Общегородские мероприятия к Дню защиты детей;</a:t>
            </a:r>
          </a:p>
          <a:p>
            <a:pPr algn="just"/>
            <a:r>
              <a:rPr lang="ru-RU" sz="1600" dirty="0"/>
              <a:t>- Мероприятия к Дню </a:t>
            </a:r>
            <a:r>
              <a:rPr lang="ru-RU" sz="1600" dirty="0" smtClean="0"/>
              <a:t>матери.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600" dirty="0" smtClean="0"/>
          </a:p>
          <a:p>
            <a:pPr algn="just"/>
            <a:endParaRPr lang="ru-RU" sz="1600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/>
              <a:t>Для</a:t>
            </a:r>
            <a:r>
              <a:rPr lang="ru-RU" sz="1600" b="1" dirty="0" smtClean="0"/>
              <a:t> </a:t>
            </a:r>
            <a:r>
              <a:rPr lang="ru-RU" sz="1600" dirty="0" smtClean="0"/>
              <a:t>ДО </a:t>
            </a:r>
            <a:r>
              <a:rPr lang="ru-RU" sz="1600" dirty="0"/>
              <a:t>«Станция юных натуралистов»  приобретены</a:t>
            </a:r>
            <a:r>
              <a:rPr lang="ru-RU" sz="1600" b="1" dirty="0"/>
              <a:t> </a:t>
            </a:r>
            <a:r>
              <a:rPr lang="ru-RU" sz="1600" dirty="0"/>
              <a:t>микроскопы.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b="1" dirty="0" smtClean="0"/>
              <a:t> </a:t>
            </a:r>
            <a:r>
              <a:rPr lang="ru-RU" sz="1600" dirty="0"/>
              <a:t>Приобретены ростовые куклы для </a:t>
            </a:r>
            <a:r>
              <a:rPr lang="ru-RU" sz="1600" dirty="0" smtClean="0"/>
              <a:t>Дома </a:t>
            </a:r>
            <a:r>
              <a:rPr lang="ru-RU" sz="1600" dirty="0"/>
              <a:t>детского творчества.</a:t>
            </a:r>
            <a:endParaRPr lang="ru-RU" sz="1600" dirty="0" smtClean="0"/>
          </a:p>
          <a:p>
            <a:pPr algn="just"/>
            <a:endParaRPr lang="ru-RU" sz="1600" dirty="0"/>
          </a:p>
        </p:txBody>
      </p:sp>
      <p:pic>
        <p:nvPicPr>
          <p:cNvPr id="9" name="Рисунок 8" descr="C:\Documents and Settings\Алена\Рабочий стол\6.bmp"/>
          <p:cNvPicPr/>
          <p:nvPr/>
        </p:nvPicPr>
        <p:blipFill>
          <a:blip r:embed="rId2"/>
          <a:srcRect r="22060" b="12812"/>
          <a:stretch>
            <a:fillRect/>
          </a:stretch>
        </p:blipFill>
        <p:spPr bwMode="auto">
          <a:xfrm rot="21033546">
            <a:off x="5607383" y="3110383"/>
            <a:ext cx="2048517" cy="155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327">
            <a:off x="3931628" y="3928529"/>
            <a:ext cx="1948198" cy="14805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451">
            <a:off x="567460" y="4161922"/>
            <a:ext cx="1940127" cy="1372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164">
            <a:off x="6407856" y="786141"/>
            <a:ext cx="2115489" cy="15741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196">
            <a:off x="2328498" y="4006269"/>
            <a:ext cx="1872553" cy="1470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566">
            <a:off x="6878754" y="3592529"/>
            <a:ext cx="1952578" cy="1645944"/>
          </a:xfrm>
          <a:prstGeom prst="rect">
            <a:avLst/>
          </a:prstGeom>
        </p:spPr>
      </p:pic>
      <p:sp>
        <p:nvSpPr>
          <p:cNvPr id="10" name="Пятно 2 9"/>
          <p:cNvSpPr/>
          <p:nvPr/>
        </p:nvSpPr>
        <p:spPr>
          <a:xfrm rot="1347891">
            <a:off x="6046780" y="4878897"/>
            <a:ext cx="2648420" cy="1899716"/>
          </a:xfrm>
          <a:prstGeom prst="irregularSeal2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290,6 </a:t>
            </a:r>
            <a:r>
              <a:rPr lang="ru-RU" sz="2000" dirty="0" err="1" smtClean="0"/>
              <a:t>тыс.руб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719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1">
              <a:hueOff val="0"/>
              <a:satOff val="0"/>
              <a:lumOff val="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Социальная поддержка населения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761639"/>
              </p:ext>
            </p:extLst>
          </p:nvPr>
        </p:nvGraphicFramePr>
        <p:xfrm>
          <a:off x="470780" y="851026"/>
          <a:ext cx="8277684" cy="5890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419872" y="5733256"/>
            <a:ext cx="2520280" cy="7200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2 107,0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Социальная поддержка населения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3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8134672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Тарифная политика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10453"/>
              </p:ext>
            </p:extLst>
          </p:nvPr>
        </p:nvGraphicFramePr>
        <p:xfrm>
          <a:off x="107501" y="692699"/>
          <a:ext cx="8928994" cy="2492630"/>
        </p:xfrm>
        <a:graphic>
          <a:graphicData uri="http://schemas.openxmlformats.org/drawingml/2006/table">
            <a:tbl>
              <a:tblPr/>
              <a:tblGrid>
                <a:gridCol w="4037458"/>
                <a:gridCol w="1397581"/>
                <a:gridCol w="1319938"/>
                <a:gridCol w="1319938"/>
                <a:gridCol w="854079"/>
              </a:tblGrid>
              <a:tr h="4528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показателей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Ед. изм.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 01.07.2015 г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 01.07.2016 г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Темп роста, 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154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жилья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руб./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23,95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23,95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0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Отопление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руб./Гкал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1 412,84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1 622,07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114,9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91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Горячее водоснабжение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руб./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95,64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109,35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48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Холодное водоснабжение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руб./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33,04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37,49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113,5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16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Водоотведение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Руб./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22,90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26,00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113,5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/>
          </p:nvPr>
        </p:nvGraphicFramePr>
        <p:xfrm>
          <a:off x="6156176" y="3258574"/>
          <a:ext cx="2808312" cy="190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53453" y="5219908"/>
            <a:ext cx="2484275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Calibri"/>
                <a:cs typeface="Times New Roman"/>
              </a:rPr>
              <a:t>Доля платы населения в затратах на производство ЖКУ </a:t>
            </a:r>
            <a:r>
              <a:rPr lang="ru-RU" sz="1400" b="1" dirty="0" smtClean="0">
                <a:ea typeface="Calibri"/>
                <a:cs typeface="Times New Roman"/>
              </a:rPr>
              <a:t>2016 </a:t>
            </a:r>
            <a:r>
              <a:rPr lang="ru-RU" sz="1400" b="1" dirty="0">
                <a:ea typeface="Calibri"/>
                <a:cs typeface="Times New Roman"/>
              </a:rPr>
              <a:t>г.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157051" y="4077072"/>
          <a:ext cx="2420536" cy="172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5966679"/>
            <a:ext cx="2376265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ea typeface="Calibri"/>
                <a:cs typeface="Times New Roman"/>
              </a:rPr>
              <a:t>Доля платы населения в затратах на производство ЖКУ 2015 г.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67588"/>
            <a:ext cx="2594273" cy="1873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2664296" cy="2125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85183"/>
            <a:ext cx="2742832" cy="1843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6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комиссий, рабочих групп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98262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0581" y="911888"/>
            <a:ext cx="3401003" cy="1364983"/>
          </a:xfrm>
          <a:prstGeom prst="round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Разработано и  принято постановлений администрации –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1 266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2421864"/>
            <a:ext cx="3342072" cy="1352212"/>
          </a:xfrm>
          <a:prstGeom prst="round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Разработано и принято  распоряжений администрации - 992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1289" y="4023930"/>
            <a:ext cx="3342072" cy="1434492"/>
          </a:xfrm>
          <a:prstGeom prst="round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Подготовлено проектов нормативных актов и предложено к рассмотрению на заседания Думы –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44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6884" y="911888"/>
            <a:ext cx="3384375" cy="1260659"/>
          </a:xfrm>
          <a:prstGeom prst="round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Проведено заседаний комиссий, советов, рабочих групп-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21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396884" y="2483425"/>
            <a:ext cx="2736304" cy="1438208"/>
          </a:xfrm>
          <a:prstGeom prst="ellipse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Работа комиссий, Советов рабочих групп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01975" y="4116813"/>
            <a:ext cx="3312366" cy="1310790"/>
          </a:xfrm>
          <a:prstGeom prst="round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Рассмотрено обращений граждан –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379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 rot="15403970">
            <a:off x="7979654" y="2222413"/>
            <a:ext cx="1201384" cy="716368"/>
          </a:xfrm>
          <a:prstGeom prst="curvedUpArrow">
            <a:avLst>
              <a:gd name="adj1" fmla="val 25000"/>
              <a:gd name="adj2" fmla="val 50000"/>
              <a:gd name="adj3" fmla="val 63990"/>
            </a:avLst>
          </a:prstGeom>
          <a:solidFill>
            <a:srgbClr val="C00000"/>
          </a:solidFill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>
            <a:off x="8316870" y="3340286"/>
            <a:ext cx="696552" cy="1199907"/>
          </a:xfrm>
          <a:prstGeom prst="curvedLeftArrow">
            <a:avLst>
              <a:gd name="adj1" fmla="val 17693"/>
              <a:gd name="adj2" fmla="val 50000"/>
              <a:gd name="adj3" fmla="val 62816"/>
            </a:avLst>
          </a:prstGeom>
          <a:solidFill>
            <a:srgbClr val="C00000"/>
          </a:solidFill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Стрелка вверх 16"/>
          <p:cNvSpPr/>
          <p:nvPr/>
        </p:nvSpPr>
        <p:spPr>
          <a:xfrm rot="18190839">
            <a:off x="4381333" y="2127485"/>
            <a:ext cx="484632" cy="1238125"/>
          </a:xfrm>
          <a:prstGeom prst="upArrow">
            <a:avLst/>
          </a:prstGeom>
          <a:solidFill>
            <a:srgbClr val="C00000"/>
          </a:solidFill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3900926" y="3097970"/>
            <a:ext cx="1126919" cy="484632"/>
          </a:xfrm>
          <a:prstGeom prst="leftArrow">
            <a:avLst/>
          </a:prstGeom>
          <a:solidFill>
            <a:srgbClr val="C00000"/>
          </a:solidFill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3235030">
            <a:off x="4337771" y="3339601"/>
            <a:ext cx="484632" cy="1368659"/>
          </a:xfrm>
          <a:prstGeom prst="downArrow">
            <a:avLst/>
          </a:prstGeom>
          <a:solidFill>
            <a:srgbClr val="C00000"/>
          </a:solidFill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82" y="800231"/>
            <a:ext cx="1794006" cy="1439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97" y="5395823"/>
            <a:ext cx="1714654" cy="1422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2288">
            <a:off x="6916957" y="5565193"/>
            <a:ext cx="1841070" cy="1399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0868" y="5521134"/>
            <a:ext cx="1803649" cy="1425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77" y="5329661"/>
            <a:ext cx="1694151" cy="148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1935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FFFF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02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Уровень жизни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76629442"/>
              </p:ext>
            </p:extLst>
          </p:nvPr>
        </p:nvGraphicFramePr>
        <p:xfrm>
          <a:off x="312726" y="1268760"/>
          <a:ext cx="85689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ая прямоугольная выноска 5"/>
          <p:cNvSpPr/>
          <p:nvPr/>
        </p:nvSpPr>
        <p:spPr>
          <a:xfrm>
            <a:off x="7740352" y="2204864"/>
            <a:ext cx="792088" cy="419836"/>
          </a:xfrm>
          <a:prstGeom prst="wedgeRoundRectCallout">
            <a:avLst>
              <a:gd name="adj1" fmla="val -20833"/>
              <a:gd name="adj2" fmla="val 99219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102,3 %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836712"/>
            <a:ext cx="828092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        </a:t>
            </a:r>
            <a:r>
              <a:rPr lang="ru-RU" sz="1600" b="1" dirty="0" smtClean="0"/>
              <a:t>Информация </a:t>
            </a:r>
            <a:r>
              <a:rPr lang="ru-RU" sz="1600" b="1" dirty="0"/>
              <a:t>об уровне заработной платы в </a:t>
            </a:r>
            <a:r>
              <a:rPr lang="ru-RU" sz="1600" b="1" dirty="0" smtClean="0"/>
              <a:t>(руб</a:t>
            </a:r>
            <a:r>
              <a:rPr lang="ru-RU" sz="1600" b="1" dirty="0"/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752" y="315471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Народные инициативы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836712"/>
            <a:ext cx="6696744" cy="3539430"/>
          </a:xfrm>
          <a:prstGeom prst="rect">
            <a:avLst/>
          </a:prstGeom>
          <a:solidFill>
            <a:srgbClr val="AEF6F8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На протяжении ряда лет на территории </a:t>
            </a:r>
            <a:r>
              <a:rPr lang="ru-RU" sz="1600" b="1" dirty="0" err="1" smtClean="0"/>
              <a:t>г.Бодайбо</a:t>
            </a:r>
            <a:r>
              <a:rPr lang="ru-RU" sz="1600" b="1" dirty="0" smtClean="0"/>
              <a:t> успешно реализуются мероприятия «Перечня народных инициатив». С учетом мнения населения решались социально-значимые проблемы: приобреталась техника для осуществления пассажирских перевозок, специальная техника, устанавливались дорожные знаки, искусственные неровности, детские игровые комплексы, проводился ремонт дорог, тротуаров и т.д. </a:t>
            </a:r>
          </a:p>
          <a:p>
            <a:pPr algn="just"/>
            <a:r>
              <a:rPr lang="ru-RU" sz="1600" b="1" dirty="0" smtClean="0"/>
              <a:t>	В 2016 году  на реализацию «Перечня народных инициатив» направлено 3 555,2 тыс. руб. из них :</a:t>
            </a:r>
          </a:p>
          <a:p>
            <a:pPr algn="just"/>
            <a:r>
              <a:rPr lang="ru-RU" sz="1600" b="1" dirty="0"/>
              <a:t> </a:t>
            </a:r>
            <a:r>
              <a:rPr lang="ru-RU" sz="1600" b="1" dirty="0" smtClean="0"/>
              <a:t>- средства бюджета Иркутской области - 2 866,4 тыс. руб.;</a:t>
            </a:r>
          </a:p>
          <a:p>
            <a:pPr algn="just"/>
            <a:r>
              <a:rPr lang="ru-RU" sz="1600" b="1" dirty="0"/>
              <a:t> </a:t>
            </a:r>
            <a:r>
              <a:rPr lang="ru-RU" sz="1600" b="1" dirty="0" smtClean="0"/>
              <a:t>- средства бюджета </a:t>
            </a:r>
            <a:r>
              <a:rPr lang="ru-RU" sz="1600" b="1" dirty="0" err="1" smtClean="0"/>
              <a:t>Бодайбинского</a:t>
            </a:r>
            <a:r>
              <a:rPr lang="ru-RU" sz="1600" b="1" dirty="0" smtClean="0"/>
              <a:t> муниципального образования - 688,7 тыс. руб. Проведен ремонт дорожного полотна </a:t>
            </a:r>
            <a:r>
              <a:rPr lang="ru-RU" sz="1600" b="1" dirty="0" err="1" smtClean="0"/>
              <a:t>ул.Ремесленная</a:t>
            </a:r>
            <a:r>
              <a:rPr lang="ru-RU" sz="1600" b="1" dirty="0" smtClean="0"/>
              <a:t>.</a:t>
            </a:r>
          </a:p>
          <a:p>
            <a:pPr algn="just"/>
            <a:endParaRPr lang="ru-RU" sz="1600" b="1" dirty="0" smtClean="0"/>
          </a:p>
          <a:p>
            <a:pPr algn="just"/>
            <a:endParaRPr lang="ru-RU" sz="1600" b="1" dirty="0"/>
          </a:p>
          <a:p>
            <a:pPr algn="just"/>
            <a:endParaRPr lang="ru-RU" sz="1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598">
            <a:off x="6885930" y="959295"/>
            <a:ext cx="2093964" cy="17346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255">
            <a:off x="6857449" y="2235892"/>
            <a:ext cx="1986898" cy="16341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3" y="3893189"/>
            <a:ext cx="2138342" cy="1746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6455">
            <a:off x="803624" y="4961562"/>
            <a:ext cx="2252490" cy="16509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26" y="3645024"/>
            <a:ext cx="2110130" cy="15800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572">
            <a:off x="6758182" y="3502306"/>
            <a:ext cx="2079613" cy="16029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820">
            <a:off x="3590596" y="4941995"/>
            <a:ext cx="2204780" cy="1663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26" y="5067916"/>
            <a:ext cx="2310145" cy="16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94" y="829854"/>
            <a:ext cx="2664296" cy="2074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94" y="3410023"/>
            <a:ext cx="2740404" cy="2183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0" y="-8792"/>
            <a:ext cx="9143999" cy="567726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Социальное партнерство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42724920"/>
              </p:ext>
            </p:extLst>
          </p:nvPr>
        </p:nvGraphicFramePr>
        <p:xfrm>
          <a:off x="179512" y="1340768"/>
          <a:ext cx="5472608" cy="532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Стрелка влево 9"/>
          <p:cNvSpPr/>
          <p:nvPr/>
        </p:nvSpPr>
        <p:spPr>
          <a:xfrm>
            <a:off x="6546684" y="1037941"/>
            <a:ext cx="2516180" cy="1208155"/>
          </a:xfrm>
          <a:prstGeom prst="leftArrow">
            <a:avLst/>
          </a:prstGeom>
          <a:solidFill>
            <a:srgbClr val="D636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ЗАО «ГПП» </a:t>
            </a:r>
            <a:r>
              <a:rPr lang="ru-RU" dirty="0" err="1" smtClean="0"/>
              <a:t>Реткон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4" name="Стрелка влево 13"/>
          <p:cNvSpPr/>
          <p:nvPr/>
        </p:nvSpPr>
        <p:spPr>
          <a:xfrm>
            <a:off x="6567343" y="2365324"/>
            <a:ext cx="2500016" cy="1287586"/>
          </a:xfrm>
          <a:prstGeom prst="lef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ЗАО «АС «Витим»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6559868" y="3772138"/>
            <a:ext cx="2489811" cy="1355986"/>
          </a:xfrm>
          <a:prstGeom prst="leftArrow">
            <a:avLst/>
          </a:prstGeom>
          <a:solidFill>
            <a:srgbClr val="D636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ООО «ЗК « </a:t>
            </a:r>
            <a:r>
              <a:rPr lang="ru-RU" dirty="0" err="1" smtClean="0"/>
              <a:t>Грейн</a:t>
            </a:r>
            <a:r>
              <a:rPr lang="ru-RU" dirty="0" smtClean="0"/>
              <a:t>-Стар»</a:t>
            </a:r>
            <a:endParaRPr lang="ru-RU" dirty="0"/>
          </a:p>
        </p:txBody>
      </p:sp>
      <p:sp>
        <p:nvSpPr>
          <p:cNvPr id="17" name="Стрелка влево 16"/>
          <p:cNvSpPr/>
          <p:nvPr/>
        </p:nvSpPr>
        <p:spPr>
          <a:xfrm>
            <a:off x="6695316" y="5239601"/>
            <a:ext cx="2417804" cy="1268272"/>
          </a:xfrm>
          <a:prstGeom prst="lef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ООО «Надежда»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5858">
            <a:off x="4546190" y="3422475"/>
            <a:ext cx="1944216" cy="2509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/>
              <a:t/>
            </a:r>
            <a:br>
              <a:rPr lang="ru-RU" sz="3200" b="1" i="1" dirty="0"/>
            </a:b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Муниципальные закупки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357019" y="2224530"/>
            <a:ext cx="2493024" cy="1095033"/>
          </a:xfrm>
          <a:prstGeom prst="wedgeRoundRectCallout">
            <a:avLst>
              <a:gd name="adj1" fmla="val -28101"/>
              <a:gd name="adj2" fmla="val 86985"/>
              <a:gd name="adj3" fmla="val 16667"/>
            </a:avLst>
          </a:prstGeom>
          <a:solidFill>
            <a:srgbClr val="1429F4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Экономия бюджетных средств составила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u="sng" dirty="0" smtClean="0">
                <a:solidFill>
                  <a:schemeClr val="bg1"/>
                </a:solidFill>
              </a:rPr>
              <a:t>10,1 </a:t>
            </a:r>
            <a:r>
              <a:rPr lang="ru-RU" sz="1600" b="1" u="sng" dirty="0" err="1">
                <a:solidFill>
                  <a:schemeClr val="bg1"/>
                </a:solidFill>
              </a:rPr>
              <a:t>млн.руб</a:t>
            </a:r>
            <a:r>
              <a:rPr lang="ru-RU" sz="16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300192" y="841448"/>
            <a:ext cx="2664296" cy="879919"/>
          </a:xfrm>
          <a:prstGeom prst="wedgeRoundRectCallout">
            <a:avLst>
              <a:gd name="adj1" fmla="val -29316"/>
              <a:gd name="adj2" fmla="val 95354"/>
              <a:gd name="adj3" fmla="val 16667"/>
            </a:avLst>
          </a:prstGeom>
          <a:solidFill>
            <a:srgbClr val="1429F4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Подано заявок на участие в процедурах торгов </a:t>
            </a:r>
            <a:r>
              <a:rPr lang="ru-RU" b="1" u="sng" dirty="0" smtClean="0">
                <a:solidFill>
                  <a:schemeClr val="bg1"/>
                </a:solidFill>
              </a:rPr>
              <a:t>394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391971" y="3820194"/>
            <a:ext cx="2458072" cy="1080120"/>
          </a:xfrm>
          <a:prstGeom prst="wedgeRoundRectCallout">
            <a:avLst>
              <a:gd name="adj1" fmla="val -26621"/>
              <a:gd name="adj2" fmla="val 80614"/>
              <a:gd name="adj3" fmla="val 16667"/>
            </a:avLst>
          </a:prstGeom>
          <a:solidFill>
            <a:srgbClr val="1429F4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Заключено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контрактов и </a:t>
            </a:r>
            <a:r>
              <a:rPr lang="ru-RU" sz="1600" b="1" dirty="0" smtClean="0">
                <a:solidFill>
                  <a:schemeClr val="bg1"/>
                </a:solidFill>
              </a:rPr>
              <a:t>договоров </a:t>
            </a:r>
            <a:r>
              <a:rPr lang="ru-RU" b="1" dirty="0" smtClean="0">
                <a:solidFill>
                  <a:schemeClr val="bg1"/>
                </a:solidFill>
              </a:rPr>
              <a:t>410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90880297"/>
              </p:ext>
            </p:extLst>
          </p:nvPr>
        </p:nvGraphicFramePr>
        <p:xfrm>
          <a:off x="251520" y="836711"/>
          <a:ext cx="5904656" cy="216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79349138"/>
              </p:ext>
            </p:extLst>
          </p:nvPr>
        </p:nvGraphicFramePr>
        <p:xfrm>
          <a:off x="251520" y="2996952"/>
          <a:ext cx="496855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Скругленная прямоугольная выноска 13"/>
          <p:cNvSpPr/>
          <p:nvPr/>
        </p:nvSpPr>
        <p:spPr>
          <a:xfrm>
            <a:off x="6406301" y="5370357"/>
            <a:ext cx="2458072" cy="1080120"/>
          </a:xfrm>
          <a:prstGeom prst="wedgeRoundRectCallout">
            <a:avLst>
              <a:gd name="adj1" fmla="val -26621"/>
              <a:gd name="adj2" fmla="val 80614"/>
              <a:gd name="adj3" fmla="val 16667"/>
            </a:avLst>
          </a:prstGeom>
          <a:solidFill>
            <a:srgbClr val="1429F4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Сумма заключенных контрактов  договоров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422,2 </a:t>
            </a:r>
            <a:r>
              <a:rPr lang="ru-RU" sz="1600" b="1" dirty="0" err="1" smtClean="0">
                <a:solidFill>
                  <a:schemeClr val="bg1"/>
                </a:solidFill>
              </a:rPr>
              <a:t>млн.руб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752" y="315471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/>
              <a:t>2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1131"/>
            <a:ext cx="9144000" cy="548680"/>
          </a:xfr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Муниципальные услуги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37728010"/>
              </p:ext>
            </p:extLst>
          </p:nvPr>
        </p:nvGraphicFramePr>
        <p:xfrm>
          <a:off x="214828" y="946413"/>
          <a:ext cx="5509300" cy="262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238">
            <a:off x="6186222" y="970075"/>
            <a:ext cx="273630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03">
            <a:off x="103528" y="3853996"/>
            <a:ext cx="270098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029">
            <a:off x="6242611" y="4345562"/>
            <a:ext cx="2880320" cy="218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Блок-схема: несколько документов 8"/>
          <p:cNvSpPr/>
          <p:nvPr/>
        </p:nvSpPr>
        <p:spPr>
          <a:xfrm>
            <a:off x="2267744" y="4555566"/>
            <a:ext cx="3240360" cy="1763687"/>
          </a:xfrm>
          <a:prstGeom prst="flowChartMultidocumen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Предоставлено услуг в режиме межведомственного взаимодействия с  МФЦ-</a:t>
            </a:r>
          </a:p>
          <a:p>
            <a:pPr algn="ctr"/>
            <a:r>
              <a:rPr lang="ru-RU" sz="1400" dirty="0"/>
              <a:t>253</a:t>
            </a:r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5892252" y="3119448"/>
            <a:ext cx="2989774" cy="1788242"/>
          </a:xfrm>
          <a:prstGeom prst="flowChartMultidocument">
            <a:avLst/>
          </a:prstGeom>
          <a:gradFill flip="none" rotWithShape="1">
            <a:gsLst>
              <a:gs pos="0">
                <a:srgbClr val="F90F25">
                  <a:shade val="30000"/>
                  <a:satMod val="115000"/>
                </a:srgbClr>
              </a:gs>
              <a:gs pos="50000">
                <a:srgbClr val="F90F25">
                  <a:shade val="67500"/>
                  <a:satMod val="115000"/>
                </a:srgbClr>
              </a:gs>
              <a:gs pos="100000">
                <a:srgbClr val="F90F25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 соответствии с запросами заявителей предоставлено муниципальных услуг –</a:t>
            </a:r>
          </a:p>
          <a:p>
            <a:pPr algn="ctr"/>
            <a:r>
              <a:rPr lang="ru-RU" sz="1400" dirty="0"/>
              <a:t>1 952</a:t>
            </a:r>
          </a:p>
        </p:txBody>
      </p:sp>
    </p:spTree>
    <p:extLst>
      <p:ext uri="{BB962C8B-B14F-4D97-AF65-F5344CB8AC3E}">
        <p14:creationId xmlns:p14="http://schemas.microsoft.com/office/powerpoint/2010/main" val="2493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80928"/>
            <a:ext cx="9144000" cy="2016224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Благодарю за внимание!</a:t>
            </a:r>
            <a:endParaRPr lang="ru-RU" sz="40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869160"/>
            <a:ext cx="9144000" cy="7200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636912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89" y="1312922"/>
            <a:ext cx="1726967" cy="12879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8" y="1319943"/>
            <a:ext cx="1718537" cy="12827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" y="81759"/>
            <a:ext cx="1718536" cy="12026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057" y="-179583"/>
            <a:ext cx="1197178" cy="1705587"/>
          </a:xfrm>
          <a:prstGeom prst="rect">
            <a:avLst/>
          </a:prstGeom>
        </p:spPr>
      </p:pic>
      <p:pic>
        <p:nvPicPr>
          <p:cNvPr id="35" name="Рисунок 34" descr="C:\Documents and Settings\Алена\Рабочий стол\6699.bmp"/>
          <p:cNvPicPr/>
          <p:nvPr/>
        </p:nvPicPr>
        <p:blipFill>
          <a:blip r:embed="rId6"/>
          <a:srcRect l="5773" r="7626" b="22231"/>
          <a:stretch>
            <a:fillRect/>
          </a:stretch>
        </p:blipFill>
        <p:spPr bwMode="auto">
          <a:xfrm>
            <a:off x="7362855" y="58935"/>
            <a:ext cx="1657806" cy="122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49" y="66934"/>
            <a:ext cx="1763988" cy="1192273"/>
          </a:xfrm>
          <a:prstGeom prst="rect">
            <a:avLst/>
          </a:prstGeom>
        </p:spPr>
      </p:pic>
      <p:pic>
        <p:nvPicPr>
          <p:cNvPr id="37" name="Рисунок 36" descr="C:\Documents and Settings\Алена\Рабочий стол\7.bmp"/>
          <p:cNvPicPr/>
          <p:nvPr/>
        </p:nvPicPr>
        <p:blipFill>
          <a:blip r:embed="rId8"/>
          <a:srcRect l="6734" t="7014" r="24639"/>
          <a:stretch>
            <a:fillRect/>
          </a:stretch>
        </p:blipFill>
        <p:spPr bwMode="auto">
          <a:xfrm>
            <a:off x="3751017" y="1319943"/>
            <a:ext cx="1739420" cy="124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87" y="1312922"/>
            <a:ext cx="1705588" cy="1251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35" y="1312922"/>
            <a:ext cx="1672626" cy="1251982"/>
          </a:xfrm>
          <a:prstGeom prst="rect">
            <a:avLst/>
          </a:prstGeom>
        </p:spPr>
      </p:pic>
      <p:pic>
        <p:nvPicPr>
          <p:cNvPr id="1026" name="Picture 2" descr="http://my38.ru/index2.php?option=com_resource&amp;task=show_picture&amp;no_html=1&amp;size=article&amp;picture=3627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" y="5010593"/>
            <a:ext cx="2133788" cy="178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13176"/>
            <a:ext cx="2339212" cy="17869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99" y="5010593"/>
            <a:ext cx="2265270" cy="178949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15" y="4979143"/>
            <a:ext cx="2175805" cy="1844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21" y="90626"/>
            <a:ext cx="1724313" cy="1162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 flipV="1">
            <a:off x="685800" y="0"/>
            <a:ext cx="7772400" cy="1166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   экономического    развития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76830307"/>
              </p:ext>
            </p:extLst>
          </p:nvPr>
        </p:nvGraphicFramePr>
        <p:xfrm>
          <a:off x="192600" y="827666"/>
          <a:ext cx="4032448" cy="468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29532020"/>
              </p:ext>
            </p:extLst>
          </p:nvPr>
        </p:nvGraphicFramePr>
        <p:xfrm>
          <a:off x="4651901" y="827665"/>
          <a:ext cx="4320480" cy="5005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772">
            <a:off x="3535106" y="1004977"/>
            <a:ext cx="1586607" cy="1313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059">
            <a:off x="1934920" y="5128169"/>
            <a:ext cx="1627299" cy="1339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327">
            <a:off x="118183" y="5092563"/>
            <a:ext cx="1656185" cy="1291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929">
            <a:off x="7221935" y="5184162"/>
            <a:ext cx="1740548" cy="134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277">
            <a:off x="3435659" y="3488720"/>
            <a:ext cx="1567948" cy="1311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89"/>
          <a:stretch/>
        </p:blipFill>
        <p:spPr>
          <a:xfrm rot="20685804">
            <a:off x="4075905" y="4984422"/>
            <a:ext cx="1598951" cy="129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25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Показатели экономического развития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83487501"/>
              </p:ext>
            </p:extLst>
          </p:nvPr>
        </p:nvGraphicFramePr>
        <p:xfrm>
          <a:off x="107504" y="630942"/>
          <a:ext cx="5472608" cy="575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164838"/>
              </p:ext>
            </p:extLst>
          </p:nvPr>
        </p:nvGraphicFramePr>
        <p:xfrm>
          <a:off x="5436096" y="908720"/>
          <a:ext cx="3600400" cy="583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830"/>
                <a:gridCol w="929821"/>
                <a:gridCol w="917749"/>
              </a:tblGrid>
              <a:tr h="8971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г.(тыс.</a:t>
                      </a:r>
                    </a:p>
                    <a:p>
                      <a:pPr algn="ctr"/>
                      <a:r>
                        <a:rPr lang="ru-RU" sz="1400" dirty="0" smtClean="0"/>
                        <a:t>руб.)</a:t>
                      </a:r>
                      <a:endParaRPr lang="ru-RU" sz="1400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г./2015 г.</a:t>
                      </a:r>
                      <a:endParaRPr lang="ru-RU" sz="1400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812369">
                <a:tc>
                  <a:txBody>
                    <a:bodyPr/>
                    <a:lstStyle/>
                    <a:p>
                      <a:pPr algn="ctr" rtl="0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Добыча полезных ископаемых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58 041,7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124,4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  <a:tr h="6560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Распределение электроэнергии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1 607,7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114,3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  <a:tr h="7920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Обрабатывающее производство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312,7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102,6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  <a:tr h="6704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 и связь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288,5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113,3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  <a:tr h="63277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Предоставление услуг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1 517,4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118,1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  <a:tr h="5760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Здравоохранение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273,2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107,2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  <a:tr h="7957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Прочие 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686,0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 sz="1200" b="1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 smtClean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101,3</a:t>
                      </a:r>
                      <a:endParaRPr lang="ru-RU" sz="14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4">
                            <a:lumMod val="0"/>
                            <a:lumOff val="100000"/>
                          </a:schemeClr>
                        </a:gs>
                        <a:gs pos="35000">
                          <a:schemeClr val="accent4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7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sz="2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    имущество</a:t>
            </a:r>
            <a:endParaRPr lang="ru-RU" sz="24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79512" y="350100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971600" y="888604"/>
            <a:ext cx="7848872" cy="1545852"/>
          </a:xfrm>
          <a:prstGeom prst="rect">
            <a:avLst/>
          </a:prstGeom>
          <a:gradFill>
            <a:gsLst>
              <a:gs pos="9000">
                <a:srgbClr val="66FFFF"/>
              </a:gs>
              <a:gs pos="90000">
                <a:schemeClr val="accent5">
                  <a:shade val="100000"/>
                </a:schemeClr>
              </a:gs>
              <a:gs pos="100000">
                <a:schemeClr val="accent5">
                  <a:shade val="8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Имущество казны </a:t>
            </a:r>
            <a:r>
              <a:rPr lang="ru-RU" sz="1600" b="1" dirty="0" err="1" smtClean="0">
                <a:solidFill>
                  <a:schemeClr val="tx1"/>
                </a:solidFill>
              </a:rPr>
              <a:t>Бодайбинского</a:t>
            </a:r>
            <a:r>
              <a:rPr lang="ru-RU" sz="1600" b="1" dirty="0" smtClean="0">
                <a:solidFill>
                  <a:schemeClr val="tx1"/>
                </a:solidFill>
              </a:rPr>
              <a:t> муниципального образования на 01.01.2016 г.-       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951,4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Движимое имущество - 57,6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Недвижимое имущество – 758,6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Непроизведенные активы – 134,1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Материальные запасы -1,1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04091" y="2688895"/>
            <a:ext cx="7788389" cy="1162145"/>
          </a:xfrm>
          <a:prstGeom prst="rect">
            <a:avLst/>
          </a:prstGeom>
          <a:gradFill>
            <a:gsLst>
              <a:gs pos="0">
                <a:srgbClr val="23E6EB"/>
              </a:gs>
              <a:gs pos="90000">
                <a:schemeClr val="accent5">
                  <a:shade val="100000"/>
                </a:schemeClr>
              </a:gs>
              <a:gs pos="100000">
                <a:schemeClr val="accent5">
                  <a:shade val="8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За период 2016 года: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В</a:t>
            </a:r>
            <a:r>
              <a:rPr lang="ru-RU" sz="1600" b="1" dirty="0" smtClean="0">
                <a:solidFill>
                  <a:schemeClr val="tx1"/>
                </a:solidFill>
              </a:rPr>
              <a:t>ыбыло имущества - 54,4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Закреплено имущества – 271,4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Движение имущества за счет списания и приобретения жилых помещений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1" name="Выноска со стрелкой вправо 20"/>
          <p:cNvSpPr/>
          <p:nvPr/>
        </p:nvSpPr>
        <p:spPr>
          <a:xfrm>
            <a:off x="149072" y="888604"/>
            <a:ext cx="960545" cy="5882952"/>
          </a:xfrm>
          <a:prstGeom prst="rightArrowCallout">
            <a:avLst/>
          </a:pr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Управление муниципальным имуществом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09617" y="4005064"/>
            <a:ext cx="7782863" cy="954630"/>
          </a:xfrm>
          <a:prstGeom prst="rect">
            <a:avLst/>
          </a:prstGeom>
          <a:gradFill>
            <a:gsLst>
              <a:gs pos="0">
                <a:srgbClr val="AEF6F8"/>
              </a:gs>
              <a:gs pos="90000">
                <a:schemeClr val="accent5">
                  <a:shade val="100000"/>
                </a:schemeClr>
              </a:gs>
              <a:gs pos="100000">
                <a:schemeClr val="accent5">
                  <a:shade val="8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Имущество переданное  на правах аренды - 4,2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На правах хозяйственного ведения - 350,0 </a:t>
            </a:r>
            <a:r>
              <a:rPr lang="ru-RU" sz="1600" b="1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dirty="0" smtClean="0">
                <a:solidFill>
                  <a:schemeClr val="tx1"/>
                </a:solidFill>
              </a:rPr>
              <a:t>.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36753" y="5223521"/>
            <a:ext cx="7918566" cy="1634479"/>
          </a:xfrm>
          <a:prstGeom prst="rect">
            <a:avLst/>
          </a:prstGeom>
          <a:gradFill>
            <a:gsLst>
              <a:gs pos="0">
                <a:srgbClr val="AEF6F8"/>
              </a:gs>
              <a:gs pos="90000">
                <a:schemeClr val="accent5">
                  <a:shade val="100000"/>
                </a:schemeClr>
              </a:gs>
              <a:gs pos="100000">
                <a:schemeClr val="accent5">
                  <a:shade val="8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Имущество казны </a:t>
            </a:r>
            <a:r>
              <a:rPr lang="ru-RU" sz="1600" b="1" dirty="0" err="1">
                <a:solidFill>
                  <a:schemeClr val="tx1"/>
                </a:solidFill>
              </a:rPr>
              <a:t>Бодайбинского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на </a:t>
            </a:r>
            <a:r>
              <a:rPr lang="ru-RU" sz="1600" b="1" dirty="0" smtClean="0">
                <a:solidFill>
                  <a:schemeClr val="tx1"/>
                </a:solidFill>
              </a:rPr>
              <a:t>01.01.2017 </a:t>
            </a:r>
            <a:r>
              <a:rPr lang="ru-RU" sz="1600" b="1" dirty="0">
                <a:solidFill>
                  <a:schemeClr val="tx1"/>
                </a:solidFill>
              </a:rPr>
              <a:t>г.-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indent="360680"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1 168,4 </a:t>
            </a:r>
            <a:r>
              <a:rPr lang="ru-RU" sz="1600" b="1" dirty="0" err="1">
                <a:solidFill>
                  <a:schemeClr val="tx1"/>
                </a:solidFill>
              </a:rPr>
              <a:t>млн.руб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Движимое имущество </a:t>
            </a:r>
            <a:r>
              <a:rPr lang="ru-RU" sz="1600" b="1" dirty="0" smtClean="0">
                <a:solidFill>
                  <a:schemeClr val="tx1"/>
                </a:solidFill>
              </a:rPr>
              <a:t>– 58,0 </a:t>
            </a:r>
            <a:r>
              <a:rPr lang="ru-RU" sz="1600" b="1" dirty="0" err="1">
                <a:solidFill>
                  <a:schemeClr val="tx1"/>
                </a:solidFill>
              </a:rPr>
              <a:t>млн.руб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Недвижимое имущество – </a:t>
            </a:r>
            <a:r>
              <a:rPr lang="ru-RU" sz="1600" b="1" dirty="0" smtClean="0">
                <a:solidFill>
                  <a:schemeClr val="tx1"/>
                </a:solidFill>
              </a:rPr>
              <a:t>968,4 </a:t>
            </a:r>
            <a:r>
              <a:rPr lang="ru-RU" sz="1600" b="1" dirty="0" err="1">
                <a:solidFill>
                  <a:schemeClr val="tx1"/>
                </a:solidFill>
              </a:rPr>
              <a:t>млн.руб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Непроизведенные активы – </a:t>
            </a:r>
            <a:r>
              <a:rPr lang="ru-RU" sz="1600" b="1" dirty="0" smtClean="0">
                <a:solidFill>
                  <a:schemeClr val="tx1"/>
                </a:solidFill>
              </a:rPr>
              <a:t>140,9 </a:t>
            </a:r>
            <a:r>
              <a:rPr lang="ru-RU" sz="1600" b="1" dirty="0" err="1">
                <a:solidFill>
                  <a:schemeClr val="tx1"/>
                </a:solidFill>
              </a:rPr>
              <a:t>млн.руб</a:t>
            </a:r>
            <a:r>
              <a:rPr lang="ru-RU" sz="1600" b="1" dirty="0">
                <a:solidFill>
                  <a:schemeClr val="tx1"/>
                </a:solidFill>
              </a:rPr>
              <a:t>.</a:t>
            </a:r>
          </a:p>
          <a:p>
            <a:pPr indent="360680" algn="just">
              <a:spcAft>
                <a:spcPts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Материальные запасы -1,1 </a:t>
            </a:r>
            <a:r>
              <a:rPr lang="ru-RU" sz="1600" b="1" dirty="0" err="1">
                <a:solidFill>
                  <a:schemeClr val="tx1"/>
                </a:solidFill>
              </a:rPr>
              <a:t>млн.руб</a:t>
            </a:r>
            <a:r>
              <a:rPr lang="ru-RU" sz="1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42383"/>
            <a:ext cx="2088233" cy="1515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ДНС\Desktop\images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1113">
            <a:off x="6758786" y="1213782"/>
            <a:ext cx="1513360" cy="2035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7200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err="1" smtClean="0"/>
              <a:t>ёёё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24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r>
              <a:rPr lang="ru-RU" sz="2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емельные   ресурсы</a:t>
            </a:r>
            <a:endParaRPr lang="ru-RU" sz="24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427188"/>
            <a:ext cx="410445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68092481"/>
              </p:ext>
            </p:extLst>
          </p:nvPr>
        </p:nvGraphicFramePr>
        <p:xfrm>
          <a:off x="179512" y="350100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0970" y="2924944"/>
            <a:ext cx="5744090" cy="86409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Формирование и постановка на кадастровый учет земельных </a:t>
            </a:r>
            <a:r>
              <a:rPr lang="ru-RU" sz="1600" dirty="0">
                <a:solidFill>
                  <a:schemeClr val="tx1"/>
                </a:solidFill>
              </a:rPr>
              <a:t>участков </a:t>
            </a:r>
            <a:r>
              <a:rPr lang="ru-RU" sz="1600" dirty="0" smtClean="0">
                <a:solidFill>
                  <a:schemeClr val="tx1"/>
                </a:solidFill>
              </a:rPr>
              <a:t> под многоквартирными жилыми домами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4227875"/>
            <a:ext cx="5112568" cy="8505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Формирование и постановка на кадастровый учет земельных участков  под </a:t>
            </a:r>
            <a:r>
              <a:rPr lang="ru-RU" sz="1600" dirty="0" smtClean="0">
                <a:solidFill>
                  <a:schemeClr val="tx1"/>
                </a:solidFill>
              </a:rPr>
              <a:t>объектами муниципальной собственности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71800" y="1052736"/>
            <a:ext cx="6264696" cy="10111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Формирование </a:t>
            </a:r>
            <a:r>
              <a:rPr lang="ru-RU" sz="1600" dirty="0">
                <a:solidFill>
                  <a:schemeClr val="tx1"/>
                </a:solidFill>
              </a:rPr>
              <a:t>и постановка на </a:t>
            </a:r>
            <a:r>
              <a:rPr lang="ru-RU" sz="1600" dirty="0" smtClean="0">
                <a:solidFill>
                  <a:schemeClr val="tx1"/>
                </a:solidFill>
              </a:rPr>
              <a:t>кадастровый </a:t>
            </a:r>
            <a:r>
              <a:rPr lang="ru-RU" sz="1600" dirty="0">
                <a:solidFill>
                  <a:schemeClr val="tx1"/>
                </a:solidFill>
              </a:rPr>
              <a:t>учет земельных участков  </a:t>
            </a:r>
            <a:r>
              <a:rPr lang="ru-RU" sz="1600" dirty="0" smtClean="0">
                <a:solidFill>
                  <a:schemeClr val="tx1"/>
                </a:solidFill>
              </a:rPr>
              <a:t>для последующей передачи с аукционов в аренду или в собственность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1188" y="5373216"/>
            <a:ext cx="4792860" cy="8640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just">
              <a:spcAft>
                <a:spcPts val="0"/>
              </a:spcAft>
            </a:pPr>
            <a:r>
              <a:rPr lang="ru-RU" sz="1200" dirty="0" smtClean="0"/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Оценка </a:t>
            </a:r>
            <a:r>
              <a:rPr lang="ru-RU" sz="1600" dirty="0">
                <a:solidFill>
                  <a:schemeClr val="tx1"/>
                </a:solidFill>
              </a:rPr>
              <a:t>рыночной стоимости  земельных участков для последующего их предоставления с аукционов в собственность или в </a:t>
            </a:r>
            <a:r>
              <a:rPr lang="ru-RU" sz="1600" dirty="0" smtClean="0">
                <a:solidFill>
                  <a:schemeClr val="tx1"/>
                </a:solidFill>
              </a:rPr>
              <a:t>аренду. 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211">
            <a:off x="189122" y="932058"/>
            <a:ext cx="2448272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ДНС\Desktop\images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05" y="2312875"/>
            <a:ext cx="2763391" cy="208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40600"/>
            <a:ext cx="2763391" cy="2413149"/>
          </a:xfrm>
          <a:prstGeom prst="rect">
            <a:avLst/>
          </a:prstGeom>
          <a:gradFill>
            <a:gsLst>
              <a:gs pos="0">
                <a:schemeClr val="accent1">
                  <a:alpha val="73000"/>
                </a:schemeClr>
              </a:gs>
              <a:gs pos="90000">
                <a:schemeClr val="accent1">
                  <a:shade val="100000"/>
                </a:schemeClr>
              </a:gs>
              <a:gs pos="100000">
                <a:schemeClr val="accent1">
                  <a:shade val="85000"/>
                </a:scheme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6177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1296144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619672" y="1880827"/>
            <a:ext cx="2088232" cy="684077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</a:rPr>
              <a:t>Доходы</a:t>
            </a:r>
          </a:p>
          <a:p>
            <a:pPr algn="ctr"/>
            <a:r>
              <a:rPr lang="ru-RU" b="1" i="1" u="sng" dirty="0" smtClean="0">
                <a:solidFill>
                  <a:schemeClr val="tx1"/>
                </a:solidFill>
              </a:rPr>
              <a:t>296,5 </a:t>
            </a:r>
            <a:r>
              <a:rPr lang="ru-RU" b="1" i="1" u="sng" dirty="0" err="1">
                <a:solidFill>
                  <a:schemeClr val="tx1"/>
                </a:solidFill>
              </a:rPr>
              <a:t>млн.руб</a:t>
            </a:r>
            <a:r>
              <a:rPr lang="ru-RU" b="1" i="1" u="sng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3275856" y="764704"/>
          <a:ext cx="5688632" cy="19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/>
          </p:nvPr>
        </p:nvGraphicFramePr>
        <p:xfrm>
          <a:off x="4517885" y="3501008"/>
          <a:ext cx="460851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/>
          </p:nvPr>
        </p:nvGraphicFramePr>
        <p:xfrm>
          <a:off x="-23394" y="2636912"/>
          <a:ext cx="5688632" cy="3972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Выгнутая вверх стрелка 11"/>
          <p:cNvSpPr/>
          <p:nvPr/>
        </p:nvSpPr>
        <p:spPr>
          <a:xfrm rot="2852595">
            <a:off x="1486700" y="948807"/>
            <a:ext cx="1362115" cy="629901"/>
          </a:xfrm>
          <a:prstGeom prst="curvedDownArrow">
            <a:avLst>
              <a:gd name="adj1" fmla="val 25000"/>
              <a:gd name="adj2" fmla="val 52053"/>
              <a:gd name="adj3" fmla="val 62761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48680"/>
          </a:xfr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lvl="1"/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9144000" cy="720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9942"/>
            <a:ext cx="115212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554270" y="1844824"/>
            <a:ext cx="1937610" cy="576064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 smtClean="0">
                <a:solidFill>
                  <a:schemeClr val="tx1"/>
                </a:solidFill>
              </a:rPr>
              <a:t>Расходы</a:t>
            </a:r>
          </a:p>
          <a:p>
            <a:pPr algn="ctr"/>
            <a:r>
              <a:rPr lang="ru-RU" sz="1600" b="1" i="1" u="sng" dirty="0" smtClean="0">
                <a:solidFill>
                  <a:schemeClr val="tx1"/>
                </a:solidFill>
              </a:rPr>
              <a:t>434,3 </a:t>
            </a:r>
            <a:r>
              <a:rPr lang="ru-RU" sz="1600" b="1" i="1" u="sng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b="1" i="1" u="sng" dirty="0" smtClean="0">
                <a:solidFill>
                  <a:schemeClr val="tx1"/>
                </a:solidFill>
              </a:rPr>
              <a:t>.</a:t>
            </a:r>
            <a:endParaRPr lang="ru-RU" sz="1600" b="1" i="1" u="sng" dirty="0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3237067">
            <a:off x="1521141" y="884578"/>
            <a:ext cx="1216152" cy="731520"/>
          </a:xfrm>
          <a:prstGeom prst="curvedDownArrow">
            <a:avLst>
              <a:gd name="adj1" fmla="val 18814"/>
              <a:gd name="adj2" fmla="val 50000"/>
              <a:gd name="adj3" fmla="val 57798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7005700"/>
              </p:ext>
            </p:extLst>
          </p:nvPr>
        </p:nvGraphicFramePr>
        <p:xfrm>
          <a:off x="3995936" y="1340768"/>
          <a:ext cx="525658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74815487"/>
              </p:ext>
            </p:extLst>
          </p:nvPr>
        </p:nvGraphicFramePr>
        <p:xfrm>
          <a:off x="145597" y="2312984"/>
          <a:ext cx="5112568" cy="458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594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Отчет главы Бодайбинского городского поселения за 2016 год</Template>
  <TotalTime>5032</TotalTime>
  <Words>2027</Words>
  <Application>Microsoft Office PowerPoint</Application>
  <PresentationFormat>Экран (4:3)</PresentationFormat>
  <Paragraphs>486</Paragraphs>
  <Slides>34</Slides>
  <Notes>5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Тема Office</vt:lpstr>
      <vt:lpstr>Отчет  главы Бодайбинского муниципального образования о своей деятельности и деятельности администрации за 2016 год</vt:lpstr>
      <vt:lpstr>  </vt:lpstr>
      <vt:lpstr>Презентация PowerPoint</vt:lpstr>
      <vt:lpstr> </vt:lpstr>
      <vt:lpstr>Презентация PowerPoint</vt:lpstr>
      <vt:lpstr>Презентация PowerPoint</vt:lpstr>
      <vt:lpstr>ёёё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(тыс.руб.)</vt:lpstr>
      <vt:lpstr>Презентация PowerPoint</vt:lpstr>
      <vt:lpstr> </vt:lpstr>
      <vt:lpstr> </vt:lpstr>
      <vt:lpstr>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Социальная поддержка населения</vt:lpstr>
      <vt:lpstr>Презентация PowerPoint</vt:lpstr>
      <vt:lpstr>Презентация PowerPoint</vt:lpstr>
      <vt:lpstr>Презентация PowerPoint</vt:lpstr>
      <vt:lpstr>Социальное партнерство</vt:lpstr>
      <vt:lpstr>   </vt:lpstr>
      <vt:lpstr>2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главы Бодайбинского муниципального образования о своей деятельности и деятельности администрации</dc:title>
  <dc:creator>Куклина Татьяна Витальевна</dc:creator>
  <cp:lastModifiedBy>Куклина Татьяна Витальевна</cp:lastModifiedBy>
  <cp:revision>298</cp:revision>
  <cp:lastPrinted>2015-04-06T02:42:34Z</cp:lastPrinted>
  <dcterms:created xsi:type="dcterms:W3CDTF">2017-03-31T04:58:27Z</dcterms:created>
  <dcterms:modified xsi:type="dcterms:W3CDTF">2017-05-29T03:41:10Z</dcterms:modified>
</cp:coreProperties>
</file>